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1520" cy="682740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68400" cy="2768400"/>
          </a:xfrm>
          <a:prstGeom prst="rect">
            <a:avLst/>
          </a:prstGeom>
          <a:ln w="0">
            <a:noFill/>
          </a:ln>
        </p:spPr>
      </p:pic>
      <p:sp>
        <p:nvSpPr>
          <p:cNvPr id="2" name="Rectangle 5"/>
          <p:cNvSpPr/>
          <p:nvPr/>
        </p:nvSpPr>
        <p:spPr>
          <a:xfrm>
            <a:off x="3487320" y="1475280"/>
            <a:ext cx="8673840" cy="383184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73840" cy="35352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1520" cy="604440"/>
          </a:xfrm>
          <a:prstGeom prst="rect">
            <a:avLst/>
          </a:prstGeom>
          <a:ln w="0">
            <a:noFill/>
          </a:ln>
        </p:spPr>
      </p:pic>
      <p:sp>
        <p:nvSpPr>
          <p:cNvPr id="43" name="Rectangle 7"/>
          <p:cNvSpPr/>
          <p:nvPr/>
        </p:nvSpPr>
        <p:spPr>
          <a:xfrm>
            <a:off x="10868760" y="0"/>
            <a:ext cx="939960" cy="93996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04040" cy="1004040"/>
          </a:xfrm>
          <a:prstGeom prst="rect">
            <a:avLst/>
          </a:prstGeom>
          <a:ln w="0">
            <a:noFill/>
          </a:ln>
        </p:spPr>
      </p:pic>
      <p:sp>
        <p:nvSpPr>
          <p:cNvPr id="45" name="TextBox 9"/>
          <p:cNvSpPr/>
          <p:nvPr/>
        </p:nvSpPr>
        <p:spPr>
          <a:xfrm>
            <a:off x="185400" y="6362280"/>
            <a:ext cx="4661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27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85840" cy="33541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483360" y="2700000"/>
            <a:ext cx="8706960" cy="107424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3960000" y="2400120"/>
            <a:ext cx="6643440" cy="191808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PH" sz="3600" spc="-1" strike="noStrike">
                <a:solidFill>
                  <a:srgbClr val="ffffff"/>
                </a:solidFill>
                <a:latin typeface="Lato"/>
                <a:ea typeface="Arial Black;Arial Black"/>
              </a:rPr>
              <a:t> </a:t>
            </a:r>
            <a:endParaRPr b="0" lang="en-PH" sz="3600" spc="-1" strike="noStrike">
              <a:latin typeface="Arial"/>
            </a:endParaRPr>
          </a:p>
        </p:txBody>
      </p:sp>
      <p:sp>
        <p:nvSpPr>
          <p:cNvPr id="126" name=""/>
          <p:cNvSpPr/>
          <p:nvPr/>
        </p:nvSpPr>
        <p:spPr>
          <a:xfrm>
            <a:off x="-12192120" y="2160000"/>
            <a:ext cx="7689600" cy="394452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3867840" y="2689200"/>
            <a:ext cx="7806240" cy="677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ffffff"/>
                </a:solidFill>
                <a:latin typeface="Lato"/>
                <a:ea typeface="PingFang SC"/>
              </a:rPr>
              <a:t>Discovering Perspectives through Poetry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
          <p:cNvSpPr/>
          <p:nvPr/>
        </p:nvSpPr>
        <p:spPr>
          <a:xfrm>
            <a:off x="2201040" y="324000"/>
            <a:ext cx="7806240" cy="677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Discovering Perspectives through Poetry</a:t>
            </a:r>
            <a:endParaRPr b="0" lang="en-PH" sz="3600" spc="-1" strike="noStrike">
              <a:latin typeface="Arial"/>
            </a:endParaRPr>
          </a:p>
        </p:txBody>
      </p:sp>
      <p:sp>
        <p:nvSpPr>
          <p:cNvPr id="185" name=""/>
          <p:cNvSpPr/>
          <p:nvPr/>
        </p:nvSpPr>
        <p:spPr>
          <a:xfrm>
            <a:off x="3240000" y="1690560"/>
            <a:ext cx="5759280" cy="1008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If I Were a Voice</a:t>
            </a:r>
            <a:endParaRPr b="0" lang="en-PH" sz="1800" spc="-1" strike="noStrike">
              <a:latin typeface="Arial"/>
            </a:endParaRPr>
          </a:p>
          <a:p>
            <a:pPr algn="ctr">
              <a:lnSpc>
                <a:spcPct val="100000"/>
              </a:lnSpc>
              <a:buNone/>
            </a:pPr>
            <a:r>
              <a:rPr b="0" lang="en-PH" sz="1800" spc="-1" strike="noStrike">
                <a:solidFill>
                  <a:srgbClr val="000000"/>
                </a:solidFill>
                <a:latin typeface="Lato"/>
                <a:ea typeface="DejaVu Sans"/>
              </a:rPr>
              <a:t>by Charles Mackay (1814–1889/Scotland)</a:t>
            </a:r>
            <a:endParaRPr b="0" lang="en-PH" sz="1800" spc="-1" strike="noStrike">
              <a:latin typeface="Arial"/>
            </a:endParaRPr>
          </a:p>
        </p:txBody>
      </p:sp>
      <p:sp>
        <p:nvSpPr>
          <p:cNvPr id="186" name=""/>
          <p:cNvSpPr/>
          <p:nvPr/>
        </p:nvSpPr>
        <p:spPr>
          <a:xfrm>
            <a:off x="1260000" y="2426040"/>
            <a:ext cx="5060160" cy="3153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I.</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If I were a voice, a persuasive voice,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That could travel the wide world through,</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I would fl y on the beams of the morning light,</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And speak to men with a gentle might,</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And tell them to be true.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I’d fl y, I’d fl y, o’er land and sea,</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Wherever a human heart might be,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Telling a tale, or singing a song,</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In praise of the right — in blame of the wrong.</a:t>
            </a:r>
            <a:endParaRPr b="0" lang="en-PH" sz="1800" spc="-1" strike="noStrike">
              <a:latin typeface="Arial"/>
            </a:endParaRPr>
          </a:p>
        </p:txBody>
      </p:sp>
      <p:sp>
        <p:nvSpPr>
          <p:cNvPr id="187" name=""/>
          <p:cNvSpPr/>
          <p:nvPr/>
        </p:nvSpPr>
        <p:spPr>
          <a:xfrm>
            <a:off x="6660000" y="2448000"/>
            <a:ext cx="4313160" cy="4685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II.</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If I were a voice, a consoling voice,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I’d fl y on the wings of air,</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The homes of Sorrow and Guilt I’d seek,</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And calm and truthful words I’d speak</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To save them from Despair.</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I’d fl y, I’d fl y, o’er the crowded town,</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And drop, like the happy sun-light, down</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Into the hearts of suffering men,</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And teach them to rejoice again.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
          <p:cNvSpPr/>
          <p:nvPr/>
        </p:nvSpPr>
        <p:spPr>
          <a:xfrm>
            <a:off x="2201040" y="738720"/>
            <a:ext cx="7806240" cy="677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Discovering Perspectives through Poetry</a:t>
            </a:r>
            <a:endParaRPr b="0" lang="en-PH" sz="3600" spc="-1" strike="noStrike">
              <a:latin typeface="Arial"/>
            </a:endParaRPr>
          </a:p>
        </p:txBody>
      </p:sp>
      <p:sp>
        <p:nvSpPr>
          <p:cNvPr id="189" name=""/>
          <p:cNvSpPr/>
          <p:nvPr/>
        </p:nvSpPr>
        <p:spPr>
          <a:xfrm>
            <a:off x="1260000" y="2484000"/>
            <a:ext cx="4319280" cy="3291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III.</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If I were a voice, a convincing voice,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I’d travel with the wind,</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And whenever I saw the nations torn</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By warfare, jealousy, or scorn,</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Or hatred of their kind,</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I’d fly, I’d fly, on the thunder-crash,</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And into their blinded bosoms flash;</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And, all their evil thoughts subdued,</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I’d teach them Christian Brotherhood.</a:t>
            </a:r>
            <a:endParaRPr b="0" lang="en-PH" sz="1800" spc="-1" strike="noStrike">
              <a:latin typeface="Arial"/>
            </a:endParaRPr>
          </a:p>
        </p:txBody>
      </p:sp>
      <p:sp>
        <p:nvSpPr>
          <p:cNvPr id="190" name=""/>
          <p:cNvSpPr/>
          <p:nvPr/>
        </p:nvSpPr>
        <p:spPr>
          <a:xfrm>
            <a:off x="6048000" y="2520000"/>
            <a:ext cx="5291640" cy="5297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IV.</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If I were a voice, a pervading voice,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I’d seek the kings of Earth;</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I’d find them alone on their beds at night—</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And whisper words that should guide them right—</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Lessons of priceless worth;</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I’d fly more swift than the swiftest bird,</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And tell them things they never heard—</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Truths which the ages for aye repeat—</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Unknown to the statesmen at their feet.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
          <p:cNvSpPr/>
          <p:nvPr/>
        </p:nvSpPr>
        <p:spPr>
          <a:xfrm>
            <a:off x="2201040" y="865440"/>
            <a:ext cx="7806240" cy="677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Discovering Perspectives through Poetry</a:t>
            </a:r>
            <a:endParaRPr b="0" lang="en-PH" sz="3600" spc="-1" strike="noStrike">
              <a:latin typeface="Arial"/>
            </a:endParaRPr>
          </a:p>
        </p:txBody>
      </p:sp>
      <p:sp>
        <p:nvSpPr>
          <p:cNvPr id="192" name=""/>
          <p:cNvSpPr/>
          <p:nvPr/>
        </p:nvSpPr>
        <p:spPr>
          <a:xfrm>
            <a:off x="3852000" y="2476800"/>
            <a:ext cx="7182360" cy="3570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V.</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If I were a voice, an immortal voice,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I’d speak in the people’s ear;</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And whenever they shouted “Liberty,”</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Without deserving to be free,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I’d make their error clear.</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I’d fly, I’d fly, on the wings of day,</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Rebuking wrong on my world-wide way,</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And making all the Earth rejoice—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If I were a voice—an immortal voice.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
          <p:cNvSpPr/>
          <p:nvPr/>
        </p:nvSpPr>
        <p:spPr>
          <a:xfrm>
            <a:off x="1440000" y="2498760"/>
            <a:ext cx="9539280" cy="304452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1800" spc="-1" strike="noStrike">
                <a:solidFill>
                  <a:srgbClr val="000000"/>
                </a:solidFill>
                <a:latin typeface="Lato"/>
                <a:ea typeface="DejaVu Sans"/>
              </a:rPr>
              <a:t>Test your skimming skills and answer the questions below.</a:t>
            </a:r>
            <a:endParaRPr b="0" lang="en-PH" sz="1800" spc="-1" strike="noStrike">
              <a:latin typeface="Arial"/>
            </a:endParaRPr>
          </a:p>
          <a:p>
            <a:pPr>
              <a:lnSpc>
                <a:spcPct val="100000"/>
              </a:lnSpc>
              <a:spcBef>
                <a:spcPts val="283"/>
              </a:spcBef>
              <a:spcAft>
                <a:spcPts val="283"/>
              </a:spcAft>
              <a:buNone/>
            </a:pP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1. What ideas and feelings did you learn about the speaker of the poem?</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2. What is the poem trying to tell us?</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3. In your opinion, how do Americans value self-expression?</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4. Do Filipinos use the power of their voice appropriately? Why/Why not?</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5. How would you want your voice to be? Why? How would you use the power of your voice </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to create your own identity? How would it benefit the society?</a:t>
            </a:r>
            <a:endParaRPr b="0" lang="en-PH" sz="1800" spc="-1" strike="noStrike">
              <a:latin typeface="Arial"/>
            </a:endParaRPr>
          </a:p>
        </p:txBody>
      </p:sp>
      <p:sp>
        <p:nvSpPr>
          <p:cNvPr id="194" name=""/>
          <p:cNvSpPr/>
          <p:nvPr/>
        </p:nvSpPr>
        <p:spPr>
          <a:xfrm>
            <a:off x="2340000" y="582840"/>
            <a:ext cx="7806240" cy="677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Discovering Perspectives through Poetry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
          <p:cNvSpPr/>
          <p:nvPr/>
        </p:nvSpPr>
        <p:spPr>
          <a:xfrm>
            <a:off x="900000" y="1744200"/>
            <a:ext cx="10259280" cy="1024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c9211e"/>
                </a:solidFill>
                <a:latin typeface="Lato"/>
                <a:ea typeface="DejaVu Sans"/>
              </a:rPr>
              <a:t>ANSWER KEY</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96" name=""/>
          <p:cNvSpPr/>
          <p:nvPr/>
        </p:nvSpPr>
        <p:spPr>
          <a:xfrm>
            <a:off x="2273040" y="360000"/>
            <a:ext cx="7806240" cy="677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Discovering Perspectives through Poetry</a:t>
            </a:r>
            <a:endParaRPr b="0" lang="en-PH" sz="3600" spc="-1" strike="noStrike">
              <a:latin typeface="Arial"/>
            </a:endParaRPr>
          </a:p>
        </p:txBody>
      </p:sp>
      <p:sp>
        <p:nvSpPr>
          <p:cNvPr id="197" name=""/>
          <p:cNvSpPr/>
          <p:nvPr/>
        </p:nvSpPr>
        <p:spPr>
          <a:xfrm>
            <a:off x="0" y="1818000"/>
            <a:ext cx="18000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98" name=""/>
          <p:cNvSpPr/>
          <p:nvPr/>
        </p:nvSpPr>
        <p:spPr>
          <a:xfrm>
            <a:off x="1188000" y="2484000"/>
            <a:ext cx="9899280" cy="3459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1. What ideas and feelings did you learn about the speaker of the poem?</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-We could infer the hopes and dreams of the speaker of the poem.</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PingFang SC"/>
              </a:rPr>
              <a:t>2. What is the poem trying to tell us?</a:t>
            </a:r>
            <a:endParaRPr b="0" lang="en-PH" sz="1800" spc="-1" strike="noStrike">
              <a:latin typeface="Arial"/>
            </a:endParaRPr>
          </a:p>
          <a:p>
            <a:pPr>
              <a:lnSpc>
                <a:spcPct val="100000"/>
              </a:lnSpc>
              <a:buNone/>
            </a:pP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-The poem is trying to tell us about the unfathomable power of voice. We can use our voice to </a:t>
            </a:r>
            <a:endParaRPr b="0" lang="en-PH" sz="1800" spc="-1" strike="noStrike">
              <a:latin typeface="Arial"/>
            </a:endParaRPr>
          </a:p>
          <a:p>
            <a:pPr>
              <a:lnSpc>
                <a:spcPct val="100000"/>
              </a:lnSpc>
              <a:buNone/>
            </a:pP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spread peace, awareness, love, and unity.</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PingFang SC"/>
              </a:rPr>
              <a:t>3. In your opinion, how do Americans value self-expression?</a:t>
            </a:r>
            <a:endParaRPr b="0" lang="en-PH" sz="1800" spc="-1" strike="noStrike">
              <a:latin typeface="Arial"/>
            </a:endParaRPr>
          </a:p>
          <a:p>
            <a:pPr algn="just">
              <a:lnSpc>
                <a:spcPct val="100000"/>
              </a:lnSpc>
              <a:buNone/>
            </a:pP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-Americans are vocal when it comes to their ideals and sentiments. Speech and self-</a:t>
            </a:r>
            <a:endParaRPr b="0" lang="en-PH" sz="1800" spc="-1" strike="noStrike">
              <a:latin typeface="Arial"/>
            </a:endParaRPr>
          </a:p>
          <a:p>
            <a:pPr algn="just">
              <a:lnSpc>
                <a:spcPct val="100000"/>
              </a:lnSpc>
              <a:buNone/>
            </a:pP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expression hold particular importance for them. Freedom of speech is one of the most </a:t>
            </a:r>
            <a:endParaRPr b="0" lang="en-PH" sz="1800" spc="-1" strike="noStrike">
              <a:latin typeface="Arial"/>
            </a:endParaRPr>
          </a:p>
          <a:p>
            <a:pPr algn="just">
              <a:lnSpc>
                <a:spcPct val="100000"/>
              </a:lnSpc>
              <a:buNone/>
            </a:pP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important rights for Americans.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
          <p:cNvSpPr/>
          <p:nvPr/>
        </p:nvSpPr>
        <p:spPr>
          <a:xfrm>
            <a:off x="1440000" y="2412000"/>
            <a:ext cx="9539280" cy="351432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1800" spc="-1" strike="noStrike">
                <a:solidFill>
                  <a:srgbClr val="000000"/>
                </a:solidFill>
                <a:latin typeface="Lato"/>
                <a:ea typeface="DejaVu Sans"/>
              </a:rPr>
              <a:t>4. Do Filipinos use the power of their voice appropriately? Why/Why not?</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 contrast, Filipinos are more reserved and think deeply of social implications in stating </a:t>
            </a:r>
            <a:endParaRPr b="0" lang="en-PH" sz="1800" spc="-1" strike="noStrike">
              <a:latin typeface="Arial"/>
            </a:endParaRPr>
          </a:p>
          <a:p>
            <a:pPr>
              <a:lnSpc>
                <a:spcPct val="115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their opinions and ideas. Freedom of speech is exercised with great caution. </a:t>
            </a:r>
            <a:endParaRPr b="0" lang="en-PH" sz="1800" spc="-1" strike="noStrike">
              <a:latin typeface="Arial"/>
            </a:endParaRPr>
          </a:p>
          <a:p>
            <a:pPr>
              <a:lnSpc>
                <a:spcPct val="115000"/>
              </a:lnSpc>
              <a:spcBef>
                <a:spcPts val="283"/>
              </a:spcBef>
              <a:spcAft>
                <a:spcPts val="283"/>
              </a:spcAft>
              <a:buNone/>
            </a:pP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5. How would you want your voice to be? Why? How would you use the power of your voice </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to create your own identity? How would it benefit the society?</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 would like to use my voice to give joy to my family and friends. I would like to be an </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agent of change. My voice matters and I would only speak the truth. I would encourage </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people to think, speak, and act accordingly.</a:t>
            </a:r>
            <a:endParaRPr b="0" lang="en-PH" sz="1800" spc="-1" strike="noStrike">
              <a:latin typeface="Arial"/>
            </a:endParaRPr>
          </a:p>
        </p:txBody>
      </p:sp>
      <p:sp>
        <p:nvSpPr>
          <p:cNvPr id="200" name=""/>
          <p:cNvSpPr/>
          <p:nvPr/>
        </p:nvSpPr>
        <p:spPr>
          <a:xfrm>
            <a:off x="2201040" y="330840"/>
            <a:ext cx="7806240" cy="677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Discovering Perspectives through Poetry</a:t>
            </a:r>
            <a:endParaRPr b="0" lang="en-PH" sz="3600" spc="-1" strike="noStrike">
              <a:latin typeface="Arial"/>
            </a:endParaRPr>
          </a:p>
        </p:txBody>
      </p:sp>
      <p:sp>
        <p:nvSpPr>
          <p:cNvPr id="201" name=""/>
          <p:cNvSpPr/>
          <p:nvPr/>
        </p:nvSpPr>
        <p:spPr>
          <a:xfrm>
            <a:off x="5124600" y="1675440"/>
            <a:ext cx="1894680" cy="411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c9211e"/>
                </a:solidFill>
                <a:latin typeface="Lato"/>
                <a:ea typeface="DejaVu Sans"/>
              </a:rPr>
              <a:t>ANSWER KEY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3999960" y="2887560"/>
            <a:ext cx="7806240" cy="677160"/>
          </a:xfrm>
          <a:prstGeom prst="rect">
            <a:avLst/>
          </a:prstGeom>
          <a:noFill/>
          <a:ln w="0">
            <a:noFill/>
          </a:ln>
        </p:spPr>
        <p:style>
          <a:lnRef idx="0"/>
          <a:fillRef idx="0"/>
          <a:effectRef idx="0"/>
          <a:fontRef idx="minor"/>
        </p:style>
      </p:sp>
      <p:sp>
        <p:nvSpPr>
          <p:cNvPr id="129" name=""/>
          <p:cNvSpPr/>
          <p:nvPr/>
        </p:nvSpPr>
        <p:spPr>
          <a:xfrm>
            <a:off x="2273760" y="360000"/>
            <a:ext cx="7806240" cy="677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Discovering Perspectives through Poetry</a:t>
            </a:r>
            <a:endParaRPr b="0" lang="en-PH" sz="3600" spc="-1" strike="noStrike">
              <a:latin typeface="Arial"/>
            </a:endParaRPr>
          </a:p>
        </p:txBody>
      </p:sp>
      <p:sp>
        <p:nvSpPr>
          <p:cNvPr id="130" name=""/>
          <p:cNvSpPr/>
          <p:nvPr/>
        </p:nvSpPr>
        <p:spPr>
          <a:xfrm>
            <a:off x="1095840" y="1864080"/>
            <a:ext cx="2863440" cy="733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Analyzing the Poem</a:t>
            </a:r>
            <a:endParaRPr b="0" lang="en-PH" sz="1800" spc="-1" strike="noStrike">
              <a:latin typeface="Arial"/>
            </a:endParaRPr>
          </a:p>
        </p:txBody>
      </p:sp>
      <p:sp>
        <p:nvSpPr>
          <p:cNvPr id="131" name=""/>
          <p:cNvSpPr/>
          <p:nvPr/>
        </p:nvSpPr>
        <p:spPr>
          <a:xfrm>
            <a:off x="1095840" y="2268000"/>
            <a:ext cx="9883440" cy="1927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Poetry is not always easy to comprehend. The poet manipulates language in his or her own manner—using figures of speech, literary devices, or other schemes—to communicate an idea, an insight, and a feeling to his or her readers.</a:t>
            </a:r>
            <a:endParaRPr b="0" lang="en-PH" sz="1800" spc="-1" strike="noStrike">
              <a:latin typeface="Arial"/>
            </a:endParaRPr>
          </a:p>
        </p:txBody>
      </p:sp>
      <p:sp>
        <p:nvSpPr>
          <p:cNvPr id="132" name=""/>
          <p:cNvSpPr/>
          <p:nvPr/>
        </p:nvSpPr>
        <p:spPr>
          <a:xfrm>
            <a:off x="1095840" y="3341160"/>
            <a:ext cx="754344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n«âþ"/>
              </a:rPr>
              <a:t>Here are some figures of speech and literary devices.</a:t>
            </a:r>
            <a:endParaRPr b="0" lang="en-PH" sz="1800" spc="-1" strike="noStrike">
              <a:latin typeface="Arial"/>
            </a:endParaRPr>
          </a:p>
        </p:txBody>
      </p:sp>
      <p:graphicFrame>
        <p:nvGraphicFramePr>
          <p:cNvPr id="133" name=""/>
          <p:cNvGraphicFramePr/>
          <p:nvPr/>
        </p:nvGraphicFramePr>
        <p:xfrm>
          <a:off x="1200960" y="3797280"/>
          <a:ext cx="9778680" cy="1187640"/>
        </p:xfrm>
        <a:graphic>
          <a:graphicData uri="http://schemas.openxmlformats.org/drawingml/2006/table">
            <a:tbl>
              <a:tblPr/>
              <a:tblGrid>
                <a:gridCol w="9779040"/>
              </a:tblGrid>
              <a:tr h="46836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719640">
                <a:tc>
                  <a:txBody>
                    <a:bodyPr lIns="90000" rIns="90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txBody>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sp>
        <p:nvSpPr>
          <p:cNvPr id="134" name=""/>
          <p:cNvSpPr/>
          <p:nvPr/>
        </p:nvSpPr>
        <p:spPr>
          <a:xfrm>
            <a:off x="5004000" y="3837240"/>
            <a:ext cx="341928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Figures of Speech</a:t>
            </a:r>
            <a:endParaRPr b="0" lang="en-PH" sz="1800" spc="-1" strike="noStrike">
              <a:latin typeface="Arial"/>
            </a:endParaRPr>
          </a:p>
        </p:txBody>
      </p:sp>
      <p:sp>
        <p:nvSpPr>
          <p:cNvPr id="135" name=""/>
          <p:cNvSpPr/>
          <p:nvPr/>
        </p:nvSpPr>
        <p:spPr>
          <a:xfrm>
            <a:off x="1263960" y="4284000"/>
            <a:ext cx="9571320" cy="755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A </a:t>
            </a:r>
            <a:r>
              <a:rPr b="1" lang="en-PH" sz="1800" spc="-1" strike="noStrike">
                <a:solidFill>
                  <a:srgbClr val="000000"/>
                </a:solidFill>
                <a:latin typeface="Lato"/>
                <a:ea typeface="DejaVu Sans"/>
              </a:rPr>
              <a:t>simile</a:t>
            </a:r>
            <a:r>
              <a:rPr b="0" lang="en-PH" sz="1800" spc="-1" strike="noStrike">
                <a:solidFill>
                  <a:srgbClr val="000000"/>
                </a:solidFill>
                <a:latin typeface="Lato"/>
                <a:ea typeface="DejaVu Sans"/>
              </a:rPr>
              <a:t> is a literary device wherein the writer employs the words “like,” “similar to,” “resemble,” and “as” to compare ideas.</a:t>
            </a:r>
            <a:endParaRPr b="0" lang="en-PH" sz="1800" spc="-1" strike="noStrike">
              <a:latin typeface="Arial"/>
            </a:endParaRPr>
          </a:p>
        </p:txBody>
      </p:sp>
      <p:sp>
        <p:nvSpPr>
          <p:cNvPr id="136" name=""/>
          <p:cNvSpPr/>
          <p:nvPr/>
        </p:nvSpPr>
        <p:spPr>
          <a:xfrm>
            <a:off x="1080000" y="1440000"/>
            <a:ext cx="5579280" cy="345600"/>
          </a:xfrm>
          <a:prstGeom prst="rect">
            <a:avLst/>
          </a:prstGeom>
          <a:noFill/>
          <a:ln w="0">
            <a:noFill/>
          </a:ln>
        </p:spPr>
        <p:style>
          <a:lnRef idx="0"/>
          <a:fillRef idx="0"/>
          <a:effectRef idx="0"/>
          <a:fontRef idx="minor"/>
        </p:style>
      </p:sp>
      <p:sp>
        <p:nvSpPr>
          <p:cNvPr id="137" name=""/>
          <p:cNvSpPr/>
          <p:nvPr/>
        </p:nvSpPr>
        <p:spPr>
          <a:xfrm>
            <a:off x="1260000" y="5040000"/>
            <a:ext cx="8639280" cy="345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1800" spc="-1" strike="noStrike">
                <a:solidFill>
                  <a:srgbClr val="000000"/>
                </a:solidFill>
                <a:latin typeface="Lato"/>
                <a:ea typeface="DejaVu Sans"/>
              </a:rPr>
              <a:t> </a:t>
            </a:r>
            <a:r>
              <a:rPr b="0" i="1" lang="en-PH" sz="1800" spc="-1" strike="noStrike">
                <a:solidFill>
                  <a:srgbClr val="000000"/>
                </a:solidFill>
                <a:latin typeface="Lato"/>
                <a:ea typeface="DejaVu Sans"/>
              </a:rPr>
              <a:t>His skin was coarse; the pores are as large </a:t>
            </a:r>
            <a:r>
              <a:rPr b="0" i="1" lang="en-PH" sz="1800" spc="-1" strike="noStrike" u="sng">
                <a:solidFill>
                  <a:srgbClr val="000000"/>
                </a:solidFill>
                <a:uFillTx/>
                <a:latin typeface="Lato"/>
                <a:ea typeface="DejaVu Sans"/>
              </a:rPr>
              <a:t>as</a:t>
            </a:r>
            <a:r>
              <a:rPr b="0" i="1" lang="en-PH" sz="1800" spc="-1" strike="noStrike">
                <a:solidFill>
                  <a:srgbClr val="000000"/>
                </a:solidFill>
                <a:latin typeface="Lato"/>
                <a:ea typeface="DejaVu Sans"/>
              </a:rPr>
              <a:t> a plucked chicken.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2273760" y="360000"/>
            <a:ext cx="7806240" cy="677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Discovering Perspectives through Poetry</a:t>
            </a:r>
            <a:endParaRPr b="0" lang="en-PH" sz="3600" spc="-1" strike="noStrike">
              <a:latin typeface="Arial"/>
            </a:endParaRPr>
          </a:p>
        </p:txBody>
      </p:sp>
      <p:graphicFrame>
        <p:nvGraphicFramePr>
          <p:cNvPr id="139" name=""/>
          <p:cNvGraphicFramePr/>
          <p:nvPr/>
        </p:nvGraphicFramePr>
        <p:xfrm>
          <a:off x="1242720" y="1941120"/>
          <a:ext cx="9736920" cy="3573360"/>
        </p:xfrm>
        <a:graphic>
          <a:graphicData uri="http://schemas.openxmlformats.org/drawingml/2006/table">
            <a:tbl>
              <a:tblPr/>
              <a:tblGrid>
                <a:gridCol w="9737280"/>
              </a:tblGrid>
              <a:tr h="48528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112716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112644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83484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sp>
        <p:nvSpPr>
          <p:cNvPr id="140" name=""/>
          <p:cNvSpPr/>
          <p:nvPr/>
        </p:nvSpPr>
        <p:spPr>
          <a:xfrm>
            <a:off x="5184000" y="1977120"/>
            <a:ext cx="341928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Figures of Speech</a:t>
            </a:r>
            <a:endParaRPr b="0" lang="en-PH" sz="1800" spc="-1" strike="noStrike">
              <a:latin typeface="Arial"/>
            </a:endParaRPr>
          </a:p>
        </p:txBody>
      </p:sp>
      <p:sp>
        <p:nvSpPr>
          <p:cNvPr id="141" name=""/>
          <p:cNvSpPr/>
          <p:nvPr/>
        </p:nvSpPr>
        <p:spPr>
          <a:xfrm>
            <a:off x="1346760" y="2446560"/>
            <a:ext cx="9524520" cy="717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A </a:t>
            </a:r>
            <a:r>
              <a:rPr b="1" lang="en-PH" sz="1800" spc="-1" strike="noStrike">
                <a:solidFill>
                  <a:srgbClr val="000000"/>
                </a:solidFill>
                <a:latin typeface="Lato"/>
                <a:ea typeface="DejaVu Sans"/>
              </a:rPr>
              <a:t>metaphor</a:t>
            </a:r>
            <a:r>
              <a:rPr b="0" lang="en-PH" sz="1800" spc="-1" strike="noStrike">
                <a:solidFill>
                  <a:srgbClr val="000000"/>
                </a:solidFill>
                <a:latin typeface="Lato"/>
                <a:ea typeface="DejaVu Sans"/>
              </a:rPr>
              <a:t> </a:t>
            </a:r>
            <a:r>
              <a:rPr b="0" lang="en-PH" sz="1800" spc="-1" strike="noStrike">
                <a:solidFill>
                  <a:srgbClr val="000000"/>
                </a:solidFill>
                <a:latin typeface="Lato"/>
                <a:ea typeface="n«âþ"/>
              </a:rPr>
              <a:t>is similar to a simile; however, this literary device makes a comparison without the use of “like” or “as.”</a:t>
            </a:r>
            <a:endParaRPr b="0" lang="en-PH" sz="1800" spc="-1" strike="noStrike">
              <a:latin typeface="Arial"/>
            </a:endParaRPr>
          </a:p>
        </p:txBody>
      </p:sp>
      <p:sp>
        <p:nvSpPr>
          <p:cNvPr id="142" name=""/>
          <p:cNvSpPr/>
          <p:nvPr/>
        </p:nvSpPr>
        <p:spPr>
          <a:xfrm>
            <a:off x="1353600" y="3201120"/>
            <a:ext cx="5809680" cy="379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1800" spc="-1" strike="noStrike">
                <a:solidFill>
                  <a:srgbClr val="000000"/>
                </a:solidFill>
                <a:latin typeface="Lato"/>
                <a:ea typeface="DejaVu Sans"/>
              </a:rPr>
              <a:t>Death is a long and dreamless sleep.</a:t>
            </a:r>
            <a:endParaRPr b="0" lang="en-PH" sz="1800" spc="-1" strike="noStrike">
              <a:latin typeface="Arial"/>
            </a:endParaRPr>
          </a:p>
        </p:txBody>
      </p:sp>
      <p:sp>
        <p:nvSpPr>
          <p:cNvPr id="143" name=""/>
          <p:cNvSpPr/>
          <p:nvPr/>
        </p:nvSpPr>
        <p:spPr>
          <a:xfrm>
            <a:off x="1368000" y="3580200"/>
            <a:ext cx="9431280" cy="717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A </a:t>
            </a:r>
            <a:r>
              <a:rPr b="1" lang="en-PH" sz="1800" spc="-1" strike="noStrike">
                <a:solidFill>
                  <a:srgbClr val="000000"/>
                </a:solidFill>
                <a:latin typeface="Lato"/>
                <a:ea typeface="n«âþ"/>
              </a:rPr>
              <a:t>personification</a:t>
            </a:r>
            <a:r>
              <a:rPr b="0" lang="en-PH" sz="1800" spc="-1" strike="noStrike">
                <a:solidFill>
                  <a:srgbClr val="000000"/>
                </a:solidFill>
                <a:latin typeface="Lato"/>
                <a:ea typeface="n«âþ"/>
              </a:rPr>
              <a:t> is also a literary device wherein an abstract concept, such as particular human behavior or a force or form of nature, is represented as a person.</a:t>
            </a:r>
            <a:endParaRPr b="0" lang="en-PH" sz="1800" spc="-1" strike="noStrike">
              <a:latin typeface="Arial"/>
            </a:endParaRPr>
          </a:p>
        </p:txBody>
      </p:sp>
      <p:sp>
        <p:nvSpPr>
          <p:cNvPr id="144" name=""/>
          <p:cNvSpPr/>
          <p:nvPr/>
        </p:nvSpPr>
        <p:spPr>
          <a:xfrm>
            <a:off x="1368000" y="4284000"/>
            <a:ext cx="48592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1800" spc="-1" strike="noStrike">
                <a:solidFill>
                  <a:srgbClr val="000000"/>
                </a:solidFill>
                <a:latin typeface="Lato"/>
                <a:ea typeface="DejaVu Sans"/>
              </a:rPr>
              <a:t>Silence spoke to him with healing words</a:t>
            </a:r>
            <a:r>
              <a:rPr b="0" lang="en-PH" sz="1800" spc="-1" strike="noStrike">
                <a:solidFill>
                  <a:srgbClr val="000000"/>
                </a:solidFill>
                <a:latin typeface="Lato"/>
                <a:ea typeface="DejaVu Sans"/>
              </a:rPr>
              <a:t>.</a:t>
            </a:r>
            <a:endParaRPr b="0" lang="en-PH" sz="1800" spc="-1" strike="noStrike">
              <a:latin typeface="Arial"/>
            </a:endParaRPr>
          </a:p>
        </p:txBody>
      </p:sp>
      <p:sp>
        <p:nvSpPr>
          <p:cNvPr id="145" name=""/>
          <p:cNvSpPr/>
          <p:nvPr/>
        </p:nvSpPr>
        <p:spPr>
          <a:xfrm>
            <a:off x="1368000" y="4716720"/>
            <a:ext cx="797832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 </a:t>
            </a:r>
            <a:r>
              <a:rPr b="1" lang="en-PH" sz="1800" spc="-1" strike="noStrike">
                <a:solidFill>
                  <a:srgbClr val="000000"/>
                </a:solidFill>
                <a:latin typeface="Lato"/>
                <a:ea typeface="DejaVu Sans"/>
              </a:rPr>
              <a:t>hyperbole</a:t>
            </a:r>
            <a:r>
              <a:rPr b="0" lang="en-PH" sz="1800" spc="-1" strike="noStrike">
                <a:solidFill>
                  <a:srgbClr val="000000"/>
                </a:solidFill>
                <a:latin typeface="Lato"/>
                <a:ea typeface="DejaVu Sans"/>
              </a:rPr>
              <a:t> is an exaggeration used for artistic effect.</a:t>
            </a:r>
            <a:endParaRPr b="0" lang="en-PH" sz="1800" spc="-1" strike="noStrike">
              <a:latin typeface="Arial"/>
            </a:endParaRPr>
          </a:p>
        </p:txBody>
      </p:sp>
      <p:sp>
        <p:nvSpPr>
          <p:cNvPr id="146" name=""/>
          <p:cNvSpPr/>
          <p:nvPr/>
        </p:nvSpPr>
        <p:spPr>
          <a:xfrm>
            <a:off x="1368000" y="5112360"/>
            <a:ext cx="7288920" cy="35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1800" spc="-1" strike="noStrike">
                <a:solidFill>
                  <a:srgbClr val="000000"/>
                </a:solidFill>
                <a:latin typeface="Lato"/>
                <a:ea typeface="DejaVu Sans"/>
              </a:rPr>
              <a:t>Waves that are mountain-high broke over the reefs.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2160000" y="942120"/>
            <a:ext cx="7806240" cy="677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Discovering Perspectives through Poetry</a:t>
            </a:r>
            <a:endParaRPr b="0" lang="en-PH" sz="3600" spc="-1" strike="noStrike">
              <a:latin typeface="Arial"/>
            </a:endParaRPr>
          </a:p>
        </p:txBody>
      </p:sp>
      <p:graphicFrame>
        <p:nvGraphicFramePr>
          <p:cNvPr id="148" name=""/>
          <p:cNvGraphicFramePr/>
          <p:nvPr/>
        </p:nvGraphicFramePr>
        <p:xfrm>
          <a:off x="1410840" y="3134520"/>
          <a:ext cx="9157680" cy="1281600"/>
        </p:xfrm>
        <a:graphic>
          <a:graphicData uri="http://schemas.openxmlformats.org/drawingml/2006/table">
            <a:tbl>
              <a:tblPr/>
              <a:tblGrid>
                <a:gridCol w="9158040"/>
              </a:tblGrid>
              <a:tr h="128196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sp>
        <p:nvSpPr>
          <p:cNvPr id="149" name=""/>
          <p:cNvSpPr/>
          <p:nvPr/>
        </p:nvSpPr>
        <p:spPr>
          <a:xfrm>
            <a:off x="1571040" y="3241440"/>
            <a:ext cx="8832240" cy="717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Alliteration</a:t>
            </a:r>
            <a:r>
              <a:rPr b="0" lang="en-PH" sz="1800" spc="-1" strike="noStrike">
                <a:solidFill>
                  <a:srgbClr val="000000"/>
                </a:solidFill>
                <a:latin typeface="Lato"/>
                <a:ea typeface="DejaVu Sans"/>
              </a:rPr>
              <a:t> is a sound device wherein the same initial letter or sound of a word is repeated.</a:t>
            </a:r>
            <a:endParaRPr b="0" lang="en-PH" sz="1800" spc="-1" strike="noStrike">
              <a:latin typeface="Arial"/>
            </a:endParaRPr>
          </a:p>
        </p:txBody>
      </p:sp>
      <p:sp>
        <p:nvSpPr>
          <p:cNvPr id="150" name=""/>
          <p:cNvSpPr/>
          <p:nvPr/>
        </p:nvSpPr>
        <p:spPr>
          <a:xfrm>
            <a:off x="1584000" y="3996000"/>
            <a:ext cx="8760600" cy="35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1800" spc="-1" strike="noStrike">
                <a:solidFill>
                  <a:srgbClr val="000000"/>
                </a:solidFill>
                <a:latin typeface="Lato"/>
                <a:ea typeface="DejaVu Sans"/>
              </a:rPr>
              <a:t>Once upon a midnight dreary, while I pondered </a:t>
            </a:r>
            <a:r>
              <a:rPr b="0" i="1" lang="en-PH" sz="1800" spc="-1" strike="noStrike" u="sng">
                <a:solidFill>
                  <a:srgbClr val="000000"/>
                </a:solidFill>
                <a:uFillTx/>
                <a:latin typeface="Lato"/>
                <a:ea typeface="DejaVu Sans"/>
              </a:rPr>
              <a:t>w</a:t>
            </a:r>
            <a:r>
              <a:rPr b="0" i="1" lang="en-PH" sz="1800" spc="-1" strike="noStrike">
                <a:solidFill>
                  <a:srgbClr val="000000"/>
                </a:solidFill>
                <a:latin typeface="Lato"/>
                <a:ea typeface="DejaVu Sans"/>
              </a:rPr>
              <a:t>eak and </a:t>
            </a:r>
            <a:r>
              <a:rPr b="0" i="1" lang="en-PH" sz="1800" spc="-1" strike="noStrike" u="sng">
                <a:solidFill>
                  <a:srgbClr val="000000"/>
                </a:solidFill>
                <a:uFillTx/>
                <a:latin typeface="Lato"/>
                <a:ea typeface="DejaVu Sans"/>
              </a:rPr>
              <a:t>w</a:t>
            </a:r>
            <a:r>
              <a:rPr b="0" i="1" lang="en-PH" sz="1800" spc="-1" strike="noStrike">
                <a:solidFill>
                  <a:srgbClr val="000000"/>
                </a:solidFill>
                <a:latin typeface="Lato"/>
                <a:ea typeface="DejaVu Sans"/>
              </a:rPr>
              <a:t>eary...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
          <p:cNvSpPr/>
          <p:nvPr/>
        </p:nvSpPr>
        <p:spPr>
          <a:xfrm>
            <a:off x="2160000" y="402840"/>
            <a:ext cx="7806240" cy="677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Discovering Perspectives through Poetry</a:t>
            </a:r>
            <a:endParaRPr b="0" lang="en-PH" sz="3600" spc="-1" strike="noStrike">
              <a:latin typeface="Arial"/>
            </a:endParaRPr>
          </a:p>
        </p:txBody>
      </p:sp>
      <p:sp>
        <p:nvSpPr>
          <p:cNvPr id="152" name=""/>
          <p:cNvSpPr/>
          <p:nvPr/>
        </p:nvSpPr>
        <p:spPr>
          <a:xfrm>
            <a:off x="1080000" y="1817640"/>
            <a:ext cx="323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Forms of Imagery</a:t>
            </a:r>
            <a:endParaRPr b="0" lang="en-PH" sz="2000" spc="-1" strike="noStrike">
              <a:latin typeface="Arial"/>
            </a:endParaRPr>
          </a:p>
        </p:txBody>
      </p:sp>
      <p:sp>
        <p:nvSpPr>
          <p:cNvPr id="153" name=""/>
          <p:cNvSpPr/>
          <p:nvPr/>
        </p:nvSpPr>
        <p:spPr>
          <a:xfrm>
            <a:off x="1080720" y="2412000"/>
            <a:ext cx="10259280" cy="1315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Imagery</a:t>
            </a:r>
            <a:r>
              <a:rPr b="0" lang="en-PH" sz="1800" spc="-1" strike="noStrike">
                <a:solidFill>
                  <a:srgbClr val="000000"/>
                </a:solidFill>
                <a:latin typeface="Lato"/>
                <a:ea typeface="DejaVu Sans"/>
              </a:rPr>
              <a:t> is used in literature to refer to descriptive language that evokes a sensory experience. Imagery can be in many forms such as metaphors and similes.</a:t>
            </a:r>
            <a:endParaRPr b="0" lang="en-PH" sz="1800" spc="-1" strike="noStrike">
              <a:latin typeface="Arial"/>
            </a:endParaRPr>
          </a:p>
        </p:txBody>
      </p:sp>
      <p:sp>
        <p:nvSpPr>
          <p:cNvPr id="154" name=""/>
          <p:cNvSpPr/>
          <p:nvPr/>
        </p:nvSpPr>
        <p:spPr>
          <a:xfrm>
            <a:off x="1080720" y="3221640"/>
            <a:ext cx="7055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Simile:</a:t>
            </a:r>
            <a:r>
              <a:rPr b="0" lang="en-PH" sz="1800" spc="-1" strike="noStrike">
                <a:solidFill>
                  <a:srgbClr val="000000"/>
                </a:solidFill>
                <a:latin typeface="Lato"/>
                <a:ea typeface="DejaVu Sans"/>
              </a:rPr>
              <a:t> She is as priceless as a diamond for Peter.</a:t>
            </a:r>
            <a:endParaRPr b="0" lang="en-PH" sz="1800" spc="-1" strike="noStrike">
              <a:latin typeface="Arial"/>
            </a:endParaRPr>
          </a:p>
        </p:txBody>
      </p:sp>
      <p:sp>
        <p:nvSpPr>
          <p:cNvPr id="155" name=""/>
          <p:cNvSpPr/>
          <p:nvPr/>
        </p:nvSpPr>
        <p:spPr>
          <a:xfrm>
            <a:off x="1080720" y="3672000"/>
            <a:ext cx="868536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Metaphor:</a:t>
            </a:r>
            <a:r>
              <a:rPr b="0" lang="en-PH" sz="1800" spc="-1" strike="noStrike">
                <a:solidFill>
                  <a:srgbClr val="000000"/>
                </a:solidFill>
                <a:latin typeface="Lato"/>
                <a:ea typeface="DejaVu Sans"/>
              </a:rPr>
              <a:t> She is a diamond for Peter.</a:t>
            </a:r>
            <a:endParaRPr b="0" lang="en-PH" sz="1800" spc="-1" strike="noStrike">
              <a:latin typeface="Arial"/>
            </a:endParaRPr>
          </a:p>
        </p:txBody>
      </p:sp>
      <p:sp>
        <p:nvSpPr>
          <p:cNvPr id="156" name=""/>
          <p:cNvSpPr/>
          <p:nvPr/>
        </p:nvSpPr>
        <p:spPr>
          <a:xfrm>
            <a:off x="1080720" y="4317480"/>
            <a:ext cx="10259280" cy="25405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Through the use of simile or metaphor, the reader can imagine or think of images that appeal to his or her </a:t>
            </a:r>
            <a:r>
              <a:rPr b="1" lang="en-PH" sz="1800" spc="-1" strike="noStrike">
                <a:solidFill>
                  <a:srgbClr val="000000"/>
                </a:solidFill>
                <a:latin typeface="Lato"/>
                <a:ea typeface="DejaVu Sans"/>
              </a:rPr>
              <a:t>sense of sight</a:t>
            </a:r>
            <a:r>
              <a:rPr b="0" lang="en-PH" sz="1800" spc="-1" strike="noStrike">
                <a:solidFill>
                  <a:srgbClr val="000000"/>
                </a:solidFill>
                <a:latin typeface="Lato"/>
                <a:ea typeface="DejaVu Sans"/>
              </a:rPr>
              <a:t>. Consequently, the reader can infer that since she has been compared to a diamond, she must be beautiful. In addition, the reader can reach the conclusion that Peter considers her priceless and precious.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
          <p:cNvSpPr/>
          <p:nvPr/>
        </p:nvSpPr>
        <p:spPr>
          <a:xfrm>
            <a:off x="2453760" y="540000"/>
            <a:ext cx="7806240" cy="719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Discovering Perspectives through Poetry</a:t>
            </a:r>
            <a:endParaRPr b="0" lang="en-PH" sz="3600" spc="-1" strike="noStrike">
              <a:latin typeface="Arial"/>
            </a:endParaRPr>
          </a:p>
        </p:txBody>
      </p:sp>
      <p:sp>
        <p:nvSpPr>
          <p:cNvPr id="158" name=""/>
          <p:cNvSpPr/>
          <p:nvPr/>
        </p:nvSpPr>
        <p:spPr>
          <a:xfrm>
            <a:off x="1152720" y="2008080"/>
            <a:ext cx="262728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Word Formation</a:t>
            </a:r>
            <a:endParaRPr b="0" lang="en-PH" sz="2000" spc="-1" strike="noStrike">
              <a:latin typeface="Arial"/>
            </a:endParaRPr>
          </a:p>
        </p:txBody>
      </p:sp>
      <p:sp>
        <p:nvSpPr>
          <p:cNvPr id="159" name=""/>
          <p:cNvSpPr/>
          <p:nvPr/>
        </p:nvSpPr>
        <p:spPr>
          <a:xfrm>
            <a:off x="1152720" y="2484000"/>
            <a:ext cx="10007280" cy="162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Word formation</a:t>
            </a:r>
            <a:r>
              <a:rPr b="0" lang="en-PH" sz="1800" spc="-1" strike="noStrike">
                <a:solidFill>
                  <a:srgbClr val="000000"/>
                </a:solidFill>
                <a:latin typeface="Lato"/>
                <a:ea typeface="DejaVu Sans"/>
              </a:rPr>
              <a:t> involves making a new word. The creation of a new word utilizes many methods, and the processes of forming new words show the ever-changing nature of language.</a:t>
            </a:r>
            <a:endParaRPr b="0" lang="en-PH" sz="1800" spc="-1" strike="noStrike">
              <a:latin typeface="Arial"/>
            </a:endParaRPr>
          </a:p>
        </p:txBody>
      </p:sp>
      <p:sp>
        <p:nvSpPr>
          <p:cNvPr id="160" name=""/>
          <p:cNvSpPr/>
          <p:nvPr/>
        </p:nvSpPr>
        <p:spPr>
          <a:xfrm>
            <a:off x="1126800" y="3511080"/>
            <a:ext cx="4993200" cy="80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Methods of Word Formation</a:t>
            </a:r>
            <a:endParaRPr b="0" lang="en-PH" sz="2000" spc="-1" strike="noStrike">
              <a:latin typeface="Arial"/>
            </a:endParaRPr>
          </a:p>
        </p:txBody>
      </p:sp>
      <p:sp>
        <p:nvSpPr>
          <p:cNvPr id="161" name=""/>
          <p:cNvSpPr/>
          <p:nvPr/>
        </p:nvSpPr>
        <p:spPr>
          <a:xfrm>
            <a:off x="1378080" y="4212000"/>
            <a:ext cx="9601920" cy="1315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Clipping</a:t>
            </a:r>
            <a:r>
              <a:rPr b="0" lang="en-PH" sz="1800" spc="-1" strike="noStrike">
                <a:solidFill>
                  <a:srgbClr val="000000"/>
                </a:solidFill>
                <a:latin typeface="Lato"/>
                <a:ea typeface="DejaVu Sans"/>
              </a:rPr>
              <a:t> is a type of abbreviation which is considered part of informal language. It is called clipping because you “clip off” one part from the rest.</a:t>
            </a:r>
            <a:endParaRPr b="0" lang="en-PH" sz="1800" spc="-1" strike="noStrike">
              <a:latin typeface="Arial"/>
            </a:endParaRPr>
          </a:p>
        </p:txBody>
      </p:sp>
      <p:sp>
        <p:nvSpPr>
          <p:cNvPr id="162" name=""/>
          <p:cNvSpPr/>
          <p:nvPr/>
        </p:nvSpPr>
        <p:spPr>
          <a:xfrm>
            <a:off x="1836000" y="4896000"/>
            <a:ext cx="9521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Burger</a:t>
            </a:r>
            <a:r>
              <a:rPr b="0" lang="en-PH" sz="1800" spc="-1" strike="noStrike">
                <a:solidFill>
                  <a:srgbClr val="000000"/>
                </a:solidFill>
                <a:latin typeface="Lato"/>
                <a:ea typeface="DejaVu Sans"/>
              </a:rPr>
              <a:t> (ham + burger) </a:t>
            </a:r>
            <a:r>
              <a:rPr b="1" lang="en-PH" sz="1800" spc="-1" strike="noStrike">
                <a:solidFill>
                  <a:srgbClr val="000000"/>
                </a:solidFill>
                <a:latin typeface="Lato"/>
                <a:ea typeface="n«âþ"/>
              </a:rPr>
              <a:t>rifle</a:t>
            </a:r>
            <a:r>
              <a:rPr b="0" lang="en-PH" sz="1800" spc="-1" strike="noStrike">
                <a:solidFill>
                  <a:srgbClr val="000000"/>
                </a:solidFill>
                <a:latin typeface="Lato"/>
                <a:ea typeface="n«âþ"/>
              </a:rPr>
              <a:t> (rifle gun – which means a gun with a rifled barrel)</a:t>
            </a:r>
            <a:endParaRPr b="0" lang="en-PH" sz="1800" spc="-1" strike="noStrike">
              <a:latin typeface="Arial"/>
            </a:endParaRPr>
          </a:p>
        </p:txBody>
      </p:sp>
      <p:sp>
        <p:nvSpPr>
          <p:cNvPr id="163" name=""/>
          <p:cNvSpPr/>
          <p:nvPr/>
        </p:nvSpPr>
        <p:spPr>
          <a:xfrm>
            <a:off x="1188720" y="4105440"/>
            <a:ext cx="9971280" cy="1331280"/>
          </a:xfrm>
          <a:custGeom>
            <a:avLst/>
            <a:gdLst/>
            <a:ahLst/>
            <a:rect l="l" t="t" r="r" b="b"/>
            <a:pathLst>
              <a:path w="25474" h="3702">
                <a:moveTo>
                  <a:pt x="616" y="0"/>
                </a:moveTo>
                <a:lnTo>
                  <a:pt x="617" y="0"/>
                </a:lnTo>
                <a:cubicBezTo>
                  <a:pt x="509" y="0"/>
                  <a:pt x="402" y="29"/>
                  <a:pt x="308" y="83"/>
                </a:cubicBezTo>
                <a:cubicBezTo>
                  <a:pt x="215" y="137"/>
                  <a:pt x="137" y="215"/>
                  <a:pt x="83" y="308"/>
                </a:cubicBezTo>
                <a:cubicBezTo>
                  <a:pt x="29" y="402"/>
                  <a:pt x="0" y="509"/>
                  <a:pt x="0" y="617"/>
                </a:cubicBezTo>
                <a:lnTo>
                  <a:pt x="0" y="3084"/>
                </a:lnTo>
                <a:lnTo>
                  <a:pt x="0" y="3084"/>
                </a:lnTo>
                <a:cubicBezTo>
                  <a:pt x="0" y="3192"/>
                  <a:pt x="29" y="3299"/>
                  <a:pt x="83" y="3393"/>
                </a:cubicBezTo>
                <a:cubicBezTo>
                  <a:pt x="137" y="3486"/>
                  <a:pt x="215" y="3564"/>
                  <a:pt x="308" y="3618"/>
                </a:cubicBezTo>
                <a:cubicBezTo>
                  <a:pt x="402" y="3672"/>
                  <a:pt x="509" y="3701"/>
                  <a:pt x="617" y="3701"/>
                </a:cubicBezTo>
                <a:lnTo>
                  <a:pt x="24856" y="3701"/>
                </a:lnTo>
                <a:lnTo>
                  <a:pt x="24856" y="3701"/>
                </a:lnTo>
                <a:cubicBezTo>
                  <a:pt x="24964" y="3701"/>
                  <a:pt x="25071" y="3672"/>
                  <a:pt x="25165" y="3618"/>
                </a:cubicBezTo>
                <a:cubicBezTo>
                  <a:pt x="25258" y="3564"/>
                  <a:pt x="25336" y="3486"/>
                  <a:pt x="25390" y="3393"/>
                </a:cubicBezTo>
                <a:cubicBezTo>
                  <a:pt x="25444" y="3299"/>
                  <a:pt x="25473" y="3192"/>
                  <a:pt x="25473" y="3084"/>
                </a:cubicBezTo>
                <a:lnTo>
                  <a:pt x="25473" y="616"/>
                </a:lnTo>
                <a:lnTo>
                  <a:pt x="25473" y="617"/>
                </a:lnTo>
                <a:lnTo>
                  <a:pt x="25473" y="617"/>
                </a:lnTo>
                <a:cubicBezTo>
                  <a:pt x="25473" y="509"/>
                  <a:pt x="25444" y="402"/>
                  <a:pt x="25390" y="308"/>
                </a:cubicBezTo>
                <a:cubicBezTo>
                  <a:pt x="25336" y="215"/>
                  <a:pt x="25258" y="137"/>
                  <a:pt x="25165" y="83"/>
                </a:cubicBezTo>
                <a:cubicBezTo>
                  <a:pt x="25071" y="29"/>
                  <a:pt x="24964" y="0"/>
                  <a:pt x="24856" y="0"/>
                </a:cubicBezTo>
                <a:lnTo>
                  <a:pt x="616" y="0"/>
                </a:lnTo>
              </a:path>
            </a:pathLst>
          </a:custGeom>
          <a:noFill/>
          <a:ln w="19080">
            <a:solidFill>
              <a:srgbClr val="3465a4"/>
            </a:solidFill>
            <a:prstDash val="sysDash"/>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
          <p:cNvSpPr/>
          <p:nvPr/>
        </p:nvSpPr>
        <p:spPr>
          <a:xfrm>
            <a:off x="2273760" y="402840"/>
            <a:ext cx="7806240" cy="677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Discovering Perspectives through Poetry</a:t>
            </a:r>
            <a:endParaRPr b="0" lang="en-PH" sz="3600" spc="-1" strike="noStrike">
              <a:latin typeface="Arial"/>
            </a:endParaRPr>
          </a:p>
        </p:txBody>
      </p:sp>
      <p:sp>
        <p:nvSpPr>
          <p:cNvPr id="165" name=""/>
          <p:cNvSpPr/>
          <p:nvPr/>
        </p:nvSpPr>
        <p:spPr>
          <a:xfrm>
            <a:off x="1260000" y="2160000"/>
            <a:ext cx="9360000" cy="1315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Conversion</a:t>
            </a:r>
            <a:r>
              <a:rPr b="0" lang="en-PH" sz="1800" spc="-1" strike="noStrike">
                <a:solidFill>
                  <a:srgbClr val="000000"/>
                </a:solidFill>
                <a:latin typeface="Lato"/>
                <a:ea typeface="DejaVu Sans"/>
              </a:rPr>
              <a:t> is a type of derivation that forms a new word from an existing </a:t>
            </a:r>
            <a:r>
              <a:rPr b="0" lang="en-PH" sz="1800" spc="-1" strike="noStrike">
                <a:solidFill>
                  <a:srgbClr val="000000"/>
                </a:solidFill>
                <a:latin typeface="Lato"/>
                <a:ea typeface="n«âþ"/>
              </a:rPr>
              <a:t>identical one; this means nothing is changed. This is also called </a:t>
            </a:r>
            <a:r>
              <a:rPr b="0" i="1" lang="en-PH" sz="1800" spc="-1" strike="noStrike">
                <a:solidFill>
                  <a:srgbClr val="000000"/>
                </a:solidFill>
                <a:latin typeface="Lato"/>
                <a:ea typeface="n«âþ"/>
              </a:rPr>
              <a:t>zero derivation</a:t>
            </a:r>
            <a:r>
              <a:rPr b="0" lang="en-PH" sz="1800" spc="-1" strike="noStrike">
                <a:solidFill>
                  <a:srgbClr val="000000"/>
                </a:solidFill>
                <a:latin typeface="Lato"/>
                <a:ea typeface="n«âþ"/>
              </a:rPr>
              <a:t>.</a:t>
            </a:r>
            <a:endParaRPr b="0" lang="en-PH" sz="1800" spc="-1" strike="noStrike">
              <a:latin typeface="Arial"/>
            </a:endParaRPr>
          </a:p>
        </p:txBody>
      </p:sp>
      <p:sp>
        <p:nvSpPr>
          <p:cNvPr id="166" name=""/>
          <p:cNvSpPr/>
          <p:nvPr/>
        </p:nvSpPr>
        <p:spPr>
          <a:xfrm>
            <a:off x="1692720" y="2950200"/>
            <a:ext cx="773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clean (verb: to clean) from clean (adjective: free from impurities)</a:t>
            </a:r>
            <a:endParaRPr b="0" lang="en-PH" sz="1800" spc="-1" strike="noStrike">
              <a:latin typeface="Arial"/>
            </a:endParaRPr>
          </a:p>
        </p:txBody>
      </p:sp>
      <p:sp>
        <p:nvSpPr>
          <p:cNvPr id="167" name=""/>
          <p:cNvSpPr/>
          <p:nvPr/>
        </p:nvSpPr>
        <p:spPr>
          <a:xfrm>
            <a:off x="1692000" y="3331800"/>
            <a:ext cx="8891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t>
            </a:r>
            <a:r>
              <a:rPr b="0" lang="en-PH" sz="1800" spc="-1" strike="noStrike" u="sng">
                <a:solidFill>
                  <a:srgbClr val="000000"/>
                </a:solidFill>
                <a:uFillTx/>
                <a:latin typeface="Lato"/>
                <a:ea typeface="DejaVu Sans"/>
              </a:rPr>
              <a:t>Clean</a:t>
            </a:r>
            <a:r>
              <a:rPr b="0" lang="en-PH" sz="1800" spc="-1" strike="noStrike">
                <a:solidFill>
                  <a:srgbClr val="000000"/>
                </a:solidFill>
                <a:latin typeface="Lato"/>
                <a:ea typeface="DejaVu Sans"/>
              </a:rPr>
              <a:t> your room.” versus “I like your </a:t>
            </a:r>
            <a:r>
              <a:rPr b="0" lang="en-PH" sz="1800" spc="-1" strike="noStrike" u="sng">
                <a:solidFill>
                  <a:srgbClr val="000000"/>
                </a:solidFill>
                <a:uFillTx/>
                <a:latin typeface="Lato"/>
                <a:ea typeface="DejaVu Sans"/>
              </a:rPr>
              <a:t>clean</a:t>
            </a:r>
            <a:r>
              <a:rPr b="0" lang="en-PH" sz="1800" spc="-1" strike="noStrike">
                <a:solidFill>
                  <a:srgbClr val="000000"/>
                </a:solidFill>
                <a:latin typeface="Lato"/>
                <a:ea typeface="DejaVu Sans"/>
              </a:rPr>
              <a:t> room.”</a:t>
            </a:r>
            <a:endParaRPr b="0" lang="en-PH" sz="1800" spc="-1" strike="noStrike">
              <a:latin typeface="Arial"/>
            </a:endParaRPr>
          </a:p>
        </p:txBody>
      </p:sp>
      <p:sp>
        <p:nvSpPr>
          <p:cNvPr id="168" name=""/>
          <p:cNvSpPr/>
          <p:nvPr/>
        </p:nvSpPr>
        <p:spPr>
          <a:xfrm>
            <a:off x="1260000" y="4358880"/>
            <a:ext cx="9360000" cy="1008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Classical acronym</a:t>
            </a:r>
            <a:r>
              <a:rPr b="0" lang="en-PH" sz="1800" spc="-1" strike="noStrike">
                <a:solidFill>
                  <a:srgbClr val="000000"/>
                </a:solidFill>
                <a:latin typeface="Lato"/>
                <a:ea typeface="DejaVu Sans"/>
              </a:rPr>
              <a:t> takes the initial letters of a phrase and makes a word out of it. It is also pronounced as a word.</a:t>
            </a:r>
            <a:endParaRPr b="0" lang="en-PH" sz="1800" spc="-1" strike="noStrike">
              <a:latin typeface="Arial"/>
            </a:endParaRPr>
          </a:p>
        </p:txBody>
      </p:sp>
      <p:sp>
        <p:nvSpPr>
          <p:cNvPr id="169" name=""/>
          <p:cNvSpPr/>
          <p:nvPr/>
        </p:nvSpPr>
        <p:spPr>
          <a:xfrm>
            <a:off x="1699200" y="5040000"/>
            <a:ext cx="784080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Scuba</a:t>
            </a:r>
            <a:r>
              <a:rPr b="0" lang="en-PH" sz="1800" spc="-1" strike="noStrike">
                <a:solidFill>
                  <a:srgbClr val="000000"/>
                </a:solidFill>
                <a:latin typeface="Lato"/>
                <a:ea typeface="DejaVu Sans"/>
              </a:rPr>
              <a:t> is the acronym for Self-contained Underwater Breathing Apparatus.</a:t>
            </a:r>
            <a:endParaRPr b="0" lang="en-PH" sz="1800" spc="-1" strike="noStrike">
              <a:latin typeface="Arial"/>
            </a:endParaRPr>
          </a:p>
        </p:txBody>
      </p:sp>
      <p:sp>
        <p:nvSpPr>
          <p:cNvPr id="170" name=""/>
          <p:cNvSpPr/>
          <p:nvPr/>
        </p:nvSpPr>
        <p:spPr>
          <a:xfrm>
            <a:off x="1080000" y="4248360"/>
            <a:ext cx="9900000" cy="1331280"/>
          </a:xfrm>
          <a:custGeom>
            <a:avLst/>
            <a:gdLst/>
            <a:ahLst/>
            <a:rect l="l" t="t" r="r" b="b"/>
            <a:pathLst>
              <a:path w="25474" h="3702">
                <a:moveTo>
                  <a:pt x="616" y="0"/>
                </a:moveTo>
                <a:lnTo>
                  <a:pt x="617" y="0"/>
                </a:lnTo>
                <a:cubicBezTo>
                  <a:pt x="509" y="0"/>
                  <a:pt x="402" y="29"/>
                  <a:pt x="308" y="83"/>
                </a:cubicBezTo>
                <a:cubicBezTo>
                  <a:pt x="215" y="137"/>
                  <a:pt x="137" y="215"/>
                  <a:pt x="83" y="308"/>
                </a:cubicBezTo>
                <a:cubicBezTo>
                  <a:pt x="29" y="402"/>
                  <a:pt x="0" y="509"/>
                  <a:pt x="0" y="617"/>
                </a:cubicBezTo>
                <a:lnTo>
                  <a:pt x="0" y="3084"/>
                </a:lnTo>
                <a:lnTo>
                  <a:pt x="0" y="3084"/>
                </a:lnTo>
                <a:cubicBezTo>
                  <a:pt x="0" y="3192"/>
                  <a:pt x="29" y="3299"/>
                  <a:pt x="83" y="3393"/>
                </a:cubicBezTo>
                <a:cubicBezTo>
                  <a:pt x="137" y="3486"/>
                  <a:pt x="215" y="3564"/>
                  <a:pt x="308" y="3618"/>
                </a:cubicBezTo>
                <a:cubicBezTo>
                  <a:pt x="402" y="3672"/>
                  <a:pt x="509" y="3701"/>
                  <a:pt x="617" y="3701"/>
                </a:cubicBezTo>
                <a:lnTo>
                  <a:pt x="24856" y="3701"/>
                </a:lnTo>
                <a:lnTo>
                  <a:pt x="24856" y="3701"/>
                </a:lnTo>
                <a:cubicBezTo>
                  <a:pt x="24964" y="3701"/>
                  <a:pt x="25071" y="3672"/>
                  <a:pt x="25165" y="3618"/>
                </a:cubicBezTo>
                <a:cubicBezTo>
                  <a:pt x="25258" y="3564"/>
                  <a:pt x="25336" y="3486"/>
                  <a:pt x="25390" y="3393"/>
                </a:cubicBezTo>
                <a:cubicBezTo>
                  <a:pt x="25444" y="3299"/>
                  <a:pt x="25473" y="3192"/>
                  <a:pt x="25473" y="3084"/>
                </a:cubicBezTo>
                <a:lnTo>
                  <a:pt x="25473" y="616"/>
                </a:lnTo>
                <a:lnTo>
                  <a:pt x="25473" y="617"/>
                </a:lnTo>
                <a:lnTo>
                  <a:pt x="25473" y="617"/>
                </a:lnTo>
                <a:cubicBezTo>
                  <a:pt x="25473" y="509"/>
                  <a:pt x="25444" y="402"/>
                  <a:pt x="25390" y="308"/>
                </a:cubicBezTo>
                <a:cubicBezTo>
                  <a:pt x="25336" y="215"/>
                  <a:pt x="25258" y="137"/>
                  <a:pt x="25165" y="83"/>
                </a:cubicBezTo>
                <a:cubicBezTo>
                  <a:pt x="25071" y="29"/>
                  <a:pt x="24964" y="0"/>
                  <a:pt x="24856" y="0"/>
                </a:cubicBezTo>
                <a:lnTo>
                  <a:pt x="616" y="0"/>
                </a:lnTo>
              </a:path>
            </a:pathLst>
          </a:custGeom>
          <a:noFill/>
          <a:ln w="19080">
            <a:solidFill>
              <a:srgbClr val="3465a4"/>
            </a:solidFill>
            <a:prstDash val="sysDash"/>
            <a:round/>
          </a:ln>
        </p:spPr>
        <p:style>
          <a:lnRef idx="0"/>
          <a:fillRef idx="0"/>
          <a:effectRef idx="0"/>
          <a:fontRef idx="minor"/>
        </p:style>
      </p:sp>
      <p:sp>
        <p:nvSpPr>
          <p:cNvPr id="171" name=""/>
          <p:cNvSpPr/>
          <p:nvPr/>
        </p:nvSpPr>
        <p:spPr>
          <a:xfrm>
            <a:off x="1090800" y="1980000"/>
            <a:ext cx="9889200" cy="1870560"/>
          </a:xfrm>
          <a:custGeom>
            <a:avLst/>
            <a:gdLst/>
            <a:ahLst/>
            <a:rect l="l" t="t" r="r" b="b"/>
            <a:pathLst>
              <a:path w="25474" h="5200">
                <a:moveTo>
                  <a:pt x="866" y="0"/>
                </a:moveTo>
                <a:lnTo>
                  <a:pt x="867" y="0"/>
                </a:lnTo>
                <a:cubicBezTo>
                  <a:pt x="714" y="0"/>
                  <a:pt x="565" y="40"/>
                  <a:pt x="433" y="116"/>
                </a:cubicBezTo>
                <a:cubicBezTo>
                  <a:pt x="302" y="192"/>
                  <a:pt x="192" y="302"/>
                  <a:pt x="116" y="433"/>
                </a:cubicBezTo>
                <a:cubicBezTo>
                  <a:pt x="40" y="565"/>
                  <a:pt x="0" y="714"/>
                  <a:pt x="0" y="867"/>
                </a:cubicBezTo>
                <a:lnTo>
                  <a:pt x="0" y="4332"/>
                </a:lnTo>
                <a:lnTo>
                  <a:pt x="0" y="4333"/>
                </a:lnTo>
                <a:cubicBezTo>
                  <a:pt x="0" y="4485"/>
                  <a:pt x="40" y="4634"/>
                  <a:pt x="116" y="4766"/>
                </a:cubicBezTo>
                <a:cubicBezTo>
                  <a:pt x="192" y="4897"/>
                  <a:pt x="302" y="5007"/>
                  <a:pt x="433" y="5083"/>
                </a:cubicBezTo>
                <a:cubicBezTo>
                  <a:pt x="565" y="5159"/>
                  <a:pt x="714" y="5199"/>
                  <a:pt x="867" y="5199"/>
                </a:cubicBezTo>
                <a:lnTo>
                  <a:pt x="24606" y="5199"/>
                </a:lnTo>
                <a:lnTo>
                  <a:pt x="24607" y="5199"/>
                </a:lnTo>
                <a:cubicBezTo>
                  <a:pt x="24759" y="5199"/>
                  <a:pt x="24908" y="5159"/>
                  <a:pt x="25040" y="5083"/>
                </a:cubicBezTo>
                <a:cubicBezTo>
                  <a:pt x="25171" y="5007"/>
                  <a:pt x="25281" y="4897"/>
                  <a:pt x="25357" y="4766"/>
                </a:cubicBezTo>
                <a:cubicBezTo>
                  <a:pt x="25433" y="4634"/>
                  <a:pt x="25473" y="4485"/>
                  <a:pt x="25473" y="4333"/>
                </a:cubicBezTo>
                <a:lnTo>
                  <a:pt x="25473" y="866"/>
                </a:lnTo>
                <a:lnTo>
                  <a:pt x="25473" y="867"/>
                </a:lnTo>
                <a:lnTo>
                  <a:pt x="25473" y="867"/>
                </a:lnTo>
                <a:cubicBezTo>
                  <a:pt x="25473" y="714"/>
                  <a:pt x="25433" y="565"/>
                  <a:pt x="25357" y="433"/>
                </a:cubicBezTo>
                <a:cubicBezTo>
                  <a:pt x="25281" y="302"/>
                  <a:pt x="25171" y="192"/>
                  <a:pt x="25040" y="116"/>
                </a:cubicBezTo>
                <a:cubicBezTo>
                  <a:pt x="24908" y="40"/>
                  <a:pt x="24759" y="0"/>
                  <a:pt x="24607" y="0"/>
                </a:cubicBezTo>
                <a:lnTo>
                  <a:pt x="866" y="0"/>
                </a:lnTo>
              </a:path>
            </a:pathLst>
          </a:custGeom>
          <a:noFill/>
          <a:ln w="19080">
            <a:solidFill>
              <a:srgbClr val="3465a4"/>
            </a:solidFill>
            <a:prstDash val="sysDash"/>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
          <p:cNvSpPr/>
          <p:nvPr/>
        </p:nvSpPr>
        <p:spPr>
          <a:xfrm>
            <a:off x="2201040" y="511560"/>
            <a:ext cx="7806240" cy="677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Discovering Perspectives through Poetry</a:t>
            </a:r>
            <a:endParaRPr b="0" lang="en-PH" sz="3600" spc="-1" strike="noStrike">
              <a:latin typeface="Arial"/>
            </a:endParaRPr>
          </a:p>
        </p:txBody>
      </p:sp>
      <p:sp>
        <p:nvSpPr>
          <p:cNvPr id="173" name=""/>
          <p:cNvSpPr/>
          <p:nvPr/>
        </p:nvSpPr>
        <p:spPr>
          <a:xfrm>
            <a:off x="1440000" y="2162880"/>
            <a:ext cx="9360000" cy="1315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Blending</a:t>
            </a:r>
            <a:r>
              <a:rPr b="0" lang="en-PH" sz="1800" spc="-1" strike="noStrike">
                <a:solidFill>
                  <a:srgbClr val="000000"/>
                </a:solidFill>
                <a:latin typeface="Lato"/>
                <a:ea typeface="DejaVu Sans"/>
              </a:rPr>
              <a:t> is a process in which parts of words are combined to create a new word whose meaning is derived from the original words.</a:t>
            </a:r>
            <a:endParaRPr b="0" lang="en-PH" sz="1800" spc="-1" strike="noStrike">
              <a:latin typeface="Arial"/>
            </a:endParaRPr>
          </a:p>
        </p:txBody>
      </p:sp>
      <p:sp>
        <p:nvSpPr>
          <p:cNvPr id="174" name=""/>
          <p:cNvSpPr/>
          <p:nvPr/>
        </p:nvSpPr>
        <p:spPr>
          <a:xfrm>
            <a:off x="1909080" y="2916000"/>
            <a:ext cx="356292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web + seminar = </a:t>
            </a:r>
            <a:r>
              <a:rPr b="1" lang="en-PH" sz="1800" spc="-1" strike="noStrike">
                <a:solidFill>
                  <a:srgbClr val="000000"/>
                </a:solidFill>
                <a:latin typeface="Lato"/>
                <a:ea typeface="DejaVu Sans"/>
              </a:rPr>
              <a:t>webinar</a:t>
            </a:r>
            <a:endParaRPr b="0" lang="en-PH" sz="1800" spc="-1" strike="noStrike">
              <a:latin typeface="Arial"/>
            </a:endParaRPr>
          </a:p>
        </p:txBody>
      </p:sp>
      <p:sp>
        <p:nvSpPr>
          <p:cNvPr id="175" name=""/>
          <p:cNvSpPr/>
          <p:nvPr/>
        </p:nvSpPr>
        <p:spPr>
          <a:xfrm>
            <a:off x="5940000" y="2916000"/>
            <a:ext cx="395928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smoke + fog = </a:t>
            </a:r>
            <a:r>
              <a:rPr b="1" lang="en-PH" sz="1800" spc="-1" strike="noStrike">
                <a:solidFill>
                  <a:srgbClr val="000000"/>
                </a:solidFill>
                <a:latin typeface="Lato"/>
                <a:ea typeface="DejaVu Sans"/>
              </a:rPr>
              <a:t>smog</a:t>
            </a:r>
            <a:endParaRPr b="0" lang="en-PH" sz="1800" spc="-1" strike="noStrike">
              <a:latin typeface="Arial"/>
            </a:endParaRPr>
          </a:p>
        </p:txBody>
      </p:sp>
      <p:sp>
        <p:nvSpPr>
          <p:cNvPr id="176" name=""/>
          <p:cNvSpPr/>
          <p:nvPr/>
        </p:nvSpPr>
        <p:spPr>
          <a:xfrm>
            <a:off x="1260000" y="2088720"/>
            <a:ext cx="9720000" cy="1331280"/>
          </a:xfrm>
          <a:custGeom>
            <a:avLst/>
            <a:gdLst/>
            <a:ahLst/>
            <a:rect l="l" t="t" r="r" b="b"/>
            <a:pathLst>
              <a:path w="25474" h="3702">
                <a:moveTo>
                  <a:pt x="616" y="0"/>
                </a:moveTo>
                <a:lnTo>
                  <a:pt x="617" y="0"/>
                </a:lnTo>
                <a:cubicBezTo>
                  <a:pt x="509" y="0"/>
                  <a:pt x="402" y="29"/>
                  <a:pt x="308" y="83"/>
                </a:cubicBezTo>
                <a:cubicBezTo>
                  <a:pt x="215" y="137"/>
                  <a:pt x="137" y="215"/>
                  <a:pt x="83" y="308"/>
                </a:cubicBezTo>
                <a:cubicBezTo>
                  <a:pt x="29" y="402"/>
                  <a:pt x="0" y="509"/>
                  <a:pt x="0" y="617"/>
                </a:cubicBezTo>
                <a:lnTo>
                  <a:pt x="0" y="3084"/>
                </a:lnTo>
                <a:lnTo>
                  <a:pt x="0" y="3084"/>
                </a:lnTo>
                <a:cubicBezTo>
                  <a:pt x="0" y="3192"/>
                  <a:pt x="29" y="3299"/>
                  <a:pt x="83" y="3393"/>
                </a:cubicBezTo>
                <a:cubicBezTo>
                  <a:pt x="137" y="3486"/>
                  <a:pt x="215" y="3564"/>
                  <a:pt x="308" y="3618"/>
                </a:cubicBezTo>
                <a:cubicBezTo>
                  <a:pt x="402" y="3672"/>
                  <a:pt x="509" y="3701"/>
                  <a:pt x="617" y="3701"/>
                </a:cubicBezTo>
                <a:lnTo>
                  <a:pt x="24856" y="3701"/>
                </a:lnTo>
                <a:lnTo>
                  <a:pt x="24856" y="3701"/>
                </a:lnTo>
                <a:cubicBezTo>
                  <a:pt x="24964" y="3701"/>
                  <a:pt x="25071" y="3672"/>
                  <a:pt x="25165" y="3618"/>
                </a:cubicBezTo>
                <a:cubicBezTo>
                  <a:pt x="25258" y="3564"/>
                  <a:pt x="25336" y="3486"/>
                  <a:pt x="25390" y="3393"/>
                </a:cubicBezTo>
                <a:cubicBezTo>
                  <a:pt x="25444" y="3299"/>
                  <a:pt x="25473" y="3192"/>
                  <a:pt x="25473" y="3084"/>
                </a:cubicBezTo>
                <a:lnTo>
                  <a:pt x="25473" y="616"/>
                </a:lnTo>
                <a:lnTo>
                  <a:pt x="25473" y="617"/>
                </a:lnTo>
                <a:lnTo>
                  <a:pt x="25473" y="617"/>
                </a:lnTo>
                <a:cubicBezTo>
                  <a:pt x="25473" y="509"/>
                  <a:pt x="25444" y="402"/>
                  <a:pt x="25390" y="308"/>
                </a:cubicBezTo>
                <a:cubicBezTo>
                  <a:pt x="25336" y="215"/>
                  <a:pt x="25258" y="137"/>
                  <a:pt x="25165" y="83"/>
                </a:cubicBezTo>
                <a:cubicBezTo>
                  <a:pt x="25071" y="29"/>
                  <a:pt x="24964" y="0"/>
                  <a:pt x="24856" y="0"/>
                </a:cubicBezTo>
                <a:lnTo>
                  <a:pt x="616" y="0"/>
                </a:lnTo>
              </a:path>
            </a:pathLst>
          </a:custGeom>
          <a:noFill/>
          <a:ln w="19080">
            <a:solidFill>
              <a:srgbClr val="3465a4"/>
            </a:solidFill>
            <a:prstDash val="sysDash"/>
            <a:round/>
          </a:ln>
        </p:spPr>
        <p:style>
          <a:lnRef idx="0"/>
          <a:fillRef idx="0"/>
          <a:effectRef idx="0"/>
          <a:fontRef idx="minor"/>
        </p:style>
      </p:sp>
      <p:sp>
        <p:nvSpPr>
          <p:cNvPr id="177" name=""/>
          <p:cNvSpPr/>
          <p:nvPr/>
        </p:nvSpPr>
        <p:spPr>
          <a:xfrm>
            <a:off x="1440000" y="4140000"/>
            <a:ext cx="9360000" cy="1008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Compounding</a:t>
            </a:r>
            <a:r>
              <a:rPr b="0" lang="en-PH" sz="1800" spc="-1" strike="noStrike">
                <a:solidFill>
                  <a:srgbClr val="000000"/>
                </a:solidFill>
                <a:latin typeface="Lato"/>
                <a:ea typeface="DejaVu Sans"/>
              </a:rPr>
              <a:t> is a process in which two or more words are combined to form a new word.</a:t>
            </a:r>
            <a:endParaRPr b="0" lang="en-PH" sz="1800" spc="-1" strike="noStrike">
              <a:latin typeface="Arial"/>
            </a:endParaRPr>
          </a:p>
        </p:txBody>
      </p:sp>
      <p:sp>
        <p:nvSpPr>
          <p:cNvPr id="178" name=""/>
          <p:cNvSpPr/>
          <p:nvPr/>
        </p:nvSpPr>
        <p:spPr>
          <a:xfrm>
            <a:off x="1912680" y="4824000"/>
            <a:ext cx="384732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Break + up = </a:t>
            </a:r>
            <a:r>
              <a:rPr b="1" lang="en-PH" sz="1800" spc="-1" strike="noStrike">
                <a:solidFill>
                  <a:srgbClr val="000000"/>
                </a:solidFill>
                <a:latin typeface="Lato"/>
                <a:ea typeface="DejaVu Sans"/>
              </a:rPr>
              <a:t>breakup</a:t>
            </a:r>
            <a:endParaRPr b="0" lang="en-PH" sz="1800" spc="-1" strike="noStrike">
              <a:latin typeface="Arial"/>
            </a:endParaRPr>
          </a:p>
        </p:txBody>
      </p:sp>
      <p:sp>
        <p:nvSpPr>
          <p:cNvPr id="179" name=""/>
          <p:cNvSpPr/>
          <p:nvPr/>
        </p:nvSpPr>
        <p:spPr>
          <a:xfrm>
            <a:off x="5940000" y="4852080"/>
            <a:ext cx="413928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work + room = </a:t>
            </a:r>
            <a:r>
              <a:rPr b="1" lang="en-PH" sz="1800" spc="-1" strike="noStrike">
                <a:solidFill>
                  <a:srgbClr val="000000"/>
                </a:solidFill>
                <a:latin typeface="Lato"/>
                <a:ea typeface="DejaVu Sans"/>
              </a:rPr>
              <a:t>workroom</a:t>
            </a:r>
            <a:endParaRPr b="0" lang="en-PH" sz="1800" spc="-1" strike="noStrike">
              <a:latin typeface="Arial"/>
            </a:endParaRPr>
          </a:p>
        </p:txBody>
      </p:sp>
      <p:sp>
        <p:nvSpPr>
          <p:cNvPr id="180" name=""/>
          <p:cNvSpPr/>
          <p:nvPr/>
        </p:nvSpPr>
        <p:spPr>
          <a:xfrm>
            <a:off x="1260000" y="3997080"/>
            <a:ext cx="9720000" cy="1331280"/>
          </a:xfrm>
          <a:custGeom>
            <a:avLst/>
            <a:gdLst/>
            <a:ahLst/>
            <a:rect l="l" t="t" r="r" b="b"/>
            <a:pathLst>
              <a:path w="25474" h="3702">
                <a:moveTo>
                  <a:pt x="616" y="0"/>
                </a:moveTo>
                <a:lnTo>
                  <a:pt x="617" y="0"/>
                </a:lnTo>
                <a:cubicBezTo>
                  <a:pt x="509" y="0"/>
                  <a:pt x="402" y="29"/>
                  <a:pt x="308" y="83"/>
                </a:cubicBezTo>
                <a:cubicBezTo>
                  <a:pt x="215" y="137"/>
                  <a:pt x="137" y="215"/>
                  <a:pt x="83" y="308"/>
                </a:cubicBezTo>
                <a:cubicBezTo>
                  <a:pt x="29" y="402"/>
                  <a:pt x="0" y="509"/>
                  <a:pt x="0" y="617"/>
                </a:cubicBezTo>
                <a:lnTo>
                  <a:pt x="0" y="3084"/>
                </a:lnTo>
                <a:lnTo>
                  <a:pt x="0" y="3084"/>
                </a:lnTo>
                <a:cubicBezTo>
                  <a:pt x="0" y="3192"/>
                  <a:pt x="29" y="3299"/>
                  <a:pt x="83" y="3393"/>
                </a:cubicBezTo>
                <a:cubicBezTo>
                  <a:pt x="137" y="3486"/>
                  <a:pt x="215" y="3564"/>
                  <a:pt x="308" y="3618"/>
                </a:cubicBezTo>
                <a:cubicBezTo>
                  <a:pt x="402" y="3672"/>
                  <a:pt x="509" y="3701"/>
                  <a:pt x="617" y="3701"/>
                </a:cubicBezTo>
                <a:lnTo>
                  <a:pt x="24856" y="3701"/>
                </a:lnTo>
                <a:lnTo>
                  <a:pt x="24856" y="3701"/>
                </a:lnTo>
                <a:cubicBezTo>
                  <a:pt x="24964" y="3701"/>
                  <a:pt x="25071" y="3672"/>
                  <a:pt x="25165" y="3618"/>
                </a:cubicBezTo>
                <a:cubicBezTo>
                  <a:pt x="25258" y="3564"/>
                  <a:pt x="25336" y="3486"/>
                  <a:pt x="25390" y="3393"/>
                </a:cubicBezTo>
                <a:cubicBezTo>
                  <a:pt x="25444" y="3299"/>
                  <a:pt x="25473" y="3192"/>
                  <a:pt x="25473" y="3084"/>
                </a:cubicBezTo>
                <a:lnTo>
                  <a:pt x="25473" y="616"/>
                </a:lnTo>
                <a:lnTo>
                  <a:pt x="25473" y="617"/>
                </a:lnTo>
                <a:lnTo>
                  <a:pt x="25473" y="617"/>
                </a:lnTo>
                <a:cubicBezTo>
                  <a:pt x="25473" y="509"/>
                  <a:pt x="25444" y="402"/>
                  <a:pt x="25390" y="308"/>
                </a:cubicBezTo>
                <a:cubicBezTo>
                  <a:pt x="25336" y="215"/>
                  <a:pt x="25258" y="137"/>
                  <a:pt x="25165" y="83"/>
                </a:cubicBezTo>
                <a:cubicBezTo>
                  <a:pt x="25071" y="29"/>
                  <a:pt x="24964" y="0"/>
                  <a:pt x="24856" y="0"/>
                </a:cubicBezTo>
                <a:lnTo>
                  <a:pt x="616" y="0"/>
                </a:lnTo>
              </a:path>
            </a:pathLst>
          </a:custGeom>
          <a:noFill/>
          <a:ln w="19080">
            <a:solidFill>
              <a:srgbClr val="3465a4"/>
            </a:solidFill>
            <a:prstDash val="sysDash"/>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
          <p:cNvSpPr/>
          <p:nvPr/>
        </p:nvSpPr>
        <p:spPr>
          <a:xfrm>
            <a:off x="2273760" y="582840"/>
            <a:ext cx="7806240" cy="677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Discovering Perspectives through Poetry</a:t>
            </a:r>
            <a:endParaRPr b="0" lang="en-PH" sz="3600" spc="-1" strike="noStrike">
              <a:latin typeface="Arial"/>
            </a:endParaRPr>
          </a:p>
        </p:txBody>
      </p:sp>
      <p:sp>
        <p:nvSpPr>
          <p:cNvPr id="182" name=""/>
          <p:cNvSpPr/>
          <p:nvPr/>
        </p:nvSpPr>
        <p:spPr>
          <a:xfrm>
            <a:off x="972720" y="2265840"/>
            <a:ext cx="10007280" cy="2234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100" spc="-1" strike="noStrike">
                <a:solidFill>
                  <a:srgbClr val="000000"/>
                </a:solidFill>
                <a:latin typeface="Lato"/>
                <a:ea typeface="DejaVu Sans"/>
              </a:rPr>
              <a:t>	</a:t>
            </a:r>
            <a:r>
              <a:rPr b="1" lang="en-PH" sz="2100" spc="-1" strike="noStrike">
                <a:solidFill>
                  <a:srgbClr val="000000"/>
                </a:solidFill>
                <a:latin typeface="Lato"/>
                <a:ea typeface="DejaVu Sans"/>
              </a:rPr>
              <a:t>Folk etymolog</a:t>
            </a:r>
            <a:r>
              <a:rPr b="0" lang="en-PH" sz="2100" spc="-1" strike="noStrike">
                <a:solidFill>
                  <a:srgbClr val="000000"/>
                </a:solidFill>
                <a:latin typeface="Lato"/>
                <a:ea typeface="DejaVu Sans"/>
              </a:rPr>
              <a:t>y is described as a false analogy that can alter the meaning of the word because of unfamiliarity. The form of the word undergoes gradual change because of the influence of a more familiar word or phrase with which it becomes associated.</a:t>
            </a:r>
            <a:endParaRPr b="0" lang="en-PH" sz="2100" spc="-1" strike="noStrike">
              <a:latin typeface="Arial"/>
            </a:endParaRPr>
          </a:p>
        </p:txBody>
      </p:sp>
      <p:sp>
        <p:nvSpPr>
          <p:cNvPr id="183" name=""/>
          <p:cNvSpPr/>
          <p:nvPr/>
        </p:nvSpPr>
        <p:spPr>
          <a:xfrm>
            <a:off x="972720" y="3960000"/>
            <a:ext cx="10007280" cy="162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100" spc="-1" strike="noStrike">
                <a:solidFill>
                  <a:srgbClr val="000000"/>
                </a:solidFill>
                <a:latin typeface="Lato"/>
                <a:ea typeface="DejaVu Sans"/>
              </a:rPr>
              <a:t>	</a:t>
            </a:r>
            <a:r>
              <a:rPr b="1" lang="en-PH" sz="2100" spc="-1" strike="noStrike">
                <a:solidFill>
                  <a:srgbClr val="000000"/>
                </a:solidFill>
                <a:latin typeface="Lato"/>
                <a:ea typeface="DejaVu Sans"/>
              </a:rPr>
              <a:t>Femelle</a:t>
            </a:r>
            <a:r>
              <a:rPr b="0" lang="en-PH" sz="2100" spc="-1" strike="noStrike">
                <a:solidFill>
                  <a:srgbClr val="000000"/>
                </a:solidFill>
                <a:latin typeface="Lato"/>
                <a:ea typeface="DejaVu Sans"/>
              </a:rPr>
              <a:t> is a word borrowed in French referring to a young woman. However, English users associated the word with its counterpart male and later on adopted the spelling to female.</a:t>
            </a:r>
            <a:endParaRPr b="0" lang="en-PH" sz="21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3434</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2023-07-10T16:21:27Z</dcterms:modified>
  <cp:revision>185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