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73" r:id="rId5"/>
    <p:sldId id="274" r:id="rId6"/>
    <p:sldId id="275" r:id="rId7"/>
    <p:sldId id="276" r:id="rId8"/>
    <p:sldId id="278" r:id="rId9"/>
    <p:sldId id="277" r:id="rId10"/>
    <p:sldId id="280" r:id="rId11"/>
    <p:sldId id="279" r:id="rId12"/>
    <p:sldId id="281" r:id="rId13"/>
    <p:sldId id="283" r:id="rId14"/>
    <p:sldId id="282" r:id="rId15"/>
    <p:sldId id="284" r:id="rId16"/>
    <p:sldId id="285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8"/>
    <p:restoredTop sz="96405"/>
  </p:normalViewPr>
  <p:slideViewPr>
    <p:cSldViewPr snapToGrid="0" snapToObjects="1">
      <p:cViewPr varScale="1">
        <p:scale>
          <a:sx n="77" d="100"/>
          <a:sy n="77" d="100"/>
        </p:scale>
        <p:origin x="20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1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7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9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0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6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2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8/3/23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8/3/23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tiff"/><Relationship Id="rId5" Type="http://schemas.openxmlformats.org/officeDocument/2006/relationships/image" Target="../media/image12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tiff"/><Relationship Id="rId5" Type="http://schemas.openxmlformats.org/officeDocument/2006/relationships/image" Target="../media/image19.tiff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tiff"/><Relationship Id="rId5" Type="http://schemas.openxmlformats.org/officeDocument/2006/relationships/image" Target="../media/image12.tiff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9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tiff"/><Relationship Id="rId5" Type="http://schemas.openxmlformats.org/officeDocument/2006/relationships/image" Target="../media/image18.tiff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tiff"/><Relationship Id="rId5" Type="http://schemas.openxmlformats.org/officeDocument/2006/relationships/image" Target="../media/image12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72936" y="3044148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Counting Money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B23-3461-8C4B-ADC5-03FD6279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5325"/>
            <a:ext cx="10515600" cy="564494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also exchange bills.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twenty-peso						2 ten-peso	   	bill							       coins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twenty-peso						4 five-peso	   	bill							       coins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fifty-peso							5 ten-peso	   	bill							       coins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292F3F-DD7B-C745-8AD3-443E40AA1F9D}"/>
              </a:ext>
            </a:extLst>
          </p:cNvPr>
          <p:cNvSpPr/>
          <p:nvPr/>
        </p:nvSpPr>
        <p:spPr>
          <a:xfrm>
            <a:off x="5107818" y="1312990"/>
            <a:ext cx="2988777" cy="11642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16018-AA75-0F4F-B04F-F0B2FE55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6" y="1529981"/>
            <a:ext cx="1767213" cy="7310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778C99-0073-9A4D-9004-23647F1E0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77" y="1447890"/>
            <a:ext cx="889045" cy="8944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BD57D5-3723-FD4D-887B-420A6466C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58" y="1464218"/>
            <a:ext cx="889045" cy="89440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22CA35-B009-034C-8E21-FA4A00241571}"/>
              </a:ext>
            </a:extLst>
          </p:cNvPr>
          <p:cNvSpPr/>
          <p:nvPr/>
        </p:nvSpPr>
        <p:spPr>
          <a:xfrm>
            <a:off x="5107817" y="2825699"/>
            <a:ext cx="2988777" cy="11642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71B2C7-09A8-324F-817F-937C7DA4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5" y="3042260"/>
            <a:ext cx="1767213" cy="7310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31756D-448F-544B-89C2-9D43C228F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4442" y="3042259"/>
            <a:ext cx="697272" cy="7310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AA66B6-06BF-AB40-9C02-C8BA00146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09" y="3063460"/>
            <a:ext cx="697272" cy="7310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BE7AAD-93C8-DD40-9DB4-1F9E62BED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240" y="3042259"/>
            <a:ext cx="697272" cy="7310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17FF27-92E8-2D43-B91C-E43C75E6D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137" y="3063460"/>
            <a:ext cx="697272" cy="731079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59C5F3-6FC4-3A4A-941B-26BF357E3C18}"/>
              </a:ext>
            </a:extLst>
          </p:cNvPr>
          <p:cNvSpPr/>
          <p:nvPr/>
        </p:nvSpPr>
        <p:spPr>
          <a:xfrm>
            <a:off x="5145269" y="4338408"/>
            <a:ext cx="2988777" cy="174650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5F30B47-897B-E04D-9ED4-3ED849CC1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61" y="4554538"/>
            <a:ext cx="1763191" cy="7310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EF29CC-1D62-6C4A-912C-604B211E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668" y="4501002"/>
            <a:ext cx="672114" cy="6761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DC9B033-8FAE-1C4B-83FE-07ADF7C2A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027" y="5143350"/>
            <a:ext cx="672114" cy="676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D6C956-4D20-4B4E-A84B-B90241E2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70" y="4496940"/>
            <a:ext cx="672114" cy="67616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9BA680-3517-F747-92B3-0FA823D2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729" y="5143349"/>
            <a:ext cx="672114" cy="6761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F5B975-FDB0-6746-82BC-7387FCE8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228" y="4562677"/>
            <a:ext cx="672114" cy="6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B23-3461-8C4B-ADC5-03FD6279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5325"/>
            <a:ext cx="10515600" cy="564494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also exchange bills.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fifty-peso								10 five-peso   	bill							    	   coins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one hundred							10 ten-peso    peso  bill							       		coins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292F3F-DD7B-C745-8AD3-443E40AA1F9D}"/>
              </a:ext>
            </a:extLst>
          </p:cNvPr>
          <p:cNvSpPr/>
          <p:nvPr/>
        </p:nvSpPr>
        <p:spPr>
          <a:xfrm>
            <a:off x="5107818" y="1312990"/>
            <a:ext cx="3554044" cy="1912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3F75D-0D1B-314B-AC2E-73A7DAC0B4E4}"/>
              </a:ext>
            </a:extLst>
          </p:cNvPr>
          <p:cNvSpPr txBox="1"/>
          <p:nvPr/>
        </p:nvSpPr>
        <p:spPr>
          <a:xfrm>
            <a:off x="6084916" y="6999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20C20F-3917-0B46-A54F-35354EA3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491" y="1528309"/>
            <a:ext cx="1763191" cy="731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801096-058F-6A44-873B-192A25144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56" y="1528309"/>
            <a:ext cx="631513" cy="662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9A691A-79B5-D64D-AB5D-16FFCD9E7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39" y="1529532"/>
            <a:ext cx="631513" cy="6621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4E351F-A3C9-6743-96B6-8E328A24B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22" y="1528309"/>
            <a:ext cx="631513" cy="6621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74C630-395F-1449-BEDB-BBE7FC56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975" y="1562782"/>
            <a:ext cx="631513" cy="6621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028521-2FF2-D94D-978C-0A50F0280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090" y="1562782"/>
            <a:ext cx="631513" cy="6621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8B4A44-F012-E145-A582-852B79E45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56" y="2297352"/>
            <a:ext cx="631513" cy="6621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536730F-08F4-B94F-ACC3-691A14FB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439" y="2298575"/>
            <a:ext cx="631513" cy="6621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5A3BCE-4C21-0246-822D-D5436CF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22" y="2297352"/>
            <a:ext cx="631513" cy="6621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78737D-6FE6-1442-8EDA-5A925317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975" y="2331825"/>
            <a:ext cx="631513" cy="6621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673097-9D97-AD45-9DBF-972A2785C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090" y="2331825"/>
            <a:ext cx="631513" cy="662132"/>
          </a:xfrm>
          <a:prstGeom prst="rect">
            <a:avLst/>
          </a:prstGeom>
        </p:spPr>
      </p:pic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F0E8927-95D1-E445-B8C7-A22C3944F46C}"/>
              </a:ext>
            </a:extLst>
          </p:cNvPr>
          <p:cNvSpPr/>
          <p:nvPr/>
        </p:nvSpPr>
        <p:spPr>
          <a:xfrm>
            <a:off x="5247756" y="3809038"/>
            <a:ext cx="3554044" cy="191234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6CB2610-0A48-574E-B931-F0762E107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284" y="4051642"/>
            <a:ext cx="672114" cy="6761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0DADF2-0565-6340-A415-EE8E30A17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140" y="4868847"/>
            <a:ext cx="672114" cy="67616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0C69B3D-7B1F-8C41-AB6C-0948E9D5B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640" y="4051642"/>
            <a:ext cx="672114" cy="67616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6F386A9-6880-0143-A578-3C37B69D5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496" y="4868847"/>
            <a:ext cx="672114" cy="67616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67DCAC5-1464-9C4D-BE2F-CB2EED3D3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196" y="4051642"/>
            <a:ext cx="672114" cy="6761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2223623-76AA-014E-B686-B0574D6C7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052" y="4868847"/>
            <a:ext cx="672114" cy="6761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859681F-1ACA-A349-9963-A4F98E79E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458" y="4073859"/>
            <a:ext cx="672114" cy="6761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132CA7E-568A-034B-AA9F-6AFC5338A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314" y="4891064"/>
            <a:ext cx="672114" cy="6761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A628E3E-907C-F547-AA98-0A7EC3F89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010" y="4090056"/>
            <a:ext cx="672114" cy="6761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EDFDDCB-9C18-664E-8729-3733429C7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866" y="4907261"/>
            <a:ext cx="672114" cy="676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590E2-6D93-744E-8BBA-7F5649113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652" y="4383780"/>
            <a:ext cx="1763191" cy="7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6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B23-3461-8C4B-ADC5-03FD6279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5325"/>
            <a:ext cx="10515600" cy="5644948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also exchange bills.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one hundred						           5 twenty-peso    peso  bill							       	      bill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F0E8927-95D1-E445-B8C7-A22C3944F46C}"/>
              </a:ext>
            </a:extLst>
          </p:cNvPr>
          <p:cNvSpPr/>
          <p:nvPr/>
        </p:nvSpPr>
        <p:spPr>
          <a:xfrm>
            <a:off x="5297632" y="2013489"/>
            <a:ext cx="3554044" cy="239225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590E2-6D93-744E-8BBA-7F5649113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528" y="2588231"/>
            <a:ext cx="1763191" cy="732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D0157-0E95-B64D-9F6D-8253AEA68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19" y="2137410"/>
            <a:ext cx="1561985" cy="63676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42FF717-4A89-2843-B2B0-9C5EA8F80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22" y="2137410"/>
            <a:ext cx="1561985" cy="63676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B18B08A-880A-E249-B9A5-7BAF8B906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19" y="2898098"/>
            <a:ext cx="1561985" cy="63676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7739225-6B79-BE45-B06E-3F7FA0FD5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922" y="2898098"/>
            <a:ext cx="1561985" cy="63676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3E2909-F6FC-9940-AE23-2DD65844C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661" y="3658786"/>
            <a:ext cx="1561985" cy="6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61C64-E2D4-2743-8FB9-BDB3AFF0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4" y="399011"/>
            <a:ext cx="11139054" cy="5777952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exchange for a set with different coins or bills.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twenty-five-							     2 ten-centavo    centavo  coin						       		coins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1 twenty-peso-							    1 ten-peso     	bill						       		      coins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A4BB5-E5D2-984A-A67F-8F7DBB47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47" y="1385917"/>
            <a:ext cx="924444" cy="917278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732EB9-9439-C144-B8CE-9FC77D6BA04D}"/>
              </a:ext>
            </a:extLst>
          </p:cNvPr>
          <p:cNvSpPr/>
          <p:nvPr/>
        </p:nvSpPr>
        <p:spPr>
          <a:xfrm>
            <a:off x="4856189" y="1258249"/>
            <a:ext cx="3720298" cy="200888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97C26-8430-7549-827F-CE7842D7F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755" y="1727835"/>
            <a:ext cx="811165" cy="833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88F6CB-1B9A-CA42-956F-28335FF9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241" y="1727835"/>
            <a:ext cx="811165" cy="833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31D6B-3DB0-0D4B-9E6A-D3F82ED1D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269" y="1904416"/>
            <a:ext cx="676830" cy="657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E419CE-FB92-7C45-BB24-999E4A586E90}"/>
              </a:ext>
            </a:extLst>
          </p:cNvPr>
          <p:cNvSpPr txBox="1"/>
          <p:nvPr/>
        </p:nvSpPr>
        <p:spPr>
          <a:xfrm>
            <a:off x="9026068" y="2144684"/>
            <a:ext cx="24288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 five-centavo</a:t>
            </a:r>
          </a:p>
          <a:p>
            <a:r>
              <a:rPr lang="en-US" sz="2800" dirty="0">
                <a:latin typeface="Lato" panose="020F0502020204030203" pitchFamily="34" charset="77"/>
              </a:rPr>
              <a:t>coin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F85258-E8CA-1440-AA63-54D12A1429A0}"/>
              </a:ext>
            </a:extLst>
          </p:cNvPr>
          <p:cNvSpPr txBox="1"/>
          <p:nvPr/>
        </p:nvSpPr>
        <p:spPr>
          <a:xfrm>
            <a:off x="9026068" y="4624647"/>
            <a:ext cx="1912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 five-peso</a:t>
            </a:r>
          </a:p>
          <a:p>
            <a:r>
              <a:rPr lang="en-US" sz="2800" dirty="0">
                <a:latin typeface="Lato" panose="020F0502020204030203" pitchFamily="34" charset="77"/>
              </a:rPr>
              <a:t>coin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A55046-FE29-8543-9AD1-1BDD45706B37}"/>
              </a:ext>
            </a:extLst>
          </p:cNvPr>
          <p:cNvSpPr/>
          <p:nvPr/>
        </p:nvSpPr>
        <p:spPr>
          <a:xfrm>
            <a:off x="4856188" y="3717606"/>
            <a:ext cx="3720298" cy="200888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7306FE-FF43-1A47-A02F-8391C7C54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206" y="4126368"/>
            <a:ext cx="1018471" cy="1024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AC67C-EBFF-2C44-89F6-DD302D4AD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995" y="4170331"/>
            <a:ext cx="893365" cy="9366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24366-3C09-D744-A18C-69F8027AD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240" y="4256822"/>
            <a:ext cx="893365" cy="936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3C362F-2B17-D64E-AE30-191B9FB54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4621" y="4173102"/>
            <a:ext cx="1875701" cy="7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9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61C64-E2D4-2743-8FB9-BDB3AFF0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4" y="399011"/>
            <a:ext cx="11139054" cy="5777952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exchange for a set with different coins or bills.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1 fifty-peso								     2 twenty-peso    	  bill						       			bills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1 one hundred-							    3 twenty-peso        peso bill						       		      bills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7732EB9-9439-C144-B8CE-9FC77D6BA04D}"/>
              </a:ext>
            </a:extLst>
          </p:cNvPr>
          <p:cNvSpPr/>
          <p:nvPr/>
        </p:nvSpPr>
        <p:spPr>
          <a:xfrm>
            <a:off x="4856189" y="1258249"/>
            <a:ext cx="3720298" cy="200888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419CE-FB92-7C45-BB24-999E4A586E90}"/>
              </a:ext>
            </a:extLst>
          </p:cNvPr>
          <p:cNvSpPr txBox="1"/>
          <p:nvPr/>
        </p:nvSpPr>
        <p:spPr>
          <a:xfrm>
            <a:off x="9026068" y="2144684"/>
            <a:ext cx="1851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1 ten-peso</a:t>
            </a:r>
          </a:p>
          <a:p>
            <a:r>
              <a:rPr lang="en-US" sz="2800" dirty="0">
                <a:latin typeface="Lato" panose="020F0502020204030203" pitchFamily="34" charset="77"/>
              </a:rPr>
              <a:t>coin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F85258-E8CA-1440-AA63-54D12A1429A0}"/>
              </a:ext>
            </a:extLst>
          </p:cNvPr>
          <p:cNvSpPr txBox="1"/>
          <p:nvPr/>
        </p:nvSpPr>
        <p:spPr>
          <a:xfrm>
            <a:off x="9026068" y="4624647"/>
            <a:ext cx="316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 ten-peso coins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A55046-FE29-8543-9AD1-1BDD45706B37}"/>
              </a:ext>
            </a:extLst>
          </p:cNvPr>
          <p:cNvSpPr/>
          <p:nvPr/>
        </p:nvSpPr>
        <p:spPr>
          <a:xfrm>
            <a:off x="4856189" y="3569873"/>
            <a:ext cx="3720298" cy="26070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A343C-88A7-5A4C-A8EB-2DE0366F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22" y="1661237"/>
            <a:ext cx="2320541" cy="966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357BD0-7A5D-124A-877B-3E829A0A5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06" y="1404629"/>
            <a:ext cx="1822450" cy="74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30989-B551-0A44-8545-BCC84C9FC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06" y="2284994"/>
            <a:ext cx="1822450" cy="742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CF18FF-1680-7F43-A036-4F82B838A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360" y="1776104"/>
            <a:ext cx="1018471" cy="1024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0A11A-F90C-6448-A9DC-3DBB51088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755" y="4385933"/>
            <a:ext cx="2327449" cy="9668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70626A-F2D1-844B-B528-5E1C03652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364" y="3771518"/>
            <a:ext cx="1654461" cy="6744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E35C25-0AC3-0947-8888-F00CEE5A5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300" y="3771518"/>
            <a:ext cx="1654461" cy="6744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AEA644-005B-B641-A656-8740BC36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364" y="4532145"/>
            <a:ext cx="1654461" cy="674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13A785-C5DB-E146-B8EF-2A8DF26E2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300" y="4504548"/>
            <a:ext cx="738501" cy="7429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D4068F-0BE1-9A4F-B6AA-14FBA25D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595" y="4532145"/>
            <a:ext cx="738501" cy="7429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71E95EE-D3CE-534C-ABAB-A77FE55B8A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748" y="5372222"/>
            <a:ext cx="643278" cy="6744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7F49BB-10C3-6345-9A90-46754FC70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600" y="5375012"/>
            <a:ext cx="643278" cy="67446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7CDCFF-F5D0-9A43-B2CC-30401908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567" y="5398472"/>
            <a:ext cx="643278" cy="6744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2C321F0-9E27-3D40-A1B2-D3BD51B53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2404" y="5398472"/>
            <a:ext cx="643278" cy="6744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B9058FE-A031-AC4C-954B-876E3964118A}"/>
              </a:ext>
            </a:extLst>
          </p:cNvPr>
          <p:cNvSpPr txBox="1"/>
          <p:nvPr/>
        </p:nvSpPr>
        <p:spPr>
          <a:xfrm>
            <a:off x="9026068" y="5247498"/>
            <a:ext cx="316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4 five-peso coins</a:t>
            </a:r>
          </a:p>
        </p:txBody>
      </p:sp>
    </p:spTree>
    <p:extLst>
      <p:ext uri="{BB962C8B-B14F-4D97-AF65-F5344CB8AC3E}">
        <p14:creationId xmlns:p14="http://schemas.microsoft.com/office/powerpoint/2010/main" val="1599427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895E-86CD-6A4D-8476-5DB545D1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75" y="658234"/>
            <a:ext cx="10179198" cy="55415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PH" dirty="0"/>
              <a:t>Ann donates some money and has 5 ten-centavo coins left. How much money does Ann have left?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  10	    , 	  20	    ,  	 30	   ,          40	    ,	   50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Ann has 50 centavos left.</a:t>
            </a:r>
          </a:p>
          <a:p>
            <a:pPr marL="0" indent="0">
              <a:buNone/>
            </a:pPr>
            <a:r>
              <a:rPr lang="en-PH" dirty="0"/>
              <a:t>	We write it as 50 centavos or 50¢.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4C9B1-EBF5-504B-BC15-52830A3A2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22" y="1685764"/>
            <a:ext cx="1028857" cy="1057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AF971-C19A-0E42-8AE4-C311226A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99" y="1685764"/>
            <a:ext cx="1028857" cy="1057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FC2F40-DB08-8C4D-B453-EE1975F7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98" y="1685764"/>
            <a:ext cx="1028857" cy="1057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D323A2-2864-7445-A7F5-0559B883B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24" y="1685764"/>
            <a:ext cx="1028857" cy="1057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18CB4-18A0-084A-8AAE-028D2F3F3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824" y="1685764"/>
            <a:ext cx="1028857" cy="1057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34178B-4C79-1649-82B7-305360CB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618" y="2712204"/>
            <a:ext cx="1883882" cy="5320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74EE8-C933-9644-9D39-F57508A73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497" y="2712203"/>
            <a:ext cx="1769898" cy="532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4F8CDB-8465-6E41-BC1E-D867AEC6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741" y="2712203"/>
            <a:ext cx="1769898" cy="532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C50D0A-C200-624B-9E45-ECB13762F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033" y="2712202"/>
            <a:ext cx="1769898" cy="5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E3DECD-6690-594A-BB09-F39AC275E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956" y="1084328"/>
            <a:ext cx="1236546" cy="1698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372AE7-C006-AA40-909F-E0249862D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37" y="2673292"/>
            <a:ext cx="2816412" cy="11500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895E-86CD-6A4D-8476-5DB545D1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75" y="658234"/>
            <a:ext cx="10515600" cy="5541532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PH" dirty="0"/>
              <a:t>Antonio saves 1 fifty-peso bill and 2 twenty-peso bills every week.</a:t>
            </a:r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514350" indent="-514350">
              <a:buFont typeface="+mj-lt"/>
              <a:buAutoNum type="arabicPeriod" startAt="2"/>
            </a:pPr>
            <a:endParaRPr lang="en-PH" dirty="0"/>
          </a:p>
          <a:p>
            <a:pPr marL="0" indent="0">
              <a:buNone/>
            </a:pPr>
            <a:r>
              <a:rPr lang="en-PH" dirty="0"/>
              <a:t>Antonio saves 90 pesos every week.</a:t>
            </a:r>
          </a:p>
          <a:p>
            <a:pPr marL="0" indent="0">
              <a:buNone/>
            </a:pPr>
            <a:r>
              <a:rPr lang="en-PH" dirty="0"/>
              <a:t>We write it as 90 pesos or ₱90.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4C51D-7655-A04D-96CF-CF1FB94DB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98" y="2673293"/>
            <a:ext cx="2761145" cy="1150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FD0B90-E0FC-3846-93DE-99DE5AFB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69" y="2699002"/>
            <a:ext cx="2816412" cy="1150035"/>
          </a:xfrm>
          <a:prstGeom prst="rect">
            <a:avLst/>
          </a:prstGeom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9625D509-63E6-BC43-93D4-BD24907015FB}"/>
              </a:ext>
            </a:extLst>
          </p:cNvPr>
          <p:cNvSpPr/>
          <p:nvPr/>
        </p:nvSpPr>
        <p:spPr>
          <a:xfrm>
            <a:off x="4702744" y="1324828"/>
            <a:ext cx="4311112" cy="1278887"/>
          </a:xfrm>
          <a:prstGeom prst="wedgeEllipseCallout">
            <a:avLst>
              <a:gd name="adj1" fmla="val 66525"/>
              <a:gd name="adj2" fmla="val -31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/>
                </a:solidFill>
                <a:latin typeface="Lato" panose="020F0502020204030203" pitchFamily="34" charset="77"/>
              </a:rPr>
              <a:t>We can also count to tell the amount of money.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520D51-EE3D-8C4D-A606-068BA50F6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027" y="3814528"/>
            <a:ext cx="3681841" cy="6112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CA73AF-8D8C-8E4D-B7F2-20FA626B7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622" y="3823327"/>
            <a:ext cx="3681841" cy="6112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C80AC1-2E00-524A-97B0-820C384CAACA}"/>
              </a:ext>
            </a:extLst>
          </p:cNvPr>
          <p:cNvSpPr txBox="1"/>
          <p:nvPr/>
        </p:nvSpPr>
        <p:spPr>
          <a:xfrm>
            <a:off x="2207346" y="4434972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F8575-8081-8F45-A726-4FBADDEF7430}"/>
              </a:ext>
            </a:extLst>
          </p:cNvPr>
          <p:cNvSpPr txBox="1"/>
          <p:nvPr/>
        </p:nvSpPr>
        <p:spPr>
          <a:xfrm>
            <a:off x="5595610" y="4402373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70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DCC50-D2EE-624D-B33A-854045EC2E2F}"/>
              </a:ext>
            </a:extLst>
          </p:cNvPr>
          <p:cNvSpPr txBox="1"/>
          <p:nvPr/>
        </p:nvSpPr>
        <p:spPr>
          <a:xfrm>
            <a:off x="9005963" y="4389923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3D0C2D-A4D4-F14D-B413-01804FBC3A2D}"/>
              </a:ext>
            </a:extLst>
          </p:cNvPr>
          <p:cNvSpPr txBox="1"/>
          <p:nvPr/>
        </p:nvSpPr>
        <p:spPr>
          <a:xfrm>
            <a:off x="4045656" y="4449930"/>
            <a:ext cx="26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A4D286-FFB1-374B-AFD1-43DDC7CC50C7}"/>
              </a:ext>
            </a:extLst>
          </p:cNvPr>
          <p:cNvSpPr txBox="1"/>
          <p:nvPr/>
        </p:nvSpPr>
        <p:spPr>
          <a:xfrm>
            <a:off x="7672243" y="4479640"/>
            <a:ext cx="26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72134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1C4501-882F-E648-9CA9-30CFD8F5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0447"/>
            <a:ext cx="10515600" cy="5696516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PH" dirty="0" err="1"/>
              <a:t>Imee</a:t>
            </a:r>
            <a:r>
              <a:rPr lang="en-PH" dirty="0"/>
              <a:t> saves some money every week.</a:t>
            </a:r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514350" indent="-514350">
              <a:buFont typeface="+mj-lt"/>
              <a:buAutoNum type="arabicPeriod" startAt="3"/>
            </a:pPr>
            <a:endParaRPr lang="en-PH" dirty="0"/>
          </a:p>
          <a:p>
            <a:pPr marL="0" indent="0">
              <a:buNone/>
            </a:pPr>
            <a:r>
              <a:rPr lang="en-PH" dirty="0" err="1"/>
              <a:t>Imee</a:t>
            </a:r>
            <a:r>
              <a:rPr lang="en-PH" dirty="0"/>
              <a:t> saves ₱36 each week.</a:t>
            </a:r>
          </a:p>
          <a:p>
            <a:pPr marL="0" indent="0">
              <a:buNone/>
            </a:pPr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B8D5E-0018-D941-AA81-4F63287D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88" y="2833261"/>
            <a:ext cx="2781946" cy="1135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1D179-5514-9B42-A93C-6210A96DC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165" y="2861019"/>
            <a:ext cx="1129159" cy="11359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75890-C8D7-1F4A-ACF3-1057E6D6D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842" y="2861019"/>
            <a:ext cx="1083431" cy="1135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7E456-FFF4-584D-991C-668AC8C98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1579" y="2944289"/>
            <a:ext cx="972707" cy="102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13C91-7839-3E47-8611-E05136DB7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519" y="3996980"/>
            <a:ext cx="3002043" cy="6948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EB4D36-CD6D-F54E-99F8-5ACF4F7110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150" y="3996980"/>
            <a:ext cx="2757988" cy="5831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348196-5BF1-AD4B-88A2-966F4A46F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636" y="3996980"/>
            <a:ext cx="2757988" cy="5831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725005B-8D72-764E-95DA-E9CD04387417}"/>
              </a:ext>
            </a:extLst>
          </p:cNvPr>
          <p:cNvSpPr txBox="1"/>
          <p:nvPr/>
        </p:nvSpPr>
        <p:spPr>
          <a:xfrm>
            <a:off x="1457162" y="4724463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0FC555-5B0D-F149-BD97-F6729B947C94}"/>
              </a:ext>
            </a:extLst>
          </p:cNvPr>
          <p:cNvSpPr txBox="1"/>
          <p:nvPr/>
        </p:nvSpPr>
        <p:spPr>
          <a:xfrm>
            <a:off x="4845426" y="469186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AF7D97-09BB-3C45-8A2F-A21A5A7EC678}"/>
              </a:ext>
            </a:extLst>
          </p:cNvPr>
          <p:cNvSpPr txBox="1"/>
          <p:nvPr/>
        </p:nvSpPr>
        <p:spPr>
          <a:xfrm>
            <a:off x="7685326" y="473942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35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09B1C8-DE8F-3740-9F5E-F6FB9CDA1B46}"/>
              </a:ext>
            </a:extLst>
          </p:cNvPr>
          <p:cNvSpPr txBox="1"/>
          <p:nvPr/>
        </p:nvSpPr>
        <p:spPr>
          <a:xfrm>
            <a:off x="3295472" y="4739421"/>
            <a:ext cx="26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90BF8E-EB62-0046-8E16-6D8878C0FFAD}"/>
              </a:ext>
            </a:extLst>
          </p:cNvPr>
          <p:cNvSpPr txBox="1"/>
          <p:nvPr/>
        </p:nvSpPr>
        <p:spPr>
          <a:xfrm>
            <a:off x="6525144" y="4739421"/>
            <a:ext cx="26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ED181D-A5F3-AD42-9FE9-595A3074B16D}"/>
              </a:ext>
            </a:extLst>
          </p:cNvPr>
          <p:cNvSpPr txBox="1"/>
          <p:nvPr/>
        </p:nvSpPr>
        <p:spPr>
          <a:xfrm>
            <a:off x="10379677" y="4724463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83ABAA-9F14-7A49-8876-88F1E681458A}"/>
              </a:ext>
            </a:extLst>
          </p:cNvPr>
          <p:cNvSpPr txBox="1"/>
          <p:nvPr/>
        </p:nvSpPr>
        <p:spPr>
          <a:xfrm>
            <a:off x="9219495" y="4724463"/>
            <a:ext cx="26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C254A5-58D4-5D46-8187-3CFA530FE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3098" y="1158353"/>
            <a:ext cx="1223214" cy="1692731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DCD2655E-1B52-D746-8D20-8E14CF3C006B}"/>
              </a:ext>
            </a:extLst>
          </p:cNvPr>
          <p:cNvSpPr/>
          <p:nvPr/>
        </p:nvSpPr>
        <p:spPr>
          <a:xfrm>
            <a:off x="5128562" y="1276261"/>
            <a:ext cx="4311112" cy="1278887"/>
          </a:xfrm>
          <a:prstGeom prst="wedgeEllipseCallout">
            <a:avLst>
              <a:gd name="adj1" fmla="val 66525"/>
              <a:gd name="adj2" fmla="val -31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/>
                </a:solidFill>
                <a:latin typeface="Lato" panose="020F0502020204030203" pitchFamily="34" charset="77"/>
              </a:rPr>
              <a:t>Count on to tell the amount of money.</a:t>
            </a:r>
          </a:p>
        </p:txBody>
      </p:sp>
    </p:spTree>
    <p:extLst>
      <p:ext uri="{BB962C8B-B14F-4D97-AF65-F5344CB8AC3E}">
        <p14:creationId xmlns:p14="http://schemas.microsoft.com/office/powerpoint/2010/main" val="388824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41C2-F7CE-9F4A-89D5-7CC4346A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88" y="1448647"/>
            <a:ext cx="10515600" cy="5541532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PH" dirty="0"/>
              <a:t>Who spent more, Amelia or Carlo?    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Amelia pays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for a notebook.</a:t>
            </a:r>
          </a:p>
          <a:p>
            <a:pPr marL="0" indent="0">
              <a:buNone/>
            </a:pPr>
            <a:r>
              <a:rPr lang="en-PH" dirty="0"/>
              <a:t>The notebook costs ₱47.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5ADB8-766D-4F4B-8473-BF444475B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64" y="2307203"/>
            <a:ext cx="2699816" cy="11024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DE44D9-A30C-374E-9323-67070232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68" y="2307203"/>
            <a:ext cx="2699816" cy="110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11BA7-DA60-A449-9646-39DD022EA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685" y="2427314"/>
            <a:ext cx="792767" cy="831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2808F9-572D-C74A-8E3D-430D7FABA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753" y="2559910"/>
            <a:ext cx="663010" cy="6986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DFB0B1-472B-DE4C-A377-01FD1E7FCC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9520" y="2559910"/>
            <a:ext cx="663010" cy="6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7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41C2-F7CE-9F4A-89D5-7CC4346A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3" y="658233"/>
            <a:ext cx="10515600" cy="60060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Carlo pays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for a school bag.</a:t>
            </a:r>
          </a:p>
          <a:p>
            <a:pPr marL="0" indent="0">
              <a:buNone/>
            </a:pPr>
            <a:r>
              <a:rPr lang="en-PH" dirty="0"/>
              <a:t>The school bag costs ₱100.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₱ 47 is less than 100.</a:t>
            </a:r>
          </a:p>
          <a:p>
            <a:pPr marL="0" indent="0">
              <a:buNone/>
            </a:pPr>
            <a:r>
              <a:rPr lang="en-PH" dirty="0"/>
              <a:t>₱ 100 is greater than 47.</a:t>
            </a:r>
          </a:p>
          <a:p>
            <a:pPr marL="0" indent="0">
              <a:buNone/>
            </a:pPr>
            <a:r>
              <a:rPr lang="en-PH" dirty="0"/>
              <a:t>₱ 47 &lt; 100 and 100 &gt; 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dirty="0"/>
              <a:t>Carlo spent more than Amelia.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6D022-33BC-D64D-ADE2-753046BD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45" y="968675"/>
            <a:ext cx="2526225" cy="1047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63E4A8-E6D6-684C-90B8-7DF9AE2D8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60" y="968675"/>
            <a:ext cx="2699816" cy="110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1DD7D-8EC5-D54D-A7ED-336839EA8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151" y="968675"/>
            <a:ext cx="2699816" cy="110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68812-AAFA-BD44-A5CE-CDAE80E8F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500" y="1141676"/>
            <a:ext cx="1041187" cy="10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2900E1-D1B5-EA4C-A39E-C94CD82EA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989"/>
            <a:ext cx="10515600" cy="565002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dirty="0"/>
              <a:t>Count the amount of money in each set and compare.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en-US" dirty="0"/>
          </a:p>
          <a:p>
            <a:pPr marL="514350" indent="-514350" algn="just">
              <a:buFont typeface="+mj-lt"/>
              <a:buAutoNum type="arabicPeriod" startAt="5"/>
            </a:pPr>
            <a:endParaRPr lang="en-US" dirty="0"/>
          </a:p>
          <a:p>
            <a:pPr marL="514350" indent="-514350" algn="just">
              <a:buFont typeface="+mj-lt"/>
              <a:buAutoNum type="arabicPeriod" startAt="5"/>
            </a:pPr>
            <a:endParaRPr lang="en-US" dirty="0"/>
          </a:p>
          <a:p>
            <a:pPr marL="514350" indent="-514350" algn="just">
              <a:buFont typeface="+mj-lt"/>
              <a:buAutoNum type="arabicPeriod" startAt="5"/>
            </a:pPr>
            <a:endParaRPr lang="en-US" dirty="0"/>
          </a:p>
          <a:p>
            <a:pPr marL="514350" indent="-514350" algn="just">
              <a:buFont typeface="+mj-lt"/>
              <a:buAutoNum type="arabicPeriod" startAt="5"/>
            </a:pPr>
            <a:endParaRPr lang="en-US" dirty="0"/>
          </a:p>
          <a:p>
            <a:pPr marL="0" indent="0" algn="just">
              <a:buNone/>
            </a:pPr>
            <a:r>
              <a:rPr lang="en-PH" dirty="0"/>
              <a:t>85¢ &lt; 90¢</a:t>
            </a:r>
          </a:p>
          <a:p>
            <a:pPr marL="0" indent="0" algn="just">
              <a:buNone/>
            </a:pPr>
            <a:r>
              <a:rPr lang="en-PH" dirty="0"/>
              <a:t>The amount of money in Set A is less than the amount of money in Set B.</a:t>
            </a:r>
          </a:p>
          <a:p>
            <a:pPr marL="0" indent="0" algn="just">
              <a:buNone/>
            </a:pPr>
            <a:r>
              <a:rPr lang="en-PH" dirty="0"/>
              <a:t>90¢ &gt; 85¢</a:t>
            </a:r>
          </a:p>
          <a:p>
            <a:pPr marL="0" indent="0" algn="just">
              <a:buNone/>
            </a:pPr>
            <a:r>
              <a:rPr lang="en-PH" dirty="0"/>
              <a:t>The amount of money in Set B is greater than the amount of money in Set A.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E6D6FE-40CA-0F41-B8C4-D3489DD83222}"/>
              </a:ext>
            </a:extLst>
          </p:cNvPr>
          <p:cNvSpPr/>
          <p:nvPr/>
        </p:nvSpPr>
        <p:spPr>
          <a:xfrm>
            <a:off x="1920822" y="1395291"/>
            <a:ext cx="3378630" cy="17508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B9DDC62-C9B2-9541-B401-827E8B0B2CE8}"/>
              </a:ext>
            </a:extLst>
          </p:cNvPr>
          <p:cNvSpPr/>
          <p:nvPr/>
        </p:nvSpPr>
        <p:spPr>
          <a:xfrm>
            <a:off x="6382073" y="1395291"/>
            <a:ext cx="3378630" cy="17508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948AF1-8282-3749-BB24-825A26C6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90" y="1604739"/>
            <a:ext cx="561395" cy="576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A33E8F-ACF0-3B41-B6DD-508B9593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99" y="2418178"/>
            <a:ext cx="561395" cy="57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253F4-AB7E-FE43-9944-B68D520AE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673" y="1542746"/>
            <a:ext cx="733664" cy="727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0F83D4-4146-5D48-9397-6E2F7ADCC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16" y="2224669"/>
            <a:ext cx="561395" cy="576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5A8271-091A-B44C-B2B8-C4E1D924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83" y="2513163"/>
            <a:ext cx="561395" cy="5769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18239E-61F3-994E-9834-15BD6ED0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15" y="1906734"/>
            <a:ext cx="561395" cy="576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6CE55A-B2CF-5642-96BD-C1DBA6351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602" y="1749535"/>
            <a:ext cx="536824" cy="521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98B2C7-FF98-DB41-AB06-F7D3EFDA2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003" y="2418178"/>
            <a:ext cx="536824" cy="5211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759FA8-70B3-6141-879A-3A8EA4DA3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19" y="1496692"/>
            <a:ext cx="733664" cy="7279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66EA60-E68D-B24D-B5A4-99687BE1B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56" y="1859145"/>
            <a:ext cx="733664" cy="7279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68345E-7C1D-5243-9616-1B7637DF5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483" y="2306368"/>
            <a:ext cx="733664" cy="727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FDE03C-30E8-8841-9C88-F6A1B0C26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373" y="1646144"/>
            <a:ext cx="561395" cy="5769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3196F1A-479E-1149-9F10-8EE3E53CE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6160" y="2329837"/>
            <a:ext cx="536824" cy="5211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59D497-7F95-3E4F-A9B4-A6D820A70249}"/>
              </a:ext>
            </a:extLst>
          </p:cNvPr>
          <p:cNvSpPr txBox="1"/>
          <p:nvPr/>
        </p:nvSpPr>
        <p:spPr>
          <a:xfrm>
            <a:off x="3098666" y="312698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Set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3111A8-13F7-D049-91B7-24D0A9BD567A}"/>
              </a:ext>
            </a:extLst>
          </p:cNvPr>
          <p:cNvSpPr txBox="1"/>
          <p:nvPr/>
        </p:nvSpPr>
        <p:spPr>
          <a:xfrm>
            <a:off x="7645866" y="3115157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" panose="020F0502020204030203" pitchFamily="34" charset="77"/>
              </a:rPr>
              <a:t>Set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B3B4D7-242C-0141-B590-2266B62329B8}"/>
              </a:ext>
            </a:extLst>
          </p:cNvPr>
          <p:cNvSpPr txBox="1"/>
          <p:nvPr/>
        </p:nvSpPr>
        <p:spPr>
          <a:xfrm>
            <a:off x="6090834" y="75011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3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FB3B4D7-242C-0141-B590-2266B62329B8}"/>
              </a:ext>
            </a:extLst>
          </p:cNvPr>
          <p:cNvSpPr txBox="1"/>
          <p:nvPr/>
        </p:nvSpPr>
        <p:spPr>
          <a:xfrm>
            <a:off x="6090834" y="75011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B23-3461-8C4B-ADC5-03FD6279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34" y="615142"/>
            <a:ext cx="10515600" cy="6077209"/>
          </a:xfrm>
        </p:spPr>
        <p:txBody>
          <a:bodyPr/>
          <a:lstStyle/>
          <a:p>
            <a:pPr marL="0" indent="0">
              <a:buNone/>
            </a:pPr>
            <a:r>
              <a:rPr lang="en-PH" dirty="0"/>
              <a:t>We can exchange coins.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1 ten-centavo					2 five-centavo			coin							coins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1 twenty-five					5 five-centavo		centavo coin						coins							</a:t>
            </a:r>
          </a:p>
          <a:p>
            <a:pPr marL="0" indent="0">
              <a:buNone/>
            </a:pPr>
            <a:r>
              <a:rPr lang="en-PH" dirty="0"/>
              <a:t>	1 one-peso						5 five-centavo		centavo coin						coins							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FED211-5B9B-C14D-9E5B-82FFFA2C6165}"/>
              </a:ext>
            </a:extLst>
          </p:cNvPr>
          <p:cNvSpPr/>
          <p:nvPr/>
        </p:nvSpPr>
        <p:spPr>
          <a:xfrm>
            <a:off x="5352035" y="1496291"/>
            <a:ext cx="2631048" cy="1047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30BE7-2531-A44A-AAC1-A405BC6B0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01" y="1590224"/>
            <a:ext cx="798292" cy="820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CEBE3-31E6-B74D-9AB0-C63F72ED5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426" y="1682957"/>
            <a:ext cx="654050" cy="635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51F932-6D6C-6944-B587-AC944176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346" y="1685728"/>
            <a:ext cx="654050" cy="635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3E5608-6297-DA45-B7B0-0C49A8FFDEA8}"/>
              </a:ext>
            </a:extLst>
          </p:cNvPr>
          <p:cNvSpPr/>
          <p:nvPr/>
        </p:nvSpPr>
        <p:spPr>
          <a:xfrm>
            <a:off x="5352035" y="2792659"/>
            <a:ext cx="2631048" cy="1047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37008-C30E-974C-B3AE-C80D53EF7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070" y="2953511"/>
            <a:ext cx="826877" cy="8204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F073A81-2E6D-914A-8776-CEA1269DC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411" y="3074499"/>
            <a:ext cx="491438" cy="4771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68E339-3E86-124E-9D0A-5393F0D73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197" y="3077478"/>
            <a:ext cx="491438" cy="4771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8E95D2-E8DE-7C4A-A553-A5820E2BC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78" y="3071520"/>
            <a:ext cx="491438" cy="477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A5FCDE9-4D4B-004C-8065-F42B99BB4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64" y="3074499"/>
            <a:ext cx="491438" cy="4771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0889CD-08CC-2749-9219-078B2A8F5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666" y="3078942"/>
            <a:ext cx="491438" cy="47712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4697171-88AE-FD41-A2BE-DE580D22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64" y="3074499"/>
            <a:ext cx="491438" cy="477124"/>
          </a:xfrm>
          <a:prstGeom prst="rect">
            <a:avLst/>
          </a:prstGeom>
        </p:spPr>
      </p:pic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2BF00877-AF64-1341-AFB0-64A8E0A7FEA9}"/>
              </a:ext>
            </a:extLst>
          </p:cNvPr>
          <p:cNvSpPr/>
          <p:nvPr/>
        </p:nvSpPr>
        <p:spPr>
          <a:xfrm>
            <a:off x="5389273" y="4218803"/>
            <a:ext cx="2631048" cy="1047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A8D052-A6D1-D64B-991E-5EEF54AEB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461" y="4218803"/>
            <a:ext cx="994032" cy="104740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6BA1E27-BE29-3C46-B88A-C5FC2BC94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161" y="4419786"/>
            <a:ext cx="650479" cy="64543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CCC512B-06CE-A44A-B427-E0F621D24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88" y="4419786"/>
            <a:ext cx="650479" cy="64543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615EBF-98DD-144A-BA60-5FB8FE066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165" y="4420899"/>
            <a:ext cx="650479" cy="64543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E1FBAB5-E1C3-2248-B455-E418E60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342" y="4420899"/>
            <a:ext cx="650479" cy="6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FB3B4D7-242C-0141-B590-2266B62329B8}"/>
              </a:ext>
            </a:extLst>
          </p:cNvPr>
          <p:cNvSpPr txBox="1"/>
          <p:nvPr/>
        </p:nvSpPr>
        <p:spPr>
          <a:xfrm>
            <a:off x="6096000" y="6836158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B23-3461-8C4B-ADC5-03FD6279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382"/>
            <a:ext cx="10515600" cy="5644948"/>
          </a:xfrm>
        </p:spPr>
        <p:txBody>
          <a:bodyPr/>
          <a:lstStyle/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1 five-peso						4 twenty-five		       coin						centavo coins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dirty="0"/>
              <a:t>	1 ten-peso						2 five-peso			        coin						       coin							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FFED211-5B9B-C14D-9E5B-82FFFA2C6165}"/>
              </a:ext>
            </a:extLst>
          </p:cNvPr>
          <p:cNvSpPr/>
          <p:nvPr/>
        </p:nvSpPr>
        <p:spPr>
          <a:xfrm>
            <a:off x="5357201" y="831269"/>
            <a:ext cx="2631048" cy="1047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23E5608-6297-DA45-B7B0-0C49A8FFDEA8}"/>
              </a:ext>
            </a:extLst>
          </p:cNvPr>
          <p:cNvSpPr/>
          <p:nvPr/>
        </p:nvSpPr>
        <p:spPr>
          <a:xfrm>
            <a:off x="5357201" y="2127637"/>
            <a:ext cx="2631048" cy="104740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F95F0B-69BA-EC44-BABD-CD3C5251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74" y="831268"/>
            <a:ext cx="965580" cy="10123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3D24BC-C3A0-DE49-82A2-302476541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015" y="859396"/>
            <a:ext cx="514985" cy="5426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147DDA3-C49B-744B-BA8F-353F51EEF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838" y="844915"/>
            <a:ext cx="514985" cy="54263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D80DDD2-746F-2F48-96DF-5D7908BC2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06" y="1308460"/>
            <a:ext cx="514985" cy="5426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7DC0ACD-95F5-B346-A16D-77C1352AA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30" y="1286670"/>
            <a:ext cx="514985" cy="54263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331334B-53DE-2F40-A936-9E8AD01DA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508" y="875005"/>
            <a:ext cx="514985" cy="5426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F55FF0-8D74-CB48-BBAA-F399743AA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724" y="2061442"/>
            <a:ext cx="1106930" cy="111359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1689320-B8F1-8649-B556-9896EB77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9" y="2196378"/>
            <a:ext cx="840801" cy="88156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6C3D1E1-6882-F246-B506-3D63A2D3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736" y="2210555"/>
            <a:ext cx="840801" cy="881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CCAA54-3392-274A-AF15-213E1066A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760" y="3522723"/>
            <a:ext cx="3063306" cy="2471656"/>
          </a:xfrm>
          <a:prstGeom prst="rect">
            <a:avLst/>
          </a:prstGeom>
        </p:spPr>
      </p:pic>
      <p:sp>
        <p:nvSpPr>
          <p:cNvPr id="68" name="Oval Callout 67">
            <a:extLst>
              <a:ext uri="{FF2B5EF4-FFF2-40B4-BE49-F238E27FC236}">
                <a16:creationId xmlns:a16="http://schemas.microsoft.com/office/drawing/2014/main" id="{F4DADA2D-2A89-634F-AF91-C0512B6FED19}"/>
              </a:ext>
            </a:extLst>
          </p:cNvPr>
          <p:cNvSpPr/>
          <p:nvPr/>
        </p:nvSpPr>
        <p:spPr>
          <a:xfrm>
            <a:off x="4749266" y="3322297"/>
            <a:ext cx="6046974" cy="1531803"/>
          </a:xfrm>
          <a:prstGeom prst="wedgeEllipseCallout">
            <a:avLst>
              <a:gd name="adj1" fmla="val -60737"/>
              <a:gd name="adj2" fmla="val 3868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dirty="0">
                <a:solidFill>
                  <a:schemeClr val="tx1"/>
                </a:solidFill>
                <a:latin typeface="Lato" panose="020F0502020204030203" pitchFamily="34" charset="77"/>
              </a:rPr>
              <a:t>I can also exchange 1 ten-peso coin for 10 one-peso coins.</a:t>
            </a:r>
          </a:p>
        </p:txBody>
      </p:sp>
    </p:spTree>
    <p:extLst>
      <p:ext uri="{BB962C8B-B14F-4D97-AF65-F5344CB8AC3E}">
        <p14:creationId xmlns:p14="http://schemas.microsoft.com/office/powerpoint/2010/main" val="251254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8081</TotalTime>
  <Words>320</Words>
  <Application>Microsoft Macintosh PowerPoint</Application>
  <PresentationFormat>Widescreen</PresentationFormat>
  <Paragraphs>144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752</cp:revision>
  <cp:lastPrinted>2023-03-16T06:30:06Z</cp:lastPrinted>
  <dcterms:created xsi:type="dcterms:W3CDTF">2019-04-16T02:10:14Z</dcterms:created>
  <dcterms:modified xsi:type="dcterms:W3CDTF">2023-08-03T10:04:55Z</dcterms:modified>
</cp:coreProperties>
</file>