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19"/>
  </p:notesMasterIdLst>
  <p:sldIdLst>
    <p:sldId id="256" r:id="rId4"/>
    <p:sldId id="273" r:id="rId5"/>
    <p:sldId id="274" r:id="rId6"/>
    <p:sldId id="275" r:id="rId7"/>
    <p:sldId id="276" r:id="rId8"/>
    <p:sldId id="278" r:id="rId9"/>
    <p:sldId id="277" r:id="rId10"/>
    <p:sldId id="280" r:id="rId11"/>
    <p:sldId id="279" r:id="rId12"/>
    <p:sldId id="281" r:id="rId13"/>
    <p:sldId id="283" r:id="rId14"/>
    <p:sldId id="282" r:id="rId15"/>
    <p:sldId id="284" r:id="rId16"/>
    <p:sldId id="285" r:id="rId17"/>
    <p:sldId id="26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0000"/>
    <a:srgbClr val="DE9000"/>
    <a:srgbClr val="F2CA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18"/>
    <p:restoredTop sz="96405"/>
  </p:normalViewPr>
  <p:slideViewPr>
    <p:cSldViewPr snapToGrid="0" snapToObjects="1">
      <p:cViewPr varScale="1">
        <p:scale>
          <a:sx n="77" d="100"/>
          <a:sy n="77" d="100"/>
        </p:scale>
        <p:origin x="208" y="1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8/3/23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9913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9076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4472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7691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727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7193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4976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3073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9388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2542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4626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9120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922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8/3/23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8/3/23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8/3/23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8/3/23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8/3/23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8/3/23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8/3/23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8/3/23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8/3/23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8/3/23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tiff"/><Relationship Id="rId5" Type="http://schemas.openxmlformats.org/officeDocument/2006/relationships/image" Target="../media/image13.tiff"/><Relationship Id="rId4" Type="http://schemas.openxmlformats.org/officeDocument/2006/relationships/image" Target="../media/image12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tiff"/><Relationship Id="rId5" Type="http://schemas.openxmlformats.org/officeDocument/2006/relationships/image" Target="../media/image12.tiff"/><Relationship Id="rId4" Type="http://schemas.openxmlformats.org/officeDocument/2006/relationships/image" Target="../media/image13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tif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tiff"/><Relationship Id="rId3" Type="http://schemas.openxmlformats.org/officeDocument/2006/relationships/image" Target="../media/image18.tiff"/><Relationship Id="rId7" Type="http://schemas.openxmlformats.org/officeDocument/2006/relationships/image" Target="../media/image13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tiff"/><Relationship Id="rId5" Type="http://schemas.openxmlformats.org/officeDocument/2006/relationships/image" Target="../media/image19.tiff"/><Relationship Id="rId4" Type="http://schemas.openxmlformats.org/officeDocument/2006/relationships/image" Target="../media/image6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7" Type="http://schemas.openxmlformats.org/officeDocument/2006/relationships/image" Target="../media/image13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tiff"/><Relationship Id="rId5" Type="http://schemas.openxmlformats.org/officeDocument/2006/relationships/image" Target="../media/image12.tiff"/><Relationship Id="rId4" Type="http://schemas.openxmlformats.org/officeDocument/2006/relationships/image" Target="../media/image23.tif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5" Type="http://schemas.openxmlformats.org/officeDocument/2006/relationships/image" Target="../media/image10.tiff"/><Relationship Id="rId4" Type="http://schemas.openxmlformats.org/officeDocument/2006/relationships/image" Target="../media/image9.tif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tiff"/><Relationship Id="rId3" Type="http://schemas.openxmlformats.org/officeDocument/2006/relationships/image" Target="../media/image9.tiff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tiff"/><Relationship Id="rId5" Type="http://schemas.openxmlformats.org/officeDocument/2006/relationships/image" Target="../media/image13.tiff"/><Relationship Id="rId4" Type="http://schemas.openxmlformats.org/officeDocument/2006/relationships/image" Target="../media/image12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tiff"/><Relationship Id="rId4" Type="http://schemas.openxmlformats.org/officeDocument/2006/relationships/image" Target="../media/image13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tiff"/><Relationship Id="rId4" Type="http://schemas.openxmlformats.org/officeDocument/2006/relationships/image" Target="../media/image9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9.tiff"/><Relationship Id="rId4" Type="http://schemas.openxmlformats.org/officeDocument/2006/relationships/image" Target="../media/image18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tiff"/><Relationship Id="rId5" Type="http://schemas.openxmlformats.org/officeDocument/2006/relationships/image" Target="../media/image18.tiff"/><Relationship Id="rId4" Type="http://schemas.openxmlformats.org/officeDocument/2006/relationships/image" Target="../media/image19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tiff"/><Relationship Id="rId5" Type="http://schemas.openxmlformats.org/officeDocument/2006/relationships/image" Target="../media/image12.tiff"/><Relationship Id="rId4" Type="http://schemas.openxmlformats.org/officeDocument/2006/relationships/image" Target="../media/image14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272936" y="3044148"/>
            <a:ext cx="7495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Counting Money</a:t>
            </a: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248B23-3461-8C4B-ADC5-03FD62796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585325"/>
            <a:ext cx="10515600" cy="5644948"/>
          </a:xfrm>
        </p:spPr>
        <p:txBody>
          <a:bodyPr/>
          <a:lstStyle/>
          <a:p>
            <a:pPr marL="0" indent="0">
              <a:buNone/>
            </a:pPr>
            <a:r>
              <a:rPr lang="en-PH" dirty="0"/>
              <a:t>We can also exchange bills.</a:t>
            </a:r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r>
              <a:rPr lang="en-PH" dirty="0"/>
              <a:t>1 twenty-peso						2 ten-peso	   	bill							       coins</a:t>
            </a:r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r>
              <a:rPr lang="en-PH" dirty="0"/>
              <a:t>1 twenty-peso						4 five-peso	   	bill							       coins</a:t>
            </a:r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r>
              <a:rPr lang="en-PH" dirty="0"/>
              <a:t>1 fifty-peso							5 ten-peso	   	bill							       coins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93292F3F-DD7B-C745-8AD3-443E40AA1F9D}"/>
              </a:ext>
            </a:extLst>
          </p:cNvPr>
          <p:cNvSpPr/>
          <p:nvPr/>
        </p:nvSpPr>
        <p:spPr>
          <a:xfrm>
            <a:off x="5107818" y="1312990"/>
            <a:ext cx="2988777" cy="1164203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A16018-AA75-0F4F-B04F-F0B2FE5557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8056" y="1529981"/>
            <a:ext cx="1767213" cy="73107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E778C99-0073-9A4D-9004-23647F1E01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1477" y="1447890"/>
            <a:ext cx="889045" cy="89440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2BD57D5-3723-FD4D-887B-420A6466C0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9658" y="1464218"/>
            <a:ext cx="889045" cy="894401"/>
          </a:xfrm>
          <a:prstGeom prst="rect">
            <a:avLst/>
          </a:prstGeom>
        </p:spPr>
      </p:pic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B622CA35-B009-034C-8E21-FA4A00241571}"/>
              </a:ext>
            </a:extLst>
          </p:cNvPr>
          <p:cNvSpPr/>
          <p:nvPr/>
        </p:nvSpPr>
        <p:spPr>
          <a:xfrm>
            <a:off x="5107817" y="2825699"/>
            <a:ext cx="2988777" cy="1164203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C71B2C7-09A8-324F-817F-937C7DA43F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8055" y="3042260"/>
            <a:ext cx="1767213" cy="73107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A31756D-448F-544B-89C2-9D43C228F4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4442" y="3042259"/>
            <a:ext cx="697272" cy="73107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26AA66B6-06BF-AB40-9C02-C8BA00146D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8409" y="3063460"/>
            <a:ext cx="697272" cy="731079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78BE7AAD-93C8-DD40-9DB4-1F9E62BED6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7240" y="3042259"/>
            <a:ext cx="697272" cy="731079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A217FF27-92E8-2D43-B91C-E43C75E6D8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1137" y="3063460"/>
            <a:ext cx="697272" cy="731079"/>
          </a:xfrm>
          <a:prstGeom prst="rect">
            <a:avLst/>
          </a:prstGeom>
        </p:spPr>
      </p:pic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1E59C5F3-6FC4-3A4A-941B-26BF357E3C18}"/>
              </a:ext>
            </a:extLst>
          </p:cNvPr>
          <p:cNvSpPr/>
          <p:nvPr/>
        </p:nvSpPr>
        <p:spPr>
          <a:xfrm>
            <a:off x="5145269" y="4338408"/>
            <a:ext cx="2988777" cy="1746508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65F30B47-897B-E04D-9ED4-3ED849CC14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61061" y="4554538"/>
            <a:ext cx="1763191" cy="731079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81EF29CC-1D62-6C4A-912C-604B211E73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4668" y="4501002"/>
            <a:ext cx="672114" cy="676163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3DC9B033-8FAE-1C4B-83FE-07ADF7C2A2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7027" y="5143350"/>
            <a:ext cx="672114" cy="676163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D2D6C956-4D20-4B4E-A84B-B90241E2C3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5370" y="4496940"/>
            <a:ext cx="672114" cy="676163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D49BA680-3517-F747-92B3-0FA823D27B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7729" y="5143349"/>
            <a:ext cx="672114" cy="676163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FFF5B975-FDB0-6746-82BC-7387FCE8E6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9228" y="4562677"/>
            <a:ext cx="672114" cy="67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4614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248B23-3461-8C4B-ADC5-03FD62796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585325"/>
            <a:ext cx="10515600" cy="5644948"/>
          </a:xfrm>
        </p:spPr>
        <p:txBody>
          <a:bodyPr/>
          <a:lstStyle/>
          <a:p>
            <a:pPr marL="0" indent="0">
              <a:buNone/>
            </a:pPr>
            <a:r>
              <a:rPr lang="en-PH" dirty="0"/>
              <a:t>We can also exchange bills.</a:t>
            </a:r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r>
              <a:rPr lang="en-PH" dirty="0"/>
              <a:t>1 fifty-peso								10 five-peso   	bill							    	   coins</a:t>
            </a:r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r>
              <a:rPr lang="en-PH" dirty="0"/>
              <a:t>1 one hundred							10 ten-peso    peso  bill							       		coins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93292F3F-DD7B-C745-8AD3-443E40AA1F9D}"/>
              </a:ext>
            </a:extLst>
          </p:cNvPr>
          <p:cNvSpPr/>
          <p:nvPr/>
        </p:nvSpPr>
        <p:spPr>
          <a:xfrm>
            <a:off x="5107818" y="1312990"/>
            <a:ext cx="3554044" cy="1912348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73F75D-0D1B-314B-AC2E-73A7DAC0B4E4}"/>
              </a:ext>
            </a:extLst>
          </p:cNvPr>
          <p:cNvSpPr txBox="1"/>
          <p:nvPr/>
        </p:nvSpPr>
        <p:spPr>
          <a:xfrm>
            <a:off x="6084916" y="69993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020C20F-3917-0B46-A54F-35354EA35D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5491" y="1528309"/>
            <a:ext cx="1763191" cy="73107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6801096-058F-6A44-873B-192A251442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7756" y="1528309"/>
            <a:ext cx="631513" cy="66213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29A691A-79B5-D64D-AB5D-16FFCD9E77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3439" y="1529532"/>
            <a:ext cx="631513" cy="66213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CB4E351F-A3C9-6743-96B6-8E328A24B6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9122" y="1528309"/>
            <a:ext cx="631513" cy="66213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A74C630-395F-1449-BEDB-BBE7FC5643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8975" y="1562782"/>
            <a:ext cx="631513" cy="66213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9028521-2FF2-D94D-978C-0A50F02807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5090" y="1562782"/>
            <a:ext cx="631513" cy="662132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0A8B4A44-F012-E145-A582-852B79E453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7756" y="2297352"/>
            <a:ext cx="631513" cy="662132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B536730F-08F4-B94F-ACC3-691A14FB8C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3439" y="2298575"/>
            <a:ext cx="631513" cy="662132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B85A3BCE-4C21-0246-822D-D5436CF28B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9122" y="2297352"/>
            <a:ext cx="631513" cy="662132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8378737D-6FE6-1442-8EDA-5A92531781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8975" y="2331825"/>
            <a:ext cx="631513" cy="662132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5673097-9D97-AD45-9DBF-972A2785C9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5090" y="2331825"/>
            <a:ext cx="631513" cy="662132"/>
          </a:xfrm>
          <a:prstGeom prst="rect">
            <a:avLst/>
          </a:prstGeom>
        </p:spPr>
      </p:pic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5F0E8927-95D1-E445-B8C7-A22C3944F46C}"/>
              </a:ext>
            </a:extLst>
          </p:cNvPr>
          <p:cNvSpPr/>
          <p:nvPr/>
        </p:nvSpPr>
        <p:spPr>
          <a:xfrm>
            <a:off x="5247756" y="3809038"/>
            <a:ext cx="3554044" cy="1912348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B6CB2610-0A48-574E-B931-F0762E107A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2284" y="4051642"/>
            <a:ext cx="672114" cy="676163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320DADF2-0565-6340-A415-EE8E30A17C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4140" y="4868847"/>
            <a:ext cx="672114" cy="676163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60C69B3D-7B1F-8C41-AB6C-0948E9D5BE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4640" y="4051642"/>
            <a:ext cx="672114" cy="676163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D6F386A9-6880-0143-A578-3C37B69D5F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6496" y="4868847"/>
            <a:ext cx="672114" cy="676163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567DCAC5-1464-9C4D-BE2F-CB2EED3D3C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2196" y="4051642"/>
            <a:ext cx="672114" cy="676163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62223623-76AA-014E-B686-B0574D6C7E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4052" y="4868847"/>
            <a:ext cx="672114" cy="676163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D859681F-1ACA-A349-9963-A4F98E79EF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5458" y="4073859"/>
            <a:ext cx="672114" cy="676163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9132CA7E-568A-034B-AA9F-6AFC5338AB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7314" y="4891064"/>
            <a:ext cx="672114" cy="676163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2A628E3E-907C-F547-AA98-0A7EC3F89E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0010" y="4090056"/>
            <a:ext cx="672114" cy="676163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FEDFDDCB-9C18-664E-8729-3733429C7C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1866" y="4907261"/>
            <a:ext cx="672114" cy="6761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03590E2-6D93-744E-8BBA-7F56491134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0652" y="4383780"/>
            <a:ext cx="1763191" cy="73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7634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248B23-3461-8C4B-ADC5-03FD62796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585325"/>
            <a:ext cx="10515600" cy="5644948"/>
          </a:xfrm>
        </p:spPr>
        <p:txBody>
          <a:bodyPr/>
          <a:lstStyle/>
          <a:p>
            <a:pPr marL="0" indent="0">
              <a:buNone/>
            </a:pPr>
            <a:r>
              <a:rPr lang="en-PH" dirty="0"/>
              <a:t>We can also exchange bills.</a:t>
            </a:r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r>
              <a:rPr lang="en-PH" dirty="0"/>
              <a:t>1 one hundred						           5 twenty-peso    peso  bill							       	      bill</a:t>
            </a:r>
            <a:endParaRPr lang="en-US" dirty="0"/>
          </a:p>
        </p:txBody>
      </p: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5F0E8927-95D1-E445-B8C7-A22C3944F46C}"/>
              </a:ext>
            </a:extLst>
          </p:cNvPr>
          <p:cNvSpPr/>
          <p:nvPr/>
        </p:nvSpPr>
        <p:spPr>
          <a:xfrm>
            <a:off x="5297632" y="2013489"/>
            <a:ext cx="3554044" cy="2392256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3590E2-6D93-744E-8BBA-7F56491134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0528" y="2588231"/>
            <a:ext cx="1763191" cy="7324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8CD0157-0E95-B64D-9F6D-8253AEA688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9419" y="2137410"/>
            <a:ext cx="1561985" cy="636767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942FF717-4A89-2843-B2B0-9C5EA8F801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8922" y="2137410"/>
            <a:ext cx="1561985" cy="636767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CB18B08A-880A-E249-B9A5-7BAF8B9068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9419" y="2898098"/>
            <a:ext cx="1561985" cy="636767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97739225-6B79-BE45-B06E-3F7FA0FD50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8922" y="2898098"/>
            <a:ext cx="1561985" cy="636767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453E2909-F6FC-9940-AE23-2DD65844C9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3661" y="3658786"/>
            <a:ext cx="1561985" cy="636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5154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861C64-E2D4-2743-8FB9-BDB3AFF011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884" y="399011"/>
            <a:ext cx="11139054" cy="5777952"/>
          </a:xfrm>
        </p:spPr>
        <p:txBody>
          <a:bodyPr/>
          <a:lstStyle/>
          <a:p>
            <a:pPr marL="0" indent="0">
              <a:buNone/>
            </a:pPr>
            <a:r>
              <a:rPr lang="en-PH" dirty="0"/>
              <a:t>We can exchange for a set with different coins or bills.</a:t>
            </a:r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r>
              <a:rPr lang="en-PH" dirty="0"/>
              <a:t>1 twenty-five-							     2 ten-centavo    centavo  coin						       		coins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PH" dirty="0"/>
              <a:t>1 twenty-peso-							    1 ten-peso     	bill						       		      coins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7A4BB5-E5D2-984A-A67F-8F7DBB4721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5047" y="1385917"/>
            <a:ext cx="924444" cy="917278"/>
          </a:xfrm>
          <a:prstGeom prst="rect">
            <a:avLst/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87732EB9-9439-C144-B8CE-9FC77D6BA04D}"/>
              </a:ext>
            </a:extLst>
          </p:cNvPr>
          <p:cNvSpPr/>
          <p:nvPr/>
        </p:nvSpPr>
        <p:spPr>
          <a:xfrm>
            <a:off x="4856189" y="1258249"/>
            <a:ext cx="3720298" cy="2008881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9597C26-8430-7549-827F-CE7842D7F9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0755" y="1727835"/>
            <a:ext cx="811165" cy="83369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E88F6CB-1B9A-CA42-956F-28335FF924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1241" y="1727835"/>
            <a:ext cx="811165" cy="83369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DD31D6B-3DB0-0D4B-9E6A-D3F82ED1DF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0269" y="1904416"/>
            <a:ext cx="676830" cy="6571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9E419CE-FB92-7C45-BB24-999E4A586E90}"/>
              </a:ext>
            </a:extLst>
          </p:cNvPr>
          <p:cNvSpPr txBox="1"/>
          <p:nvPr/>
        </p:nvSpPr>
        <p:spPr>
          <a:xfrm>
            <a:off x="9026068" y="2144684"/>
            <a:ext cx="242887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ato" panose="020F0502020204030203" pitchFamily="34" charset="77"/>
              </a:rPr>
              <a:t>1 five-centavo</a:t>
            </a:r>
          </a:p>
          <a:p>
            <a:r>
              <a:rPr lang="en-US" sz="2800" dirty="0">
                <a:latin typeface="Lato" panose="020F0502020204030203" pitchFamily="34" charset="77"/>
              </a:rPr>
              <a:t>coin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7F85258-E8CA-1440-AA63-54D12A1429A0}"/>
              </a:ext>
            </a:extLst>
          </p:cNvPr>
          <p:cNvSpPr txBox="1"/>
          <p:nvPr/>
        </p:nvSpPr>
        <p:spPr>
          <a:xfrm>
            <a:off x="9026068" y="4624647"/>
            <a:ext cx="19127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ato" panose="020F0502020204030203" pitchFamily="34" charset="77"/>
              </a:rPr>
              <a:t>2 five-peso</a:t>
            </a:r>
          </a:p>
          <a:p>
            <a:r>
              <a:rPr lang="en-US" sz="2800" dirty="0">
                <a:latin typeface="Lato" panose="020F0502020204030203" pitchFamily="34" charset="77"/>
              </a:rPr>
              <a:t>coin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6AA55046-FE29-8543-9AD1-1BDD45706B37}"/>
              </a:ext>
            </a:extLst>
          </p:cNvPr>
          <p:cNvSpPr/>
          <p:nvPr/>
        </p:nvSpPr>
        <p:spPr>
          <a:xfrm>
            <a:off x="4856188" y="3717606"/>
            <a:ext cx="3720298" cy="2008881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B7306FE-FF43-1A47-A02F-8391C7C544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4206" y="4126368"/>
            <a:ext cx="1018471" cy="10246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84AC67C-EBFF-2C44-89F6-DD302D4AD5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3995" y="4170331"/>
            <a:ext cx="893365" cy="9366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A124366-3C09-D744-A18C-69F8027AD5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85240" y="4256822"/>
            <a:ext cx="893365" cy="93668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53C362F-2B17-D64E-AE30-191B9FB54A2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44621" y="4173102"/>
            <a:ext cx="1875701" cy="764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8980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861C64-E2D4-2743-8FB9-BDB3AFF011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884" y="399011"/>
            <a:ext cx="11139054" cy="5777952"/>
          </a:xfrm>
        </p:spPr>
        <p:txBody>
          <a:bodyPr/>
          <a:lstStyle/>
          <a:p>
            <a:pPr marL="0" indent="0">
              <a:buNone/>
            </a:pPr>
            <a:r>
              <a:rPr lang="en-PH" dirty="0"/>
              <a:t>We can exchange for a set with different coins or bills.</a:t>
            </a:r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r>
              <a:rPr lang="en-PH" dirty="0"/>
              <a:t>1 fifty-peso								     2 twenty-peso    	  bill						       			bills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PH" dirty="0"/>
              <a:t>1 one hundred-							    3 twenty-peso        peso bill						       		      bills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87732EB9-9439-C144-B8CE-9FC77D6BA04D}"/>
              </a:ext>
            </a:extLst>
          </p:cNvPr>
          <p:cNvSpPr/>
          <p:nvPr/>
        </p:nvSpPr>
        <p:spPr>
          <a:xfrm>
            <a:off x="4856189" y="1258249"/>
            <a:ext cx="3720298" cy="2008881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9E419CE-FB92-7C45-BB24-999E4A586E90}"/>
              </a:ext>
            </a:extLst>
          </p:cNvPr>
          <p:cNvSpPr txBox="1"/>
          <p:nvPr/>
        </p:nvSpPr>
        <p:spPr>
          <a:xfrm>
            <a:off x="9026068" y="2144684"/>
            <a:ext cx="185178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ato" panose="020F0502020204030203" pitchFamily="34" charset="77"/>
              </a:rPr>
              <a:t>1 ten-peso</a:t>
            </a:r>
          </a:p>
          <a:p>
            <a:r>
              <a:rPr lang="en-US" sz="2800" dirty="0">
                <a:latin typeface="Lato" panose="020F0502020204030203" pitchFamily="34" charset="77"/>
              </a:rPr>
              <a:t>coin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7F85258-E8CA-1440-AA63-54D12A1429A0}"/>
              </a:ext>
            </a:extLst>
          </p:cNvPr>
          <p:cNvSpPr txBox="1"/>
          <p:nvPr/>
        </p:nvSpPr>
        <p:spPr>
          <a:xfrm>
            <a:off x="9026068" y="4624647"/>
            <a:ext cx="31659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Lato" panose="020F0502020204030203" pitchFamily="34" charset="77"/>
              </a:rPr>
              <a:t>2 ten-peso coins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6AA55046-FE29-8543-9AD1-1BDD45706B37}"/>
              </a:ext>
            </a:extLst>
          </p:cNvPr>
          <p:cNvSpPr/>
          <p:nvPr/>
        </p:nvSpPr>
        <p:spPr>
          <a:xfrm>
            <a:off x="4856189" y="3569873"/>
            <a:ext cx="3720298" cy="2607090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4DA343C-88A7-5A4C-A8EB-2DE0366FAB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8122" y="1661237"/>
            <a:ext cx="2320541" cy="9668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D357BD0-7A5D-124A-877B-3E829A0A5C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4206" y="1404629"/>
            <a:ext cx="1822450" cy="7429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0C30989-B551-0A44-8545-BCC84C9FCA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4206" y="2284994"/>
            <a:ext cx="1822450" cy="7429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ACF18FF-1680-7F43-A036-4F82B838A8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7360" y="1776104"/>
            <a:ext cx="1018471" cy="10246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8D0A11A-F90C-6448-A9DC-3DBB510888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58755" y="4385933"/>
            <a:ext cx="2327449" cy="96689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170626A-F2D1-844B-B528-5E1C03652C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1364" y="3771518"/>
            <a:ext cx="1654461" cy="67446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6E35C25-0AC3-0947-8888-F00CEE5A5F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2300" y="3771518"/>
            <a:ext cx="1654461" cy="67446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2AEA644-005B-B641-A656-8740BC3644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1364" y="4532145"/>
            <a:ext cx="1654461" cy="67446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B13A785-C5DB-E146-B8EF-2A8DF26E2D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2300" y="4504548"/>
            <a:ext cx="738501" cy="74295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1D4068F-0BE1-9A4F-B6AA-14FBA25DF3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96595" y="4532145"/>
            <a:ext cx="738501" cy="74295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71E95EE-D3CE-534C-ABAB-A77FE55B8A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46748" y="5372222"/>
            <a:ext cx="643278" cy="67446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5F7F49BB-10C3-6345-9A90-46754FC706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15600" y="5375012"/>
            <a:ext cx="643278" cy="67446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47CDCFF-F5D0-9A43-B2CC-3040190830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18567" y="5398472"/>
            <a:ext cx="643278" cy="67446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2C321F0-9E27-3D40-A1B2-D3BD51B538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52404" y="5398472"/>
            <a:ext cx="643278" cy="674467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6B9058FE-A031-AC4C-954B-876E3964118A}"/>
              </a:ext>
            </a:extLst>
          </p:cNvPr>
          <p:cNvSpPr txBox="1"/>
          <p:nvPr/>
        </p:nvSpPr>
        <p:spPr>
          <a:xfrm>
            <a:off x="9026068" y="5247498"/>
            <a:ext cx="31659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Lato" panose="020F0502020204030203" pitchFamily="34" charset="77"/>
              </a:rPr>
              <a:t>4 five-peso coins</a:t>
            </a:r>
          </a:p>
        </p:txBody>
      </p:sp>
    </p:spTree>
    <p:extLst>
      <p:ext uri="{BB962C8B-B14F-4D97-AF65-F5344CB8AC3E}">
        <p14:creationId xmlns:p14="http://schemas.microsoft.com/office/powerpoint/2010/main" val="15994271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2676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DF895E-86CD-6A4D-8476-5DB545D163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475" y="658234"/>
            <a:ext cx="10179198" cy="5541532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PH" dirty="0"/>
              <a:t>Ann donates some money and has 5 ten-centavo coins left. How much money does Ann have left?</a:t>
            </a:r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r>
              <a:rPr lang="en-PH" dirty="0"/>
              <a:t>	  10	    , 	  20	    ,  	 30	   ,          40	    ,	   50</a:t>
            </a:r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r>
              <a:rPr lang="en-PH" dirty="0"/>
              <a:t>	Ann has 50 centavos left.</a:t>
            </a:r>
          </a:p>
          <a:p>
            <a:pPr marL="0" indent="0">
              <a:buNone/>
            </a:pPr>
            <a:r>
              <a:rPr lang="en-PH" dirty="0"/>
              <a:t>	We write it as 50 centavos or 50¢.</a:t>
            </a:r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64C9B1-EBF5-504B-BC15-52830A3A22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1122" y="1685764"/>
            <a:ext cx="1028857" cy="10574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56AF971-C19A-0E42-8AE4-C311226A76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2899" y="1685764"/>
            <a:ext cx="1028857" cy="10574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7FC2F40-DB08-8C4D-B453-EE1975F7E8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898" y="1685764"/>
            <a:ext cx="1028857" cy="10574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0D323A2-2864-7445-A7F5-0559B883B8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624" y="1685764"/>
            <a:ext cx="1028857" cy="10574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B718CB4-18A0-084A-8AAE-028D2F3F3E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9824" y="1685764"/>
            <a:ext cx="1028857" cy="10574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034178B-4C79-1649-82B7-305360CB42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9618" y="2712204"/>
            <a:ext cx="1883882" cy="53208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DD74EE8-C933-9644-9D39-F57508A73E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8497" y="2712203"/>
            <a:ext cx="1769898" cy="53208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34F8CDB-8465-6E41-BC1E-D867AEC67E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3741" y="2712203"/>
            <a:ext cx="1769898" cy="53208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DC50D0A-C200-624B-9E45-ECB13762FB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1033" y="2712202"/>
            <a:ext cx="1769898" cy="532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849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7FE3DECD-6690-594A-BB09-F39AC275EE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7956" y="1084328"/>
            <a:ext cx="1236546" cy="169847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5372AE7-C006-AA40-909F-E0249862D8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4537" y="2673292"/>
            <a:ext cx="2816412" cy="115003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DF895E-86CD-6A4D-8476-5DB545D163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475" y="658234"/>
            <a:ext cx="10515600" cy="5541532"/>
          </a:xfrm>
        </p:spPr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en-PH" dirty="0"/>
              <a:t>Antonio saves 1 fifty-peso bill and 2 twenty-peso bills every week.</a:t>
            </a:r>
          </a:p>
          <a:p>
            <a:pPr marL="514350" indent="-514350">
              <a:buFont typeface="+mj-lt"/>
              <a:buAutoNum type="arabicPeriod" startAt="2"/>
            </a:pPr>
            <a:endParaRPr lang="en-PH" dirty="0"/>
          </a:p>
          <a:p>
            <a:pPr marL="514350" indent="-514350">
              <a:buFont typeface="+mj-lt"/>
              <a:buAutoNum type="arabicPeriod" startAt="2"/>
            </a:pPr>
            <a:endParaRPr lang="en-PH" dirty="0"/>
          </a:p>
          <a:p>
            <a:pPr marL="514350" indent="-514350">
              <a:buFont typeface="+mj-lt"/>
              <a:buAutoNum type="arabicPeriod" startAt="2"/>
            </a:pPr>
            <a:endParaRPr lang="en-PH" dirty="0"/>
          </a:p>
          <a:p>
            <a:pPr marL="514350" indent="-514350">
              <a:buFont typeface="+mj-lt"/>
              <a:buAutoNum type="arabicPeriod" startAt="2"/>
            </a:pPr>
            <a:endParaRPr lang="en-PH" dirty="0"/>
          </a:p>
          <a:p>
            <a:pPr marL="514350" indent="-514350">
              <a:buFont typeface="+mj-lt"/>
              <a:buAutoNum type="arabicPeriod" startAt="2"/>
            </a:pPr>
            <a:endParaRPr lang="en-PH" dirty="0"/>
          </a:p>
          <a:p>
            <a:pPr marL="514350" indent="-514350">
              <a:buFont typeface="+mj-lt"/>
              <a:buAutoNum type="arabicPeriod" startAt="2"/>
            </a:pPr>
            <a:endParaRPr lang="en-PH" dirty="0"/>
          </a:p>
          <a:p>
            <a:pPr marL="514350" indent="-514350">
              <a:buFont typeface="+mj-lt"/>
              <a:buAutoNum type="arabicPeriod" startAt="2"/>
            </a:pPr>
            <a:endParaRPr lang="en-PH" dirty="0"/>
          </a:p>
          <a:p>
            <a:pPr marL="0" indent="0">
              <a:buNone/>
            </a:pPr>
            <a:r>
              <a:rPr lang="en-PH" dirty="0"/>
              <a:t>Antonio saves 90 pesos every week.</a:t>
            </a:r>
          </a:p>
          <a:p>
            <a:pPr marL="0" indent="0">
              <a:buNone/>
            </a:pPr>
            <a:r>
              <a:rPr lang="en-PH" dirty="0"/>
              <a:t>We write it as 90 pesos or ₱90.</a:t>
            </a:r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924C51D-7655-A04D-96CF-CF1FB94DB9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7498" y="2673293"/>
            <a:ext cx="2761145" cy="11500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8FD0B90-E0FC-3846-93DE-99DE5AFB63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0069" y="2699002"/>
            <a:ext cx="2816412" cy="1150035"/>
          </a:xfrm>
          <a:prstGeom prst="rect">
            <a:avLst/>
          </a:prstGeom>
        </p:spPr>
      </p:pic>
      <p:sp>
        <p:nvSpPr>
          <p:cNvPr id="16" name="Oval Callout 15">
            <a:extLst>
              <a:ext uri="{FF2B5EF4-FFF2-40B4-BE49-F238E27FC236}">
                <a16:creationId xmlns:a16="http://schemas.microsoft.com/office/drawing/2014/main" id="{9625D509-63E6-BC43-93D4-BD24907015FB}"/>
              </a:ext>
            </a:extLst>
          </p:cNvPr>
          <p:cNvSpPr/>
          <p:nvPr/>
        </p:nvSpPr>
        <p:spPr>
          <a:xfrm>
            <a:off x="4702744" y="1324828"/>
            <a:ext cx="4311112" cy="1278887"/>
          </a:xfrm>
          <a:prstGeom prst="wedgeEllipseCallout">
            <a:avLst>
              <a:gd name="adj1" fmla="val 66525"/>
              <a:gd name="adj2" fmla="val -313"/>
            </a:avLst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Lato" panose="020F0502020204030203" pitchFamily="34" charset="77"/>
              </a:rPr>
              <a:t>We can also count to tell the amount of money.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3520D51-EE3D-8C4D-A606-068BA50F60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99027" y="3814528"/>
            <a:ext cx="3681841" cy="61124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9CA73AF-8D8C-8E4D-B7F2-20FA626B7D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18622" y="3823327"/>
            <a:ext cx="3681841" cy="61124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CC80AC1-2E00-524A-97B0-820C384CAACA}"/>
              </a:ext>
            </a:extLst>
          </p:cNvPr>
          <p:cNvSpPr txBox="1"/>
          <p:nvPr/>
        </p:nvSpPr>
        <p:spPr>
          <a:xfrm>
            <a:off x="2207346" y="4434972"/>
            <a:ext cx="6014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ato" panose="020F0502020204030203" pitchFamily="34" charset="77"/>
              </a:rPr>
              <a:t>50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1CF8575-8081-8F45-A726-4FBADDEF7430}"/>
              </a:ext>
            </a:extLst>
          </p:cNvPr>
          <p:cNvSpPr txBox="1"/>
          <p:nvPr/>
        </p:nvSpPr>
        <p:spPr>
          <a:xfrm>
            <a:off x="5595610" y="4402373"/>
            <a:ext cx="6014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ato" panose="020F0502020204030203" pitchFamily="34" charset="77"/>
              </a:rPr>
              <a:t>70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E4DCC50-D2EE-624D-B33A-854045EC2E2F}"/>
              </a:ext>
            </a:extLst>
          </p:cNvPr>
          <p:cNvSpPr txBox="1"/>
          <p:nvPr/>
        </p:nvSpPr>
        <p:spPr>
          <a:xfrm>
            <a:off x="9005963" y="4389923"/>
            <a:ext cx="6014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ato" panose="020F0502020204030203" pitchFamily="34" charset="77"/>
              </a:rPr>
              <a:t>50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33D0C2D-A4D4-F14D-B413-01804FBC3A2D}"/>
              </a:ext>
            </a:extLst>
          </p:cNvPr>
          <p:cNvSpPr txBox="1"/>
          <p:nvPr/>
        </p:nvSpPr>
        <p:spPr>
          <a:xfrm>
            <a:off x="4045656" y="4449930"/>
            <a:ext cx="2600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ato" panose="020F0502020204030203" pitchFamily="34" charset="77"/>
              </a:rPr>
              <a:t>,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CA4D286-FFB1-374B-AFD1-43DDC7CC50C7}"/>
              </a:ext>
            </a:extLst>
          </p:cNvPr>
          <p:cNvSpPr txBox="1"/>
          <p:nvPr/>
        </p:nvSpPr>
        <p:spPr>
          <a:xfrm>
            <a:off x="7672243" y="4479640"/>
            <a:ext cx="2600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ato" panose="020F0502020204030203" pitchFamily="34" charset="77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3721342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F1C4501-882F-E648-9CA9-30CFD8F5BA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80447"/>
            <a:ext cx="10515600" cy="5696516"/>
          </a:xfrm>
        </p:spPr>
        <p:txBody>
          <a:bodyPr/>
          <a:lstStyle/>
          <a:p>
            <a:pPr marL="514350" indent="-514350">
              <a:buFont typeface="+mj-lt"/>
              <a:buAutoNum type="arabicPeriod" startAt="3"/>
            </a:pPr>
            <a:r>
              <a:rPr lang="en-PH" dirty="0" err="1"/>
              <a:t>Imee</a:t>
            </a:r>
            <a:r>
              <a:rPr lang="en-PH" dirty="0"/>
              <a:t> saves some money every week.</a:t>
            </a:r>
          </a:p>
          <a:p>
            <a:pPr marL="514350" indent="-514350">
              <a:buFont typeface="+mj-lt"/>
              <a:buAutoNum type="arabicPeriod" startAt="3"/>
            </a:pPr>
            <a:endParaRPr lang="en-PH" dirty="0"/>
          </a:p>
          <a:p>
            <a:pPr marL="514350" indent="-514350">
              <a:buFont typeface="+mj-lt"/>
              <a:buAutoNum type="arabicPeriod" startAt="3"/>
            </a:pPr>
            <a:endParaRPr lang="en-PH" dirty="0"/>
          </a:p>
          <a:p>
            <a:pPr marL="514350" indent="-514350">
              <a:buFont typeface="+mj-lt"/>
              <a:buAutoNum type="arabicPeriod" startAt="3"/>
            </a:pPr>
            <a:endParaRPr lang="en-PH" dirty="0"/>
          </a:p>
          <a:p>
            <a:pPr marL="514350" indent="-514350">
              <a:buFont typeface="+mj-lt"/>
              <a:buAutoNum type="arabicPeriod" startAt="3"/>
            </a:pPr>
            <a:endParaRPr lang="en-PH" dirty="0"/>
          </a:p>
          <a:p>
            <a:pPr marL="514350" indent="-514350">
              <a:buFont typeface="+mj-lt"/>
              <a:buAutoNum type="arabicPeriod" startAt="3"/>
            </a:pPr>
            <a:endParaRPr lang="en-PH" dirty="0"/>
          </a:p>
          <a:p>
            <a:pPr marL="514350" indent="-514350">
              <a:buFont typeface="+mj-lt"/>
              <a:buAutoNum type="arabicPeriod" startAt="3"/>
            </a:pPr>
            <a:endParaRPr lang="en-PH" dirty="0"/>
          </a:p>
          <a:p>
            <a:pPr marL="514350" indent="-514350">
              <a:buFont typeface="+mj-lt"/>
              <a:buAutoNum type="arabicPeriod" startAt="3"/>
            </a:pPr>
            <a:endParaRPr lang="en-PH" dirty="0"/>
          </a:p>
          <a:p>
            <a:pPr marL="514350" indent="-514350">
              <a:buFont typeface="+mj-lt"/>
              <a:buAutoNum type="arabicPeriod" startAt="3"/>
            </a:pPr>
            <a:endParaRPr lang="en-PH" dirty="0"/>
          </a:p>
          <a:p>
            <a:pPr marL="514350" indent="-514350">
              <a:buFont typeface="+mj-lt"/>
              <a:buAutoNum type="arabicPeriod" startAt="3"/>
            </a:pPr>
            <a:endParaRPr lang="en-PH" dirty="0"/>
          </a:p>
          <a:p>
            <a:pPr marL="0" indent="0">
              <a:buNone/>
            </a:pPr>
            <a:r>
              <a:rPr lang="en-PH" dirty="0" err="1"/>
              <a:t>Imee</a:t>
            </a:r>
            <a:r>
              <a:rPr lang="en-PH" dirty="0"/>
              <a:t> saves ₱36 each week.</a:t>
            </a:r>
          </a:p>
          <a:p>
            <a:pPr marL="0" indent="0">
              <a:buNone/>
            </a:pPr>
            <a:endParaRPr lang="en-PH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6CB8D5E-0018-D941-AA81-4F63287DED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688" y="2833261"/>
            <a:ext cx="2781946" cy="11359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F1D179-5514-9B42-A93C-6210A96DC6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7165" y="2861019"/>
            <a:ext cx="1129159" cy="11359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F175890-C8D7-1F4A-ACF3-1057E6D6D7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2842" y="2861019"/>
            <a:ext cx="1083431" cy="11359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D57E456-FFF4-584D-991C-668AC8C982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31579" y="2944289"/>
            <a:ext cx="972707" cy="10249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EE13C91-7839-3E47-8611-E05136DB7B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26519" y="3996980"/>
            <a:ext cx="3002043" cy="69488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8EB4D36-CD6D-F54E-99F8-5ACF4F7110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46150" y="3996980"/>
            <a:ext cx="2757988" cy="58315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1348196-5BF1-AD4B-88A2-966F4A46FD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19636" y="3996980"/>
            <a:ext cx="2757988" cy="583156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9725005B-8D72-764E-95DA-E9CD04387417}"/>
              </a:ext>
            </a:extLst>
          </p:cNvPr>
          <p:cNvSpPr txBox="1"/>
          <p:nvPr/>
        </p:nvSpPr>
        <p:spPr>
          <a:xfrm>
            <a:off x="1457162" y="4724463"/>
            <a:ext cx="6014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ato" panose="020F0502020204030203" pitchFamily="34" charset="77"/>
              </a:rPr>
              <a:t>20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60FC555-5B0D-F149-BD97-F6729B947C94}"/>
              </a:ext>
            </a:extLst>
          </p:cNvPr>
          <p:cNvSpPr txBox="1"/>
          <p:nvPr/>
        </p:nvSpPr>
        <p:spPr>
          <a:xfrm>
            <a:off x="4845426" y="4691864"/>
            <a:ext cx="6014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ato" panose="020F0502020204030203" pitchFamily="34" charset="77"/>
              </a:rPr>
              <a:t>30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BAF7D97-09BB-3C45-8A2F-A21A5A7EC678}"/>
              </a:ext>
            </a:extLst>
          </p:cNvPr>
          <p:cNvSpPr txBox="1"/>
          <p:nvPr/>
        </p:nvSpPr>
        <p:spPr>
          <a:xfrm>
            <a:off x="7685326" y="4739421"/>
            <a:ext cx="6014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ato" panose="020F0502020204030203" pitchFamily="34" charset="77"/>
              </a:rPr>
              <a:t>35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D09B1C8-DE8F-3740-9F5E-F6FB9CDA1B46}"/>
              </a:ext>
            </a:extLst>
          </p:cNvPr>
          <p:cNvSpPr txBox="1"/>
          <p:nvPr/>
        </p:nvSpPr>
        <p:spPr>
          <a:xfrm>
            <a:off x="3295472" y="4739421"/>
            <a:ext cx="2600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ato" panose="020F0502020204030203" pitchFamily="34" charset="77"/>
              </a:rPr>
              <a:t>,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790BF8E-EB62-0046-8E16-6D8878C0FFAD}"/>
              </a:ext>
            </a:extLst>
          </p:cNvPr>
          <p:cNvSpPr txBox="1"/>
          <p:nvPr/>
        </p:nvSpPr>
        <p:spPr>
          <a:xfrm>
            <a:off x="6525144" y="4739421"/>
            <a:ext cx="2600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ato" panose="020F0502020204030203" pitchFamily="34" charset="77"/>
              </a:rPr>
              <a:t>,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3ED181D-A5F3-AD42-9FE9-595A3074B16D}"/>
              </a:ext>
            </a:extLst>
          </p:cNvPr>
          <p:cNvSpPr txBox="1"/>
          <p:nvPr/>
        </p:nvSpPr>
        <p:spPr>
          <a:xfrm>
            <a:off x="10379677" y="4724463"/>
            <a:ext cx="6014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ato" panose="020F0502020204030203" pitchFamily="34" charset="77"/>
              </a:rPr>
              <a:t>36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883ABAA-9F14-7A49-8876-88F1E681458A}"/>
              </a:ext>
            </a:extLst>
          </p:cNvPr>
          <p:cNvSpPr txBox="1"/>
          <p:nvPr/>
        </p:nvSpPr>
        <p:spPr>
          <a:xfrm>
            <a:off x="9219495" y="4724463"/>
            <a:ext cx="2600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ato" panose="020F0502020204030203" pitchFamily="34" charset="77"/>
              </a:rPr>
              <a:t>,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9C254A5-58D4-5D46-8187-3CFA530FE48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03098" y="1158353"/>
            <a:ext cx="1223214" cy="1692731"/>
          </a:xfrm>
          <a:prstGeom prst="rect">
            <a:avLst/>
          </a:prstGeom>
        </p:spPr>
      </p:pic>
      <p:sp>
        <p:nvSpPr>
          <p:cNvPr id="34" name="Oval Callout 33">
            <a:extLst>
              <a:ext uri="{FF2B5EF4-FFF2-40B4-BE49-F238E27FC236}">
                <a16:creationId xmlns:a16="http://schemas.microsoft.com/office/drawing/2014/main" id="{DCD2655E-1B52-D746-8D20-8E14CF3C006B}"/>
              </a:ext>
            </a:extLst>
          </p:cNvPr>
          <p:cNvSpPr/>
          <p:nvPr/>
        </p:nvSpPr>
        <p:spPr>
          <a:xfrm>
            <a:off x="5128562" y="1276261"/>
            <a:ext cx="4311112" cy="1278887"/>
          </a:xfrm>
          <a:prstGeom prst="wedgeEllipseCallout">
            <a:avLst>
              <a:gd name="adj1" fmla="val 66525"/>
              <a:gd name="adj2" fmla="val -313"/>
            </a:avLst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Lato" panose="020F0502020204030203" pitchFamily="34" charset="77"/>
              </a:rPr>
              <a:t>Count on to tell the amount of money.</a:t>
            </a:r>
          </a:p>
        </p:txBody>
      </p:sp>
    </p:spTree>
    <p:extLst>
      <p:ext uri="{BB962C8B-B14F-4D97-AF65-F5344CB8AC3E}">
        <p14:creationId xmlns:p14="http://schemas.microsoft.com/office/powerpoint/2010/main" val="3888240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5D41C2-F7CE-9F4A-89D5-7CC4346A1A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6688" y="1448647"/>
            <a:ext cx="10515600" cy="5541532"/>
          </a:xfrm>
        </p:spPr>
        <p:txBody>
          <a:bodyPr/>
          <a:lstStyle/>
          <a:p>
            <a:pPr marL="514350" indent="-514350">
              <a:buFont typeface="+mj-lt"/>
              <a:buAutoNum type="arabicPeriod" startAt="4"/>
            </a:pPr>
            <a:r>
              <a:rPr lang="en-PH" dirty="0"/>
              <a:t>Who spent more, Amelia or Carlo?    </a:t>
            </a:r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r>
              <a:rPr lang="en-PH" dirty="0"/>
              <a:t>Amelia pays</a:t>
            </a:r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r>
              <a:rPr lang="en-PH" dirty="0"/>
              <a:t>for a notebook.</a:t>
            </a:r>
          </a:p>
          <a:p>
            <a:pPr marL="0" indent="0">
              <a:buNone/>
            </a:pPr>
            <a:r>
              <a:rPr lang="en-PH" dirty="0"/>
              <a:t>The notebook costs ₱47.</a:t>
            </a:r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45ADB8-766D-4F4B-8473-BF444475BD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8664" y="2307203"/>
            <a:ext cx="2699816" cy="110242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DDE44D9-A30C-374E-9323-6707023288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5568" y="2307203"/>
            <a:ext cx="2699816" cy="11024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7E11BA7-DA60-A449-9646-39DD022EA5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9685" y="2427314"/>
            <a:ext cx="792767" cy="83120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12808F9-572D-C74A-8E3D-430D7FABAE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6753" y="2559910"/>
            <a:ext cx="663010" cy="698608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FFDFB0B1-472B-DE4C-A377-01FD1E7FCC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9520" y="2559910"/>
            <a:ext cx="663010" cy="698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075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5D41C2-F7CE-9F4A-89D5-7CC4346A1A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313" y="658233"/>
            <a:ext cx="10515600" cy="60060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r>
              <a:rPr lang="en-PH" dirty="0"/>
              <a:t>Carlo pays</a:t>
            </a:r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r>
              <a:rPr lang="en-PH" dirty="0"/>
              <a:t>for a school bag.</a:t>
            </a:r>
          </a:p>
          <a:p>
            <a:pPr marL="0" indent="0">
              <a:buNone/>
            </a:pPr>
            <a:r>
              <a:rPr lang="en-PH" dirty="0"/>
              <a:t>The school bag costs ₱100.</a:t>
            </a:r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r>
              <a:rPr lang="en-PH" dirty="0"/>
              <a:t>₱ 47 is less than 100.</a:t>
            </a:r>
          </a:p>
          <a:p>
            <a:pPr marL="0" indent="0">
              <a:buNone/>
            </a:pPr>
            <a:r>
              <a:rPr lang="en-PH" dirty="0"/>
              <a:t>₱ 100 is greater than 47.</a:t>
            </a:r>
          </a:p>
          <a:p>
            <a:pPr marL="0" indent="0">
              <a:buNone/>
            </a:pPr>
            <a:r>
              <a:rPr lang="en-PH" dirty="0"/>
              <a:t>₱ 47 &lt; 100 and 100 &gt; 47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PH" dirty="0"/>
              <a:t>Carlo spent more than Amelia.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2D6D022-33BC-D64D-ADE2-753046BD19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9245" y="968675"/>
            <a:ext cx="2526225" cy="104745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E63E4A8-E6D6-684C-90B8-7DF9AE2D85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7560" y="968675"/>
            <a:ext cx="2699816" cy="11024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4F1DD7D-8EC5-D54D-A7ED-336839EA82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7151" y="968675"/>
            <a:ext cx="2699816" cy="11024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C968812-AAFA-BD44-A5CE-CDAE80E8F1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73500" y="1141676"/>
            <a:ext cx="1041187" cy="1047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487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C2900E1-D1B5-EA4C-A39E-C94CD82EAF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3989"/>
            <a:ext cx="10515600" cy="5650021"/>
          </a:xfrm>
        </p:spPr>
        <p:txBody>
          <a:bodyPr>
            <a:normAutofit lnSpcReduction="10000"/>
          </a:bodyPr>
          <a:lstStyle/>
          <a:p>
            <a:pPr marL="514350" indent="-514350" algn="just">
              <a:buFont typeface="+mj-lt"/>
              <a:buAutoNum type="arabicPeriod" startAt="5"/>
            </a:pPr>
            <a:r>
              <a:rPr lang="en-US" dirty="0"/>
              <a:t>Count the amount of money in each set and compare.</a:t>
            </a:r>
          </a:p>
          <a:p>
            <a:pPr marL="514350" indent="-514350" algn="just">
              <a:buFont typeface="+mj-lt"/>
              <a:buAutoNum type="arabicPeriod" startAt="5"/>
            </a:pPr>
            <a:endParaRPr lang="en-US" dirty="0"/>
          </a:p>
          <a:p>
            <a:pPr marL="514350" indent="-514350" algn="just">
              <a:buFont typeface="+mj-lt"/>
              <a:buAutoNum type="arabicPeriod" startAt="5"/>
            </a:pPr>
            <a:endParaRPr lang="en-US" dirty="0"/>
          </a:p>
          <a:p>
            <a:pPr marL="514350" indent="-514350" algn="just">
              <a:buFont typeface="+mj-lt"/>
              <a:buAutoNum type="arabicPeriod" startAt="5"/>
            </a:pPr>
            <a:endParaRPr lang="en-US" dirty="0"/>
          </a:p>
          <a:p>
            <a:pPr marL="514350" indent="-514350" algn="just">
              <a:buFont typeface="+mj-lt"/>
              <a:buAutoNum type="arabicPeriod" startAt="5"/>
            </a:pPr>
            <a:endParaRPr lang="en-US" dirty="0"/>
          </a:p>
          <a:p>
            <a:pPr marL="514350" indent="-514350" algn="just">
              <a:buFont typeface="+mj-lt"/>
              <a:buAutoNum type="arabicPeriod" startAt="5"/>
            </a:pPr>
            <a:endParaRPr lang="en-US" dirty="0"/>
          </a:p>
          <a:p>
            <a:pPr marL="0" indent="0" algn="just">
              <a:buNone/>
            </a:pPr>
            <a:r>
              <a:rPr lang="en-PH" dirty="0"/>
              <a:t>85¢ &lt; 90¢</a:t>
            </a:r>
          </a:p>
          <a:p>
            <a:pPr marL="0" indent="0" algn="just">
              <a:buNone/>
            </a:pPr>
            <a:r>
              <a:rPr lang="en-PH" dirty="0"/>
              <a:t>The amount of money in Set A is less than the amount of money in Set B.</a:t>
            </a:r>
          </a:p>
          <a:p>
            <a:pPr marL="0" indent="0" algn="just">
              <a:buNone/>
            </a:pPr>
            <a:r>
              <a:rPr lang="en-PH" dirty="0"/>
              <a:t>90¢ &gt; 85¢</a:t>
            </a:r>
          </a:p>
          <a:p>
            <a:pPr marL="0" indent="0" algn="just">
              <a:buNone/>
            </a:pPr>
            <a:r>
              <a:rPr lang="en-PH" dirty="0"/>
              <a:t>The amount of money in Set B is greater than the amount of money in Set A.</a:t>
            </a:r>
          </a:p>
          <a:p>
            <a:pPr marL="0" indent="0" algn="just">
              <a:buNone/>
            </a:pPr>
            <a:endParaRPr lang="en-US" dirty="0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8DE6D6FE-40CA-0F41-B8C4-D3489DD83222}"/>
              </a:ext>
            </a:extLst>
          </p:cNvPr>
          <p:cNvSpPr/>
          <p:nvPr/>
        </p:nvSpPr>
        <p:spPr>
          <a:xfrm>
            <a:off x="1920822" y="1395291"/>
            <a:ext cx="3378630" cy="1750865"/>
          </a:xfrm>
          <a:prstGeom prst="round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FB9DDC62-C9B2-9541-B401-827E8B0B2CE8}"/>
              </a:ext>
            </a:extLst>
          </p:cNvPr>
          <p:cNvSpPr/>
          <p:nvPr/>
        </p:nvSpPr>
        <p:spPr>
          <a:xfrm>
            <a:off x="6382073" y="1395291"/>
            <a:ext cx="3378630" cy="1750865"/>
          </a:xfrm>
          <a:prstGeom prst="round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1948AF1-8282-3749-BB24-825A26C63C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5490" y="1604739"/>
            <a:ext cx="561395" cy="57698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1A33E8F-ACF0-3B41-B6DD-508B9593FA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0599" y="2418178"/>
            <a:ext cx="561395" cy="57698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02253F4-AB7E-FE43-9944-B68D520AE0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6673" y="1542746"/>
            <a:ext cx="733664" cy="72797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60F83D4-4146-5D48-9397-6E2F7ADCCB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7216" y="2224669"/>
            <a:ext cx="561395" cy="57698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65A8271-091A-B44C-B2B8-C4E1D92469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3983" y="2513163"/>
            <a:ext cx="561395" cy="57698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518239E-61F3-994E-9834-15BD6ED07B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4615" y="1906734"/>
            <a:ext cx="561395" cy="57698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76CE55A-B2CF-5642-96BD-C1DBA63514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3602" y="1749535"/>
            <a:ext cx="536824" cy="52118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098B2C7-FF98-DB41-AB06-F7D3EFDA2D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9003" y="2418178"/>
            <a:ext cx="536824" cy="52118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F759FA8-70B3-6141-879A-3A8EA4DA34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2619" y="1496692"/>
            <a:ext cx="733664" cy="72797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B66EA60-E68D-B24D-B5A4-99687BE1BC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4556" y="1859145"/>
            <a:ext cx="733664" cy="7279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C68345E-7C1D-5243-9616-1B7637DF54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6483" y="2306368"/>
            <a:ext cx="733664" cy="72797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36FDE03C-30E8-8841-9C88-F6A1B0C264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3373" y="1646144"/>
            <a:ext cx="561395" cy="57698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D3196F1A-479E-1149-9F10-8EE3E53CEA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36160" y="2329837"/>
            <a:ext cx="536824" cy="52118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759D497-7F95-3E4F-A9B4-A6D820A70249}"/>
              </a:ext>
            </a:extLst>
          </p:cNvPr>
          <p:cNvSpPr txBox="1"/>
          <p:nvPr/>
        </p:nvSpPr>
        <p:spPr>
          <a:xfrm>
            <a:off x="3098666" y="3126985"/>
            <a:ext cx="10102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ato" panose="020F0502020204030203" pitchFamily="34" charset="77"/>
              </a:rPr>
              <a:t>Set A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03111A8-13F7-D049-91B7-24D0A9BD567A}"/>
              </a:ext>
            </a:extLst>
          </p:cNvPr>
          <p:cNvSpPr txBox="1"/>
          <p:nvPr/>
        </p:nvSpPr>
        <p:spPr>
          <a:xfrm>
            <a:off x="7645866" y="3115157"/>
            <a:ext cx="9989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ato" panose="020F0502020204030203" pitchFamily="34" charset="77"/>
              </a:rPr>
              <a:t>Set B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FB3B4D7-242C-0141-B590-2266B62329B8}"/>
              </a:ext>
            </a:extLst>
          </p:cNvPr>
          <p:cNvSpPr txBox="1"/>
          <p:nvPr/>
        </p:nvSpPr>
        <p:spPr>
          <a:xfrm>
            <a:off x="6090834" y="7501180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39359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8FB3B4D7-242C-0141-B590-2266B62329B8}"/>
              </a:ext>
            </a:extLst>
          </p:cNvPr>
          <p:cNvSpPr txBox="1"/>
          <p:nvPr/>
        </p:nvSpPr>
        <p:spPr>
          <a:xfrm>
            <a:off x="6090834" y="7501180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248B23-3461-8C4B-ADC5-03FD62796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3034" y="615142"/>
            <a:ext cx="10515600" cy="6077209"/>
          </a:xfrm>
        </p:spPr>
        <p:txBody>
          <a:bodyPr/>
          <a:lstStyle/>
          <a:p>
            <a:pPr marL="0" indent="0">
              <a:buNone/>
            </a:pPr>
            <a:r>
              <a:rPr lang="en-PH" dirty="0"/>
              <a:t>We can exchange coins.</a:t>
            </a:r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r>
              <a:rPr lang="en-PH" dirty="0"/>
              <a:t>	1 ten-centavo					2 five-centavo			coin							coins</a:t>
            </a:r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r>
              <a:rPr lang="en-PH" dirty="0"/>
              <a:t>	1 twenty-five					5 five-centavo		centavo coin						coins							</a:t>
            </a:r>
          </a:p>
          <a:p>
            <a:pPr marL="0" indent="0">
              <a:buNone/>
            </a:pPr>
            <a:r>
              <a:rPr lang="en-PH" dirty="0"/>
              <a:t>	1 one-peso						5 five-centavo		centavo coin						coins							</a:t>
            </a:r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2FFED211-5B9B-C14D-9E5B-82FFFA2C6165}"/>
              </a:ext>
            </a:extLst>
          </p:cNvPr>
          <p:cNvSpPr/>
          <p:nvPr/>
        </p:nvSpPr>
        <p:spPr>
          <a:xfrm>
            <a:off x="5352035" y="1496291"/>
            <a:ext cx="2631048" cy="1047403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C230BE7-2531-A44A-AAC1-A405BC6B08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8001" y="1590224"/>
            <a:ext cx="798292" cy="82046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32CEBE3-31E6-B74D-9AB0-C63F72ED59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7426" y="1682957"/>
            <a:ext cx="654050" cy="6350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B51F932-6D6C-6944-B587-AC94417603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1346" y="1685728"/>
            <a:ext cx="654050" cy="635000"/>
          </a:xfrm>
          <a:prstGeom prst="rect">
            <a:avLst/>
          </a:prstGeom>
        </p:spPr>
      </p:pic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623E5608-6297-DA45-B7B0-0C49A8FFDEA8}"/>
              </a:ext>
            </a:extLst>
          </p:cNvPr>
          <p:cNvSpPr/>
          <p:nvPr/>
        </p:nvSpPr>
        <p:spPr>
          <a:xfrm>
            <a:off x="5352035" y="2792659"/>
            <a:ext cx="2631048" cy="1047403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8F37008-C30E-974C-B3AE-C80D53EF7F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4070" y="2953511"/>
            <a:ext cx="826877" cy="82046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AF073A81-2E6D-914A-8776-CEA1269DC4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9411" y="3074499"/>
            <a:ext cx="491438" cy="477124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8668E339-3E86-124E-9D0A-5393F0D73E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2197" y="3077478"/>
            <a:ext cx="491438" cy="47712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2F8E95D2-E8DE-7C4A-A553-A5820E2BC7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9078" y="3071520"/>
            <a:ext cx="491438" cy="477124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4A5FCDE9-4D4B-004C-8065-F42B99BB4D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1864" y="3074499"/>
            <a:ext cx="491438" cy="477124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A70889CD-08CC-2749-9219-078B2A8F53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9666" y="3078942"/>
            <a:ext cx="491438" cy="477124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64697171-88AE-FD41-A2BE-DE580D22C1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1864" y="3074499"/>
            <a:ext cx="491438" cy="477124"/>
          </a:xfrm>
          <a:prstGeom prst="rect">
            <a:avLst/>
          </a:prstGeom>
        </p:spPr>
      </p:pic>
      <p:sp>
        <p:nvSpPr>
          <p:cNvPr id="57" name="Rounded Rectangle 56">
            <a:extLst>
              <a:ext uri="{FF2B5EF4-FFF2-40B4-BE49-F238E27FC236}">
                <a16:creationId xmlns:a16="http://schemas.microsoft.com/office/drawing/2014/main" id="{2BF00877-AF64-1341-AFB0-64A8E0A7FEA9}"/>
              </a:ext>
            </a:extLst>
          </p:cNvPr>
          <p:cNvSpPr/>
          <p:nvPr/>
        </p:nvSpPr>
        <p:spPr>
          <a:xfrm>
            <a:off x="5389273" y="4218803"/>
            <a:ext cx="2631048" cy="1047403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7A8D052-A6D1-D64B-991E-5EEF54AEB7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87461" y="4218803"/>
            <a:ext cx="994032" cy="1047403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16BA1E27-BE29-3C46-B88A-C5FC2BC943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6161" y="4419786"/>
            <a:ext cx="650479" cy="645436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8CCC512B-06CE-A44A-B427-E0F621D240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4088" y="4419786"/>
            <a:ext cx="650479" cy="645436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5D615EBF-98DD-144A-BA60-5FB8FE0668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2165" y="4420899"/>
            <a:ext cx="650479" cy="645436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2E1FBAB5-E1C3-2248-B455-E418E60206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3342" y="4420899"/>
            <a:ext cx="650479" cy="64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976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8FB3B4D7-242C-0141-B590-2266B62329B8}"/>
              </a:ext>
            </a:extLst>
          </p:cNvPr>
          <p:cNvSpPr txBox="1"/>
          <p:nvPr/>
        </p:nvSpPr>
        <p:spPr>
          <a:xfrm>
            <a:off x="6096000" y="6836158"/>
            <a:ext cx="237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248B23-3461-8C4B-ADC5-03FD62796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2382"/>
            <a:ext cx="10515600" cy="5644948"/>
          </a:xfrm>
        </p:spPr>
        <p:txBody>
          <a:bodyPr/>
          <a:lstStyle/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r>
              <a:rPr lang="en-PH" dirty="0"/>
              <a:t>	1 five-peso						4 twenty-five		       coin						centavo coins</a:t>
            </a:r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r>
              <a:rPr lang="en-PH" dirty="0"/>
              <a:t>	1 ten-peso						2 five-peso			        coin						       coin							</a:t>
            </a:r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2FFED211-5B9B-C14D-9E5B-82FFFA2C6165}"/>
              </a:ext>
            </a:extLst>
          </p:cNvPr>
          <p:cNvSpPr/>
          <p:nvPr/>
        </p:nvSpPr>
        <p:spPr>
          <a:xfrm>
            <a:off x="5357201" y="831269"/>
            <a:ext cx="2631048" cy="1047403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623E5608-6297-DA45-B7B0-0C49A8FFDEA8}"/>
              </a:ext>
            </a:extLst>
          </p:cNvPr>
          <p:cNvSpPr/>
          <p:nvPr/>
        </p:nvSpPr>
        <p:spPr>
          <a:xfrm>
            <a:off x="5357201" y="2127637"/>
            <a:ext cx="2631048" cy="1047403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0F95F0B-69BA-EC44-BABD-CD3C5251A5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1074" y="831268"/>
            <a:ext cx="965580" cy="101239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03D24BC-C3A0-DE49-82A2-3024765418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1015" y="859396"/>
            <a:ext cx="514985" cy="542635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C147DDA3-C49B-744B-BA8F-353F51EEF9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9838" y="844915"/>
            <a:ext cx="514985" cy="542635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6D80DDD2-746F-2F48-96DF-5D7908BC2A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1806" y="1308460"/>
            <a:ext cx="514985" cy="542635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17DC0ACD-95F5-B346-A16D-77C1352AA6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9230" y="1286670"/>
            <a:ext cx="514985" cy="542635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E331334B-53DE-2F40-A936-9E8AD01DAB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8508" y="875005"/>
            <a:ext cx="514985" cy="54263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CF55FF0-8D74-CB48-BBAA-F399743AAA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9724" y="2061442"/>
            <a:ext cx="1106930" cy="1113598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51689320-B8F1-8649-B556-9896EB779C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5599" y="2196378"/>
            <a:ext cx="840801" cy="881566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26C3D1E1-6882-F246-B506-3D63A2D3A3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1736" y="2210555"/>
            <a:ext cx="840801" cy="88156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CCCAA54-3392-274A-AF15-213E1066AF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95760" y="3522723"/>
            <a:ext cx="3063306" cy="2471656"/>
          </a:xfrm>
          <a:prstGeom prst="rect">
            <a:avLst/>
          </a:prstGeom>
        </p:spPr>
      </p:pic>
      <p:sp>
        <p:nvSpPr>
          <p:cNvPr id="68" name="Oval Callout 67">
            <a:extLst>
              <a:ext uri="{FF2B5EF4-FFF2-40B4-BE49-F238E27FC236}">
                <a16:creationId xmlns:a16="http://schemas.microsoft.com/office/drawing/2014/main" id="{F4DADA2D-2A89-634F-AF91-C0512B6FED19}"/>
              </a:ext>
            </a:extLst>
          </p:cNvPr>
          <p:cNvSpPr/>
          <p:nvPr/>
        </p:nvSpPr>
        <p:spPr>
          <a:xfrm>
            <a:off x="4749266" y="3322297"/>
            <a:ext cx="6046974" cy="1531803"/>
          </a:xfrm>
          <a:prstGeom prst="wedgeEllipseCallout">
            <a:avLst>
              <a:gd name="adj1" fmla="val -60737"/>
              <a:gd name="adj2" fmla="val 38687"/>
            </a:avLst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Lato" panose="020F0502020204030203" pitchFamily="34" charset="77"/>
              </a:rPr>
              <a:t>I can also exchange 1 ten-peso coin for 10 one-peso coins.</a:t>
            </a:r>
          </a:p>
        </p:txBody>
      </p:sp>
    </p:spTree>
    <p:extLst>
      <p:ext uri="{BB962C8B-B14F-4D97-AF65-F5344CB8AC3E}">
        <p14:creationId xmlns:p14="http://schemas.microsoft.com/office/powerpoint/2010/main" val="25125402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8081</TotalTime>
  <Words>320</Words>
  <Application>Microsoft Macintosh PowerPoint</Application>
  <PresentationFormat>Widescreen</PresentationFormat>
  <Paragraphs>144</Paragraphs>
  <Slides>15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752</cp:revision>
  <cp:lastPrinted>2023-03-16T06:30:06Z</cp:lastPrinted>
  <dcterms:created xsi:type="dcterms:W3CDTF">2019-04-16T02:10:14Z</dcterms:created>
  <dcterms:modified xsi:type="dcterms:W3CDTF">2023-08-03T10:04:55Z</dcterms:modified>
</cp:coreProperties>
</file>