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50000" cy="68158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56880" cy="27568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62320" cy="38203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62320" cy="3420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50000" cy="5929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28440" cy="9284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92520" cy="9925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49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8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74320" cy="33426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4140000" y="2448000"/>
            <a:ext cx="7450920" cy="13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ppleSystemUIFont"/>
              </a:rPr>
              <a:t>Grammatical Signals or Expressions for Patterns of Idea Development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1512360" y="720000"/>
            <a:ext cx="9358920" cy="13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Grammatical Signals or Expressions for Patterns of Idea Development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1620360" y="1994400"/>
            <a:ext cx="8999280" cy="264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Example: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Both apples and oranges grow on trees, and their production are often highly sought.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Apple and oranges may be both considered fruit, but they differ in many ways. For one, the texture of both fruit already spells the difference. Apples have smooth skin,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whereas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oranges have rough skin.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1260000" y="385200"/>
            <a:ext cx="9358920" cy="13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Grammatical Signals or Expressions for Patterns of Idea Development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1080000" y="2412000"/>
            <a:ext cx="10079640" cy="539640"/>
          </a:xfrm>
          <a:prstGeom prst="rect">
            <a:avLst/>
          </a:prstGeom>
          <a:noFill/>
          <a:ln w="1260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"/>
          <p:cNvSpPr/>
          <p:nvPr/>
        </p:nvSpPr>
        <p:spPr>
          <a:xfrm>
            <a:off x="1728000" y="2484000"/>
            <a:ext cx="972000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700" spc="-1" strike="noStrike">
                <a:latin typeface="Arial"/>
              </a:rPr>
              <a:t>For one                       also                        in like manner                      for these reasons</a:t>
            </a:r>
            <a:r>
              <a:rPr b="0" lang="en-PH" sz="1800" spc="-1" strike="noStrike">
                <a:latin typeface="Arial"/>
              </a:rPr>
              <a:t>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900000" y="3096000"/>
            <a:ext cx="10259640" cy="271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700" spc="-1" strike="noStrike">
                <a:latin typeface="Lato"/>
              </a:rPr>
              <a:t>Endangered Animals</a:t>
            </a:r>
            <a:endParaRPr b="0" lang="en-PH" sz="17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7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700" spc="-1" strike="noStrike">
                <a:latin typeface="Lato"/>
              </a:rPr>
              <a:t>	</a:t>
            </a:r>
            <a:r>
              <a:rPr b="0" lang="en-PH" sz="1700" spc="-1" strike="noStrike">
                <a:latin typeface="Lato"/>
              </a:rPr>
              <a:t>Threats to their habitat and their biodiversity have caused these animals to be endangered. The Javan Rhinoceros from Indonesia and Vietnam, 1. _____ , are now very few. With the poachers prizing over its horn and multinational companies converting the forests to industrial lands, the rhinoceros has narrow chances of survival. 2. _____, the Cross River Gorilla that is found in Nigeria and Cameroon is being hunted for its meat, and its species range are mostly owned by manufactures and developers. 3. _____, there are only 300 of them left. Alarmingly, the Sumatran Tiger, 4. ______ has only lived in Sumatra, making it susceptible to environment changes caused by people’s heedless expansion.</a:t>
            </a:r>
            <a:endParaRPr b="0" lang="en-PH" sz="17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504000" y="1857240"/>
            <a:ext cx="10151640" cy="77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700" spc="-1" strike="noStrike">
                <a:latin typeface="Lato"/>
                <a:ea typeface="PingFang SC"/>
              </a:rPr>
              <a:t>	</a:t>
            </a:r>
            <a:r>
              <a:rPr b="0" lang="en-PH" sz="1700" spc="-1" strike="noStrike">
                <a:latin typeface="Lato"/>
                <a:ea typeface="PingFang SC"/>
              </a:rPr>
              <a:t>Choose the appropriate grammatical signals inside the box to complete the paragraph below.</a:t>
            </a:r>
            <a:endParaRPr b="0" lang="en-PH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"/>
          <p:cNvSpPr/>
          <p:nvPr/>
        </p:nvSpPr>
        <p:spPr>
          <a:xfrm>
            <a:off x="1332000" y="349200"/>
            <a:ext cx="9358920" cy="13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Grammatical Signals or Expressions for Patterns of Idea Development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1080000" y="2340000"/>
            <a:ext cx="10079640" cy="467640"/>
          </a:xfrm>
          <a:prstGeom prst="rect">
            <a:avLst/>
          </a:prstGeom>
          <a:noFill/>
          <a:ln w="1260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/>
          <p:nvPr/>
        </p:nvSpPr>
        <p:spPr>
          <a:xfrm>
            <a:off x="2160000" y="2412000"/>
            <a:ext cx="845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700" spc="-1" strike="noStrike">
                <a:latin typeface="Arial"/>
              </a:rPr>
              <a:t>for one                 also                 in like manner                      for these reasons</a:t>
            </a:r>
            <a:r>
              <a:rPr b="0" lang="en-PH" sz="1800" spc="-1" strike="noStrike">
                <a:latin typeface="Arial"/>
              </a:rPr>
              <a:t>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900000" y="2916000"/>
            <a:ext cx="10259640" cy="29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700" spc="-1" strike="noStrike">
                <a:latin typeface="Lato"/>
              </a:rPr>
              <a:t>Endangered Animals</a:t>
            </a:r>
            <a:endParaRPr b="0" lang="en-PH" sz="17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7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700" spc="-1" strike="noStrike">
                <a:latin typeface="Lato"/>
                <a:ea typeface="PingFang SC"/>
              </a:rPr>
              <a:t>	</a:t>
            </a:r>
            <a:r>
              <a:rPr b="0" lang="en-PH" sz="1700" spc="-1" strike="noStrike">
                <a:latin typeface="Lato"/>
                <a:ea typeface="PingFang SC"/>
              </a:rPr>
              <a:t>Threats to their habitat and their biodiversity have caused these animals to be endangered. The Javan Rhinoceros from Indonesia and Vietnam, 1. </a:t>
            </a:r>
            <a:r>
              <a:rPr b="0" lang="en-PH" sz="1700" spc="-1" strike="noStrike" u="sng">
                <a:uFillTx/>
                <a:latin typeface="Lato"/>
                <a:ea typeface="PingFang SC"/>
              </a:rPr>
              <a:t>for one</a:t>
            </a:r>
            <a:r>
              <a:rPr b="0" lang="en-PH" sz="1700" spc="-1" strike="noStrike">
                <a:latin typeface="Lato"/>
                <a:ea typeface="PingFang SC"/>
              </a:rPr>
              <a:t>, are now very few. With the poachers prizing over its horn and multinational companies converting the forests to industrial lands, the rhinoceros has narrow chances of survival. 2. </a:t>
            </a:r>
            <a:r>
              <a:rPr b="0" lang="en-PH" sz="1700" spc="-1" strike="noStrike" u="sng">
                <a:uFillTx/>
                <a:latin typeface="Lato"/>
                <a:ea typeface="PingFang SC"/>
              </a:rPr>
              <a:t>In like manner</a:t>
            </a:r>
            <a:r>
              <a:rPr b="0" lang="en-PH" sz="1700" spc="-1" strike="noStrike">
                <a:latin typeface="Lato"/>
                <a:ea typeface="PingFang SC"/>
              </a:rPr>
              <a:t>, the Cross River Gorilla that is found in Nigeria and Cameroon is being hunted for its meat, and its species range are mostly owned by manufactures and developers. 3. </a:t>
            </a:r>
            <a:r>
              <a:rPr b="0" lang="en-PH" sz="1700" spc="-1" strike="noStrike" u="sng">
                <a:uFillTx/>
                <a:latin typeface="Lato"/>
                <a:ea typeface="PingFang SC"/>
              </a:rPr>
              <a:t>For these reasons</a:t>
            </a:r>
            <a:r>
              <a:rPr b="0" lang="en-PH" sz="1700" spc="-1" strike="noStrike">
                <a:latin typeface="Lato"/>
                <a:ea typeface="PingFang SC"/>
              </a:rPr>
              <a:t>, there are only 300 of them left. Alarmingly, the Sumatran Tiger, 4. </a:t>
            </a:r>
            <a:r>
              <a:rPr b="0" lang="en-PH" sz="1700" spc="-1" strike="noStrike" u="sng">
                <a:uFillTx/>
                <a:latin typeface="Lato"/>
                <a:ea typeface="PingFang SC"/>
              </a:rPr>
              <a:t>also</a:t>
            </a:r>
            <a:r>
              <a:rPr b="0" lang="en-PH" sz="1700" spc="-1" strike="noStrike">
                <a:latin typeface="Lato"/>
                <a:ea typeface="PingFang SC"/>
              </a:rPr>
              <a:t> has only lived in Sumatra, making it susceptible to environment changes caused by people’s heedless expansion.</a:t>
            </a:r>
            <a:endParaRPr b="0" lang="en-PH" sz="17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5004000" y="1656000"/>
            <a:ext cx="2339640" cy="41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Lato"/>
              </a:rPr>
              <a:t>ANSWER KEY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1296000" y="504000"/>
            <a:ext cx="9358920" cy="13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Grammatical Signals or Expressions for Patterns of Idea Development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1260000" y="2080440"/>
            <a:ext cx="971892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In composing effective paragraphs, coherence can be achieved by the following logical organizational patterns with the use of signal words and expressions.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260000" y="3096000"/>
            <a:ext cx="4858920" cy="80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General to Particular 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800000" y="3708000"/>
            <a:ext cx="8998920" cy="182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PH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DejaVu Sans"/>
              </a:rPr>
              <a:t>A direct approach, commonly used for deductive reasoning, when you are to state a general statement and provide specific examples or illustrations.</a:t>
            </a:r>
            <a:endParaRPr b="0" lang="en-PH" sz="20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PH" sz="2000" spc="-1" strike="noStrike" u="sng">
                <a:solidFill>
                  <a:srgbClr val="000000"/>
                </a:solidFill>
                <a:highlight>
                  <a:srgbClr val="ffffff"/>
                </a:highlight>
                <a:uFillTx/>
                <a:latin typeface="Lato"/>
                <a:ea typeface="DejaVu Sans"/>
              </a:rPr>
              <a:t>Signal words and expressions:</a:t>
            </a:r>
            <a:r>
              <a:rPr b="0" lang="en-PH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DejaVu Sans"/>
              </a:rPr>
              <a:t> </a:t>
            </a:r>
            <a:r>
              <a:rPr b="0" i="1" lang="en-PH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DejaVu Sans"/>
              </a:rPr>
              <a:t>For instance, for example, as an illustration, to illustrate, in this case, in another case, on this occasion, to demonstrate, consider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1512000" y="744480"/>
            <a:ext cx="9358920" cy="13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Grammatical Signals or Expressions for Patterns of Idea Development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440000" y="2466720"/>
            <a:ext cx="4858920" cy="80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General to Particular 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800000" y="3276000"/>
            <a:ext cx="8998920" cy="249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Example: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positive benefits of nature to our well-being have been proven by a number of scientific researches. (general)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For instance,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researchers from English analyzed the mental health data of 10, 000 city dwellers. (specific example)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1404000" y="348480"/>
            <a:ext cx="9358920" cy="13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Grammatical Signals or Expressions for Patterns of Idea Development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1260000" y="1962000"/>
            <a:ext cx="3958920" cy="4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Claim and counterclaim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1980000" y="2498400"/>
            <a:ext cx="8998920" cy="357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Also known as argumentative or persuasive pattern that aims at changing the way reader’s think, read, or behave.</a:t>
            </a:r>
            <a:endParaRPr b="0" lang="en-PH" sz="20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Signal words and expressions (Claim):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On one hand, on another hand, according to, most convincingly, furthermore, although, in fact, more so, hence, therefore, one of the reasons, however, on the contrary, in addition</a:t>
            </a:r>
            <a:endParaRPr b="0" lang="en-PH" sz="20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Example (Claim):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20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   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On another hand,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the people believe that the value of the peso is stronger nowadays.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1404000" y="420480"/>
            <a:ext cx="9358920" cy="13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Grammatical Signals or Expressions for Patterns of Idea Development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188000" y="1998000"/>
            <a:ext cx="3958920" cy="4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Claim and counterclaim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1800000" y="2606400"/>
            <a:ext cx="9250920" cy="41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Signal words and expressions (For counterclaim):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20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Many people believe that...      While it may be true that...</a:t>
            </a:r>
            <a:endParaRPr b="0" lang="en-PH" sz="20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It is often thought that...            My overall position does not change because...</a:t>
            </a:r>
            <a:endParaRPr b="0" lang="en-PH" sz="20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It might seems as if...                It is easy to think... but when you look at the  </a:t>
            </a:r>
            <a:endParaRPr b="0" lang="en-PH" sz="20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                                 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details...</a:t>
            </a:r>
            <a:endParaRPr b="0" lang="en-PH" sz="20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While it is common that...         A common argument about this position is...                                                        but...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5292000" y="3060000"/>
            <a:ext cx="360" cy="2700000"/>
          </a:xfrm>
          <a:prstGeom prst="line">
            <a:avLst/>
          </a:prstGeom>
          <a:ln w="1908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1260360" y="546840"/>
            <a:ext cx="9358920" cy="13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Grammatical Signals or Expressions for Patterns of Idea Development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440000" y="2484000"/>
            <a:ext cx="3958920" cy="4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Claim and counterclaim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1800000" y="3240000"/>
            <a:ext cx="8819280" cy="25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Example (Counterclaim):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It may be true that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using textese language may badly impact a child’s ability to follow language conventions, but studies reveal that children who are familiar with textese language show a higher level of linguistic competence.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1260360" y="330840"/>
            <a:ext cx="9358920" cy="13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Grammatical Signals or Expressions for Patterns of Idea Development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1332000" y="1980000"/>
            <a:ext cx="9179280" cy="341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Problem solution/cause and effect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lvl="3" marL="864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This is used when you have a problem or an issue to address, and you have to present solutions. This can also be used when you have to show the reasons for an occurrence and its result/consequences.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lvl="3" marL="864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Signal Words (Problem/cause):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because, since, therefore, since, consequently, in order that, the dilemma is, accordingly, this leads to, in addition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lvl="3" marL="864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Signal Words (Solution/effect):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if..., then, as a consequence, as a result, due to, hence, thus, to solve this, to address this, one solution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1440360" y="474840"/>
            <a:ext cx="9358920" cy="13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Grammatical Signals or Expressions for Patterns of Idea Development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1332000" y="2304000"/>
            <a:ext cx="9539280" cy="341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Example (Cause and Effect):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Since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I study my lessons everyday instead of procrastinating until the last few hours before the exams, I no longer cram, and I have acquired better time management skills.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Example (Problem-Solution):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Because I spend sleepless nights on Instagram and Facebook, I end up doing my tasks at the last minute.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Hence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, I decided to deactivate my accounts.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1276200" y="2297880"/>
            <a:ext cx="9847440" cy="313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1" lang="en-PH" sz="2000" spc="-1" strike="noStrike">
                <a:latin typeface="Lato"/>
                <a:ea typeface="PingFang SC"/>
              </a:rPr>
              <a:t>4. Compare and contrast </a:t>
            </a:r>
            <a:endParaRPr b="0" lang="en-PH" sz="2000" spc="-1" strike="noStrike">
              <a:latin typeface="Arial"/>
            </a:endParaRPr>
          </a:p>
          <a:p>
            <a:pPr lvl="2" marL="648000" indent="-216000"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PH" sz="2000" spc="-1" strike="noStrike">
                <a:latin typeface="Lato"/>
                <a:ea typeface="PingFang SC"/>
              </a:rPr>
              <a:t>In comparing, you show similarities of two or more dissimilar ideas; contrasting is demonstrating how they are different.</a:t>
            </a:r>
            <a:endParaRPr b="0" lang="en-PH" sz="2000" spc="-1" strike="noStrike">
              <a:latin typeface="Arial"/>
            </a:endParaRPr>
          </a:p>
          <a:p>
            <a:pPr lvl="2" marL="648000" indent="-216000"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PH" sz="2000" spc="-1" strike="noStrike" u="sng">
                <a:uFillTx/>
                <a:latin typeface="Lato"/>
                <a:ea typeface="PingFang SC"/>
              </a:rPr>
              <a:t>Signal Words (Comparing):</a:t>
            </a:r>
            <a:r>
              <a:rPr b="0" lang="en-PH" sz="2000" spc="-1" strike="noStrike">
                <a:latin typeface="Lato"/>
                <a:ea typeface="PingFang SC"/>
              </a:rPr>
              <a:t> </a:t>
            </a:r>
            <a:r>
              <a:rPr b="0" i="1" lang="en-PH" sz="2000" spc="-1" strike="noStrike">
                <a:latin typeface="Lato"/>
                <a:ea typeface="PingFang SC"/>
              </a:rPr>
              <a:t>Likewise, similarly , in the same way, as well as, such as, like, as, also, correspondingly, but also.</a:t>
            </a:r>
            <a:endParaRPr b="0" lang="en-PH" sz="2000" spc="-1" strike="noStrike">
              <a:latin typeface="Arial"/>
            </a:endParaRPr>
          </a:p>
          <a:p>
            <a:pPr lvl="2" marL="648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PH" sz="2000" spc="-1" strike="noStrike" u="sng">
                <a:uFillTx/>
                <a:latin typeface="Lato"/>
                <a:ea typeface="PingFang SC"/>
              </a:rPr>
              <a:t>Signal Words (Contrasting):</a:t>
            </a:r>
            <a:r>
              <a:rPr b="0" lang="en-PH" sz="2000" spc="-1" strike="noStrike">
                <a:latin typeface="Lato"/>
                <a:ea typeface="PingFang SC"/>
              </a:rPr>
              <a:t> </a:t>
            </a:r>
            <a:r>
              <a:rPr b="0" i="1" lang="en-PH" sz="2000" spc="-1" strike="noStrike">
                <a:latin typeface="Lato"/>
                <a:ea typeface="PingFang SC"/>
              </a:rPr>
              <a:t>However, but on other hand, whereas, yet, different from, although, whereas, while, on the contrary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1261080" y="421560"/>
            <a:ext cx="9358920" cy="13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Grammatical Signals or Expressions for Patterns of Idea Development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2023-07-11T16:31:55Z</dcterms:modified>
  <cp:revision>237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