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36.png" ContentType="image/png"/>
  <Override PartName="/ppt/media/image2.png" ContentType="image/png"/>
  <Override PartName="/ppt/media/image37.png" ContentType="image/png"/>
  <Override PartName="/ppt/media/image3.png" ContentType="image/png"/>
  <Override PartName="/ppt/media/image38.png" ContentType="image/png"/>
  <Override PartName="/ppt/media/image4.png" ContentType="image/png"/>
  <Override PartName="/ppt/media/image39.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0.png" ContentType="image/png"/>
  <Override PartName="/ppt/media/image12.png" ContentType="image/png"/>
  <Override PartName="/ppt/media/image13.png" ContentType="image/png"/>
  <Override PartName="/ppt/media/image14.png" ContentType="image/png"/>
  <Override PartName="/ppt/media/image5.png" ContentType="image/png"/>
  <Override PartName="/ppt/media/image20.png" ContentType="image/png"/>
  <Override PartName="/ppt/media/image15.png" ContentType="image/png"/>
  <Override PartName="/ppt/media/image30.png" ContentType="image/png"/>
  <Override PartName="/ppt/media/image16.png" ContentType="image/png"/>
  <Override PartName="/ppt/media/image31.png" ContentType="image/png"/>
  <Override PartName="/ppt/media/image17.png" ContentType="image/png"/>
  <Override PartName="/ppt/media/image32.png" ContentType="image/png"/>
  <Override PartName="/ppt/media/image28.png" ContentType="image/png"/>
  <Override PartName="/ppt/media/image25.png" ContentType="image/png"/>
  <Override PartName="/ppt/media/image40.png" ContentType="image/png"/>
  <Override PartName="/ppt/media/image19.png" ContentType="image/png"/>
  <Override PartName="/ppt/media/image34.png" ContentType="image/png"/>
  <Override PartName="/ppt/media/image29.png" ContentType="image/png"/>
  <Override PartName="/ppt/media/image26.png" ContentType="image/png"/>
  <Override PartName="/ppt/media/image41.png" ContentType="image/png"/>
  <Override PartName="/ppt/media/image35.png" ContentType="image/png"/>
  <Override PartName="/ppt/media/image27.png" ContentType="image/png"/>
  <Override PartName="/ppt/media/image18.png" ContentType="image/png"/>
  <Override PartName="/ppt/media/image33.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5.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9160" cy="684504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6040" cy="2786040"/>
          </a:xfrm>
          <a:prstGeom prst="rect">
            <a:avLst/>
          </a:prstGeom>
          <a:ln w="0">
            <a:noFill/>
          </a:ln>
        </p:spPr>
      </p:pic>
      <p:sp>
        <p:nvSpPr>
          <p:cNvPr id="2" name="Rectangle 5"/>
          <p:cNvSpPr/>
          <p:nvPr/>
        </p:nvSpPr>
        <p:spPr>
          <a:xfrm>
            <a:off x="3487320" y="1475280"/>
            <a:ext cx="8691480" cy="384948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480" cy="37116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9160" cy="622080"/>
          </a:xfrm>
          <a:prstGeom prst="rect">
            <a:avLst/>
          </a:prstGeom>
          <a:ln w="0">
            <a:noFill/>
          </a:ln>
        </p:spPr>
      </p:pic>
      <p:sp>
        <p:nvSpPr>
          <p:cNvPr id="43" name="Rectangle 7"/>
          <p:cNvSpPr/>
          <p:nvPr/>
        </p:nvSpPr>
        <p:spPr>
          <a:xfrm>
            <a:off x="10868760" y="0"/>
            <a:ext cx="957600" cy="95760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680" cy="1021680"/>
          </a:xfrm>
          <a:prstGeom prst="rect">
            <a:avLst/>
          </a:prstGeom>
          <a:ln w="0">
            <a:noFill/>
          </a:ln>
        </p:spPr>
      </p:pic>
      <p:sp>
        <p:nvSpPr>
          <p:cNvPr id="45" name="TextBox 9"/>
          <p:cNvSpPr/>
          <p:nvPr/>
        </p:nvSpPr>
        <p:spPr>
          <a:xfrm>
            <a:off x="185400" y="6362280"/>
            <a:ext cx="4678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480" cy="337176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896000" y="2817720"/>
            <a:ext cx="612000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 </a:t>
            </a:r>
            <a:r>
              <a:rPr b="1" lang="en-US" sz="3600" spc="-1" strike="noStrike">
                <a:solidFill>
                  <a:srgbClr val="ffffff"/>
                </a:solidFill>
                <a:latin typeface="Lato"/>
                <a:ea typeface="PingFang SC"/>
              </a:rPr>
              <a:t>Comparing Plant Parts</a:t>
            </a:r>
            <a:endParaRPr b="0" lang="en-PH" sz="3600" spc="-1" strike="noStrike">
              <a:latin typeface="Lato"/>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
          <p:cNvSpPr/>
          <p:nvPr/>
        </p:nvSpPr>
        <p:spPr>
          <a:xfrm>
            <a:off x="10260000" y="5746320"/>
            <a:ext cx="176760" cy="342360"/>
          </a:xfrm>
          <a:prstGeom prst="rect">
            <a:avLst/>
          </a:prstGeom>
          <a:noFill/>
          <a:ln w="0">
            <a:noFill/>
          </a:ln>
        </p:spPr>
        <p:style>
          <a:lnRef idx="0"/>
          <a:fillRef idx="0"/>
          <a:effectRef idx="0"/>
          <a:fontRef idx="minor"/>
        </p:style>
      </p:sp>
      <p:sp>
        <p:nvSpPr>
          <p:cNvPr id="169" name=""/>
          <p:cNvSpPr txBox="1"/>
          <p:nvPr/>
        </p:nvSpPr>
        <p:spPr>
          <a:xfrm>
            <a:off x="180000" y="900000"/>
            <a:ext cx="2700000" cy="45000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Comparing Fruits</a:t>
            </a:r>
            <a:endParaRPr b="1" lang="en-PH" sz="2000" spc="-1" strike="noStrike">
              <a:highlight>
                <a:srgbClr val="afd095"/>
              </a:highlight>
              <a:latin typeface="Lato"/>
              <a:ea typeface="AppleSystemUIFont"/>
            </a:endParaRPr>
          </a:p>
        </p:txBody>
      </p:sp>
      <p:sp>
        <p:nvSpPr>
          <p:cNvPr id="170" name=""/>
          <p:cNvSpPr txBox="1"/>
          <p:nvPr/>
        </p:nvSpPr>
        <p:spPr>
          <a:xfrm>
            <a:off x="1080000" y="1548000"/>
            <a:ext cx="10260000" cy="540000"/>
          </a:xfrm>
          <a:prstGeom prst="rect">
            <a:avLst/>
          </a:prstGeom>
          <a:noFill/>
          <a:ln w="0">
            <a:noFill/>
          </a:ln>
        </p:spPr>
        <p:txBody>
          <a:bodyPr lIns="90000" rIns="90000" tIns="45000" bIns="45000" anchor="t">
            <a:noAutofit/>
          </a:bodyPr>
          <a:p>
            <a:r>
              <a:rPr b="0" lang="en-PH" sz="2000" spc="-1" strike="noStrike">
                <a:latin typeface="Lato"/>
                <a:ea typeface="AppleSystemUIFont"/>
              </a:rPr>
              <a:t>Fruits come from the part of a flower called the </a:t>
            </a:r>
            <a:r>
              <a:rPr b="1" lang="en-PH" sz="2000" spc="-1" strike="noStrike">
                <a:latin typeface="Lato"/>
                <a:ea typeface="AppleSystemUIFont"/>
              </a:rPr>
              <a:t>ovary</a:t>
            </a:r>
            <a:r>
              <a:rPr b="0" lang="en-PH" sz="2000" spc="-1" strike="noStrike">
                <a:latin typeface="Lato"/>
                <a:ea typeface="AppleSystemUIFont"/>
              </a:rPr>
              <a:t>. The ovary grows and later ripens.</a:t>
            </a:r>
            <a:endParaRPr b="0" lang="en-PH" sz="2000" spc="-1" strike="noStrike">
              <a:latin typeface="Lato"/>
              <a:ea typeface="AppleSystemUIFont"/>
            </a:endParaRPr>
          </a:p>
        </p:txBody>
      </p:sp>
      <p:pic>
        <p:nvPicPr>
          <p:cNvPr id="171" name="" descr=""/>
          <p:cNvPicPr/>
          <p:nvPr/>
        </p:nvPicPr>
        <p:blipFill>
          <a:blip r:embed="rId1"/>
          <a:stretch/>
        </p:blipFill>
        <p:spPr>
          <a:xfrm>
            <a:off x="6514200" y="2160000"/>
            <a:ext cx="5185800" cy="3922560"/>
          </a:xfrm>
          <a:prstGeom prst="rect">
            <a:avLst/>
          </a:prstGeom>
          <a:ln w="19080">
            <a:solidFill>
              <a:srgbClr val="000000"/>
            </a:solidFill>
            <a:round/>
          </a:ln>
        </p:spPr>
      </p:pic>
      <p:sp>
        <p:nvSpPr>
          <p:cNvPr id="172" name=""/>
          <p:cNvSpPr txBox="1"/>
          <p:nvPr/>
        </p:nvSpPr>
        <p:spPr>
          <a:xfrm>
            <a:off x="216000" y="4680000"/>
            <a:ext cx="6120000" cy="11109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Fruits differ in many ways. They differ in shape, size, color, texture, and taste. Many fruits can be eaten.</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
          <p:cNvSpPr/>
          <p:nvPr/>
        </p:nvSpPr>
        <p:spPr>
          <a:xfrm>
            <a:off x="10260000" y="5746320"/>
            <a:ext cx="176760" cy="342360"/>
          </a:xfrm>
          <a:prstGeom prst="rect">
            <a:avLst/>
          </a:prstGeom>
          <a:noFill/>
          <a:ln w="0">
            <a:noFill/>
          </a:ln>
        </p:spPr>
        <p:style>
          <a:lnRef idx="0"/>
          <a:fillRef idx="0"/>
          <a:effectRef idx="0"/>
          <a:fontRef idx="minor"/>
        </p:style>
      </p:sp>
      <p:sp>
        <p:nvSpPr>
          <p:cNvPr id="174" name=""/>
          <p:cNvSpPr txBox="1"/>
          <p:nvPr/>
        </p:nvSpPr>
        <p:spPr>
          <a:xfrm>
            <a:off x="540000" y="468000"/>
            <a:ext cx="2664360" cy="45000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Comparing Seeds</a:t>
            </a:r>
            <a:endParaRPr b="1" lang="en-PH" sz="2000" spc="-1" strike="noStrike">
              <a:highlight>
                <a:srgbClr val="afd095"/>
              </a:highlight>
              <a:latin typeface="Lato"/>
              <a:ea typeface="AppleSystemUIFont"/>
            </a:endParaRPr>
          </a:p>
        </p:txBody>
      </p:sp>
      <p:sp>
        <p:nvSpPr>
          <p:cNvPr id="175" name=""/>
          <p:cNvSpPr txBox="1"/>
          <p:nvPr/>
        </p:nvSpPr>
        <p:spPr>
          <a:xfrm>
            <a:off x="1359000" y="1029240"/>
            <a:ext cx="9474120" cy="7707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Fruits produce seeds. Some fruits have one seed. Others have many seeds. The seeds contain a small, sleeping young plant inside.</a:t>
            </a:r>
            <a:endParaRPr b="0" lang="en-PH" sz="2000" spc="-1" strike="noStrike">
              <a:latin typeface="Lato"/>
              <a:ea typeface="AppleSystemUIFont"/>
            </a:endParaRPr>
          </a:p>
        </p:txBody>
      </p:sp>
      <p:pic>
        <p:nvPicPr>
          <p:cNvPr id="176" name="" descr=""/>
          <p:cNvPicPr/>
          <p:nvPr/>
        </p:nvPicPr>
        <p:blipFill>
          <a:blip r:embed="rId1"/>
          <a:stretch/>
        </p:blipFill>
        <p:spPr>
          <a:xfrm>
            <a:off x="2268000" y="1908000"/>
            <a:ext cx="2520000" cy="2016000"/>
          </a:xfrm>
          <a:prstGeom prst="rect">
            <a:avLst/>
          </a:prstGeom>
          <a:ln w="19080">
            <a:solidFill>
              <a:srgbClr val="000000"/>
            </a:solidFill>
            <a:round/>
          </a:ln>
        </p:spPr>
      </p:pic>
      <p:pic>
        <p:nvPicPr>
          <p:cNvPr id="177" name="" descr=""/>
          <p:cNvPicPr/>
          <p:nvPr/>
        </p:nvPicPr>
        <p:blipFill>
          <a:blip r:embed="rId2"/>
          <a:stretch/>
        </p:blipFill>
        <p:spPr>
          <a:xfrm>
            <a:off x="5112000" y="1908000"/>
            <a:ext cx="2340000" cy="2027880"/>
          </a:xfrm>
          <a:prstGeom prst="rect">
            <a:avLst/>
          </a:prstGeom>
          <a:ln w="19080">
            <a:solidFill>
              <a:srgbClr val="000000"/>
            </a:solidFill>
            <a:round/>
          </a:ln>
        </p:spPr>
      </p:pic>
      <p:pic>
        <p:nvPicPr>
          <p:cNvPr id="178" name="" descr=""/>
          <p:cNvPicPr/>
          <p:nvPr/>
        </p:nvPicPr>
        <p:blipFill>
          <a:blip r:embed="rId3"/>
          <a:stretch/>
        </p:blipFill>
        <p:spPr>
          <a:xfrm>
            <a:off x="7776000" y="1908000"/>
            <a:ext cx="2340000" cy="2027880"/>
          </a:xfrm>
          <a:prstGeom prst="rect">
            <a:avLst/>
          </a:prstGeom>
          <a:ln w="19080">
            <a:solidFill>
              <a:srgbClr val="000000"/>
            </a:solidFill>
            <a:round/>
          </a:ln>
        </p:spPr>
      </p:pic>
      <p:pic>
        <p:nvPicPr>
          <p:cNvPr id="179" name="" descr=""/>
          <p:cNvPicPr/>
          <p:nvPr/>
        </p:nvPicPr>
        <p:blipFill>
          <a:blip r:embed="rId4"/>
          <a:stretch/>
        </p:blipFill>
        <p:spPr>
          <a:xfrm>
            <a:off x="2268000" y="4068000"/>
            <a:ext cx="2520000" cy="2016000"/>
          </a:xfrm>
          <a:prstGeom prst="rect">
            <a:avLst/>
          </a:prstGeom>
          <a:ln w="19080">
            <a:solidFill>
              <a:srgbClr val="000000"/>
            </a:solidFill>
            <a:round/>
          </a:ln>
        </p:spPr>
      </p:pic>
      <p:pic>
        <p:nvPicPr>
          <p:cNvPr id="180" name="" descr=""/>
          <p:cNvPicPr/>
          <p:nvPr/>
        </p:nvPicPr>
        <p:blipFill>
          <a:blip r:embed="rId5"/>
          <a:stretch/>
        </p:blipFill>
        <p:spPr>
          <a:xfrm>
            <a:off x="5112000" y="4068000"/>
            <a:ext cx="2340000" cy="2043360"/>
          </a:xfrm>
          <a:prstGeom prst="rect">
            <a:avLst/>
          </a:prstGeom>
          <a:ln w="19080">
            <a:solidFill>
              <a:srgbClr val="000000"/>
            </a:solidFill>
            <a:round/>
          </a:ln>
        </p:spPr>
      </p:pic>
      <p:pic>
        <p:nvPicPr>
          <p:cNvPr id="181" name="" descr=""/>
          <p:cNvPicPr/>
          <p:nvPr/>
        </p:nvPicPr>
        <p:blipFill>
          <a:blip r:embed="rId6"/>
          <a:stretch/>
        </p:blipFill>
        <p:spPr>
          <a:xfrm>
            <a:off x="7776000" y="4092120"/>
            <a:ext cx="2340000" cy="202788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
          <p:cNvSpPr/>
          <p:nvPr/>
        </p:nvSpPr>
        <p:spPr>
          <a:xfrm>
            <a:off x="10260000" y="5746320"/>
            <a:ext cx="176760" cy="342360"/>
          </a:xfrm>
          <a:prstGeom prst="rect">
            <a:avLst/>
          </a:prstGeom>
          <a:noFill/>
          <a:ln w="0">
            <a:noFill/>
          </a:ln>
        </p:spPr>
        <p:style>
          <a:lnRef idx="0"/>
          <a:fillRef idx="0"/>
          <a:effectRef idx="0"/>
          <a:fontRef idx="minor"/>
        </p:style>
      </p:sp>
      <p:pic>
        <p:nvPicPr>
          <p:cNvPr id="183" name="" descr=""/>
          <p:cNvPicPr/>
          <p:nvPr/>
        </p:nvPicPr>
        <p:blipFill>
          <a:blip r:embed="rId1"/>
          <a:stretch/>
        </p:blipFill>
        <p:spPr>
          <a:xfrm>
            <a:off x="1764000" y="1080000"/>
            <a:ext cx="2628000" cy="2340000"/>
          </a:xfrm>
          <a:prstGeom prst="rect">
            <a:avLst/>
          </a:prstGeom>
          <a:ln w="19080">
            <a:solidFill>
              <a:srgbClr val="000000"/>
            </a:solidFill>
            <a:round/>
          </a:ln>
        </p:spPr>
      </p:pic>
      <p:pic>
        <p:nvPicPr>
          <p:cNvPr id="184" name="" descr=""/>
          <p:cNvPicPr/>
          <p:nvPr/>
        </p:nvPicPr>
        <p:blipFill>
          <a:blip r:embed="rId2"/>
          <a:stretch/>
        </p:blipFill>
        <p:spPr>
          <a:xfrm>
            <a:off x="4716000" y="1080000"/>
            <a:ext cx="2628000" cy="2340000"/>
          </a:xfrm>
          <a:prstGeom prst="rect">
            <a:avLst/>
          </a:prstGeom>
          <a:ln w="19080">
            <a:solidFill>
              <a:srgbClr val="000000"/>
            </a:solidFill>
            <a:round/>
          </a:ln>
        </p:spPr>
      </p:pic>
      <p:pic>
        <p:nvPicPr>
          <p:cNvPr id="185" name="" descr=""/>
          <p:cNvPicPr/>
          <p:nvPr/>
        </p:nvPicPr>
        <p:blipFill>
          <a:blip r:embed="rId3"/>
          <a:stretch/>
        </p:blipFill>
        <p:spPr>
          <a:xfrm>
            <a:off x="7704000" y="1080000"/>
            <a:ext cx="2628000" cy="2340000"/>
          </a:xfrm>
          <a:prstGeom prst="rect">
            <a:avLst/>
          </a:prstGeom>
          <a:ln w="19080">
            <a:solidFill>
              <a:srgbClr val="000000"/>
            </a:solidFill>
            <a:round/>
          </a:ln>
        </p:spPr>
      </p:pic>
      <p:pic>
        <p:nvPicPr>
          <p:cNvPr id="186" name="" descr=""/>
          <p:cNvPicPr/>
          <p:nvPr/>
        </p:nvPicPr>
        <p:blipFill>
          <a:blip r:embed="rId4"/>
          <a:stretch/>
        </p:blipFill>
        <p:spPr>
          <a:xfrm>
            <a:off x="4680000" y="3600000"/>
            <a:ext cx="2700000" cy="2340000"/>
          </a:xfrm>
          <a:prstGeom prst="rect">
            <a:avLst/>
          </a:prstGeom>
          <a:ln w="19080">
            <a:solidFill>
              <a:srgbClr val="000000"/>
            </a:solidFill>
            <a:round/>
          </a:ln>
        </p:spPr>
      </p:pic>
      <p:pic>
        <p:nvPicPr>
          <p:cNvPr id="187" name="" descr=""/>
          <p:cNvPicPr/>
          <p:nvPr/>
        </p:nvPicPr>
        <p:blipFill>
          <a:blip r:embed="rId5"/>
          <a:stretch/>
        </p:blipFill>
        <p:spPr>
          <a:xfrm>
            <a:off x="1728000" y="3601800"/>
            <a:ext cx="2700000" cy="2374200"/>
          </a:xfrm>
          <a:prstGeom prst="rect">
            <a:avLst/>
          </a:prstGeom>
          <a:ln w="19080">
            <a:solidFill>
              <a:srgbClr val="000000"/>
            </a:solidFill>
            <a:round/>
          </a:ln>
        </p:spPr>
      </p:pic>
      <p:pic>
        <p:nvPicPr>
          <p:cNvPr id="188" name="" descr=""/>
          <p:cNvPicPr/>
          <p:nvPr/>
        </p:nvPicPr>
        <p:blipFill>
          <a:blip r:embed="rId6"/>
          <a:stretch/>
        </p:blipFill>
        <p:spPr>
          <a:xfrm>
            <a:off x="7740000" y="3600000"/>
            <a:ext cx="2628000" cy="234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
          <p:cNvSpPr/>
          <p:nvPr/>
        </p:nvSpPr>
        <p:spPr>
          <a:xfrm>
            <a:off x="10260000" y="5746320"/>
            <a:ext cx="176760" cy="342360"/>
          </a:xfrm>
          <a:prstGeom prst="rect">
            <a:avLst/>
          </a:prstGeom>
          <a:noFill/>
          <a:ln w="0">
            <a:noFill/>
          </a:ln>
        </p:spPr>
        <p:style>
          <a:lnRef idx="0"/>
          <a:fillRef idx="0"/>
          <a:effectRef idx="0"/>
          <a:fontRef idx="minor"/>
        </p:style>
      </p:sp>
      <p:sp>
        <p:nvSpPr>
          <p:cNvPr id="190" name=""/>
          <p:cNvSpPr txBox="1"/>
          <p:nvPr/>
        </p:nvSpPr>
        <p:spPr>
          <a:xfrm>
            <a:off x="108000" y="2158560"/>
            <a:ext cx="2677680" cy="50544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Terrestrial Plants</a:t>
            </a:r>
            <a:endParaRPr b="1" lang="en-PH" sz="2000" spc="-1" strike="noStrike">
              <a:highlight>
                <a:srgbClr val="afd095"/>
              </a:highlight>
              <a:latin typeface="AppleSystemUIFont"/>
              <a:ea typeface="AppleSystemUIFont"/>
            </a:endParaRPr>
          </a:p>
        </p:txBody>
      </p:sp>
      <p:sp>
        <p:nvSpPr>
          <p:cNvPr id="191" name=""/>
          <p:cNvSpPr txBox="1"/>
          <p:nvPr/>
        </p:nvSpPr>
        <p:spPr>
          <a:xfrm>
            <a:off x="540000" y="2592000"/>
            <a:ext cx="4662360" cy="430560"/>
          </a:xfrm>
          <a:prstGeom prst="rect">
            <a:avLst/>
          </a:prstGeom>
          <a:noFill/>
          <a:ln w="0">
            <a:noFill/>
          </a:ln>
        </p:spPr>
        <p:txBody>
          <a:bodyPr lIns="90000" rIns="90000" tIns="45000" bIns="45000" anchor="t">
            <a:noAutofit/>
          </a:bodyPr>
          <a:p>
            <a:r>
              <a:rPr b="0" lang="en-PH" sz="2000" spc="-1" strike="noStrike">
                <a:latin typeface="Lato"/>
                <a:ea typeface="AppleSystemUIFont"/>
              </a:rPr>
              <a:t>The plants shown below grow on land.</a:t>
            </a:r>
            <a:endParaRPr b="0" lang="en-PH" sz="2000" spc="-1" strike="noStrike">
              <a:latin typeface="Lato"/>
              <a:ea typeface="AppleSystemUIFont"/>
            </a:endParaRPr>
          </a:p>
        </p:txBody>
      </p:sp>
      <p:pic>
        <p:nvPicPr>
          <p:cNvPr id="192" name="" descr=""/>
          <p:cNvPicPr/>
          <p:nvPr/>
        </p:nvPicPr>
        <p:blipFill>
          <a:blip r:embed="rId1"/>
          <a:stretch/>
        </p:blipFill>
        <p:spPr>
          <a:xfrm>
            <a:off x="3240000" y="3033000"/>
            <a:ext cx="2700000" cy="2295000"/>
          </a:xfrm>
          <a:prstGeom prst="rect">
            <a:avLst/>
          </a:prstGeom>
          <a:ln w="19080">
            <a:solidFill>
              <a:srgbClr val="000000"/>
            </a:solidFill>
            <a:round/>
          </a:ln>
        </p:spPr>
      </p:pic>
      <p:pic>
        <p:nvPicPr>
          <p:cNvPr id="193" name="" descr=""/>
          <p:cNvPicPr/>
          <p:nvPr/>
        </p:nvPicPr>
        <p:blipFill>
          <a:blip r:embed="rId2"/>
          <a:stretch/>
        </p:blipFill>
        <p:spPr>
          <a:xfrm>
            <a:off x="6696000" y="3033000"/>
            <a:ext cx="2700000" cy="2259000"/>
          </a:xfrm>
          <a:prstGeom prst="rect">
            <a:avLst/>
          </a:prstGeom>
          <a:ln w="19080">
            <a:solidFill>
              <a:srgbClr val="000000"/>
            </a:solidFill>
            <a:round/>
          </a:ln>
        </p:spPr>
      </p:pic>
      <p:sp>
        <p:nvSpPr>
          <p:cNvPr id="194" name=""/>
          <p:cNvSpPr txBox="1"/>
          <p:nvPr/>
        </p:nvSpPr>
        <p:spPr>
          <a:xfrm>
            <a:off x="3348000" y="5400000"/>
            <a:ext cx="2520000" cy="474840"/>
          </a:xfrm>
          <a:prstGeom prst="rect">
            <a:avLst/>
          </a:prstGeom>
          <a:noFill/>
          <a:ln w="0">
            <a:noFill/>
          </a:ln>
        </p:spPr>
        <p:txBody>
          <a:bodyPr lIns="90000" rIns="90000" tIns="45000" bIns="45000" anchor="t">
            <a:noAutofit/>
          </a:bodyPr>
          <a:p>
            <a:pPr algn="ctr">
              <a:buNone/>
            </a:pPr>
            <a:r>
              <a:rPr b="1" lang="en-PH" sz="2000" spc="-1" strike="noStrike">
                <a:highlight>
                  <a:srgbClr val="e0c2cd"/>
                </a:highlight>
                <a:latin typeface="Lato"/>
                <a:ea typeface="AppleSystemUIFont"/>
              </a:rPr>
              <a:t>A. coconut tree.</a:t>
            </a:r>
            <a:endParaRPr b="1" lang="en-PH" sz="2000" spc="-1" strike="noStrike">
              <a:highlight>
                <a:srgbClr val="e0c2cd"/>
              </a:highlight>
              <a:latin typeface="Lato"/>
              <a:ea typeface="AppleSystemUIFont"/>
            </a:endParaRPr>
          </a:p>
        </p:txBody>
      </p:sp>
      <p:sp>
        <p:nvSpPr>
          <p:cNvPr id="195" name=""/>
          <p:cNvSpPr txBox="1"/>
          <p:nvPr/>
        </p:nvSpPr>
        <p:spPr>
          <a:xfrm>
            <a:off x="6914880" y="5382000"/>
            <a:ext cx="2265120" cy="450000"/>
          </a:xfrm>
          <a:prstGeom prst="rect">
            <a:avLst/>
          </a:prstGeom>
          <a:noFill/>
          <a:ln w="0">
            <a:noFill/>
          </a:ln>
        </p:spPr>
        <p:txBody>
          <a:bodyPr lIns="90000" rIns="90000" tIns="45000" bIns="45000" anchor="t">
            <a:noAutofit/>
          </a:bodyPr>
          <a:p>
            <a:pPr algn="ctr">
              <a:buNone/>
            </a:pPr>
            <a:r>
              <a:rPr b="1" lang="en-PH" sz="2000" spc="-1" strike="noStrike">
                <a:highlight>
                  <a:srgbClr val="e0c2cd"/>
                </a:highlight>
                <a:latin typeface="Lato"/>
                <a:ea typeface="AppleSystemUIFont"/>
              </a:rPr>
              <a:t>B. mango tree.</a:t>
            </a:r>
            <a:endParaRPr b="1" lang="en-PH" sz="2000" spc="-1" strike="noStrike">
              <a:highlight>
                <a:srgbClr val="e0c2cd"/>
              </a:highlight>
              <a:latin typeface="Lato"/>
              <a:ea typeface="AppleSystemUIFont"/>
            </a:endParaRPr>
          </a:p>
        </p:txBody>
      </p:sp>
      <p:sp>
        <p:nvSpPr>
          <p:cNvPr id="196" name=""/>
          <p:cNvSpPr txBox="1"/>
          <p:nvPr/>
        </p:nvSpPr>
        <p:spPr>
          <a:xfrm>
            <a:off x="346320" y="5778000"/>
            <a:ext cx="11499120" cy="450000"/>
          </a:xfrm>
          <a:prstGeom prst="rect">
            <a:avLst/>
          </a:prstGeom>
          <a:noFill/>
          <a:ln w="0">
            <a:noFill/>
          </a:ln>
        </p:spPr>
        <p:txBody>
          <a:bodyPr lIns="90000" rIns="90000" tIns="45000" bIns="45000" anchor="t">
            <a:noAutofit/>
          </a:bodyPr>
          <a:p>
            <a:r>
              <a:rPr b="0" lang="en-PH" sz="2000" spc="-1" strike="noStrike">
                <a:latin typeface="Lato"/>
                <a:ea typeface="AppleSystemUIFont"/>
              </a:rPr>
              <a:t>The plants that grow on land like the coconut tree and the mango tree are called terrestrial </a:t>
            </a:r>
            <a:r>
              <a:rPr b="1" lang="en-PH" sz="2000" spc="-1" strike="noStrike">
                <a:latin typeface="Lato"/>
                <a:ea typeface="AppleSystemUIFont"/>
              </a:rPr>
              <a:t>plants</a:t>
            </a:r>
            <a:r>
              <a:rPr b="0" lang="en-PH" sz="2000" spc="-1" strike="noStrike">
                <a:latin typeface="Lato"/>
                <a:ea typeface="AppleSystemUIFont"/>
              </a:rPr>
              <a:t>. </a:t>
            </a:r>
            <a:endParaRPr b="0" lang="en-PH" sz="2000" spc="-1" strike="noStrike">
              <a:latin typeface="Lato"/>
              <a:ea typeface="AppleSystemUIFont"/>
            </a:endParaRPr>
          </a:p>
        </p:txBody>
      </p:sp>
      <p:sp>
        <p:nvSpPr>
          <p:cNvPr id="197" name=""/>
          <p:cNvSpPr txBox="1"/>
          <p:nvPr/>
        </p:nvSpPr>
        <p:spPr>
          <a:xfrm>
            <a:off x="180000" y="1010880"/>
            <a:ext cx="11700000" cy="1077120"/>
          </a:xfrm>
          <a:prstGeom prst="rect">
            <a:avLst/>
          </a:prstGeom>
          <a:noFill/>
          <a:ln w="0">
            <a:noFill/>
          </a:ln>
        </p:spPr>
        <p:txBody>
          <a:bodyPr lIns="90000" rIns="90000" tIns="45000" bIns="45000" anchor="t">
            <a:noAutofit/>
          </a:bodyPr>
          <a:p>
            <a:pPr algn="just">
              <a:lnSpc>
                <a:spcPct val="100000"/>
              </a:lnSpc>
              <a:buNone/>
            </a:pPr>
            <a:r>
              <a:rPr b="0" lang="en-PH" sz="2000" spc="-1" strike="noStrike">
                <a:latin typeface="Lato"/>
                <a:ea typeface="AppleSystemUIFont"/>
              </a:rPr>
              <a:t>	</a:t>
            </a:r>
            <a:r>
              <a:rPr b="0" lang="en-PH" sz="2000" spc="-1" strike="noStrike">
                <a:latin typeface="Lato"/>
                <a:ea typeface="AppleSystemUIFont"/>
              </a:rPr>
              <a:t>Plants grow in different places or habitats. Most plants grow on land or in plains, mountains, and hills. Some grow in forests, while others grow in deserts. </a:t>
            </a:r>
            <a:r>
              <a:rPr b="0" lang="en-PH" sz="1800" spc="-1" strike="noStrike">
                <a:latin typeface="Lato"/>
                <a:ea typeface="AppleSystemUIFont"/>
              </a:rPr>
              <a:t>Some plants like the lotus grow in water. Other plants grow on trees. They cling to the trunk and branches of trees.</a:t>
            </a:r>
            <a:endParaRPr b="0" lang="en-PH" sz="1800" spc="-1" strike="noStrike">
              <a:latin typeface="Lato"/>
              <a:ea typeface="AppleSystemUIFont"/>
            </a:endParaRPr>
          </a:p>
        </p:txBody>
      </p:sp>
      <p:sp>
        <p:nvSpPr>
          <p:cNvPr id="198" name=""/>
          <p:cNvSpPr/>
          <p:nvPr/>
        </p:nvSpPr>
        <p:spPr>
          <a:xfrm>
            <a:off x="0" y="360000"/>
            <a:ext cx="7200000" cy="540000"/>
          </a:xfrm>
          <a:prstGeom prst="rect">
            <a:avLst/>
          </a:prstGeom>
          <a:gradFill rotWithShape="0">
            <a:gsLst>
              <a:gs pos="0">
                <a:srgbClr val="8e86ae">
                  <a:alpha val="0"/>
                </a:srgbClr>
              </a:gs>
              <a:gs pos="100000">
                <a:srgbClr val="8e86ae"/>
              </a:gs>
            </a:gsLst>
            <a:path path="rect">
              <a:fillToRect l="50000" t="50000" r="50000" b="50000"/>
            </a:path>
          </a:gradFill>
          <a:ln w="29160">
            <a:solidFill>
              <a:srgbClr val="000000"/>
            </a:solidFill>
            <a:round/>
          </a:ln>
        </p:spPr>
        <p:style>
          <a:lnRef idx="0"/>
          <a:fillRef idx="0"/>
          <a:effectRef idx="0"/>
          <a:fontRef idx="minor"/>
        </p:style>
        <p:txBody>
          <a:bodyPr lIns="104400" rIns="104400" tIns="59400" bIns="59400" anchor="ctr">
            <a:noAutofit/>
          </a:bodyPr>
          <a:p>
            <a:pPr algn="ctr">
              <a:buNone/>
            </a:pPr>
            <a:r>
              <a:rPr b="1" lang="en-PH" sz="2000" spc="-1" strike="noStrike">
                <a:latin typeface="Lato"/>
                <a:ea typeface="AppleSystemUIFont"/>
              </a:rPr>
              <a:t>Classifying Plants According to Where They Grow</a:t>
            </a:r>
            <a:endParaRPr b="0" lang="en-PH" sz="2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
          <p:cNvSpPr/>
          <p:nvPr/>
        </p:nvSpPr>
        <p:spPr>
          <a:xfrm>
            <a:off x="10260000" y="5746320"/>
            <a:ext cx="176760" cy="342360"/>
          </a:xfrm>
          <a:prstGeom prst="rect">
            <a:avLst/>
          </a:prstGeom>
          <a:noFill/>
          <a:ln w="0">
            <a:noFill/>
          </a:ln>
        </p:spPr>
        <p:style>
          <a:lnRef idx="0"/>
          <a:fillRef idx="0"/>
          <a:effectRef idx="0"/>
          <a:fontRef idx="minor"/>
        </p:style>
      </p:sp>
      <p:sp>
        <p:nvSpPr>
          <p:cNvPr id="200" name=""/>
          <p:cNvSpPr txBox="1"/>
          <p:nvPr/>
        </p:nvSpPr>
        <p:spPr>
          <a:xfrm>
            <a:off x="360000" y="1260000"/>
            <a:ext cx="2340000" cy="54000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Aquatic Plants</a:t>
            </a:r>
            <a:endParaRPr b="1" lang="en-PH" sz="2000" spc="-1" strike="noStrike">
              <a:highlight>
                <a:srgbClr val="afd095"/>
              </a:highlight>
              <a:latin typeface="Lato"/>
              <a:ea typeface="AppleSystemUIFont"/>
            </a:endParaRPr>
          </a:p>
        </p:txBody>
      </p:sp>
      <p:sp>
        <p:nvSpPr>
          <p:cNvPr id="201" name=""/>
          <p:cNvSpPr txBox="1"/>
          <p:nvPr/>
        </p:nvSpPr>
        <p:spPr>
          <a:xfrm>
            <a:off x="540000" y="2109600"/>
            <a:ext cx="6660000" cy="950400"/>
          </a:xfrm>
          <a:prstGeom prst="rect">
            <a:avLst/>
          </a:prstGeom>
          <a:noFill/>
          <a:ln w="0">
            <a:noFill/>
          </a:ln>
        </p:spPr>
        <p:txBody>
          <a:bodyPr lIns="90000" rIns="90000" tIns="45000" bIns="45000" anchor="t">
            <a:noAutofit/>
          </a:bodyPr>
          <a:p>
            <a:r>
              <a:rPr b="0" lang="en-PH" sz="2000" spc="-1" strike="noStrike">
                <a:latin typeface="Lato"/>
                <a:ea typeface="AppleSystemUIFont"/>
              </a:rPr>
              <a:t>	</a:t>
            </a:r>
            <a:r>
              <a:rPr b="0" lang="en-PH" sz="2000" spc="-1" strike="noStrike">
                <a:latin typeface="Lato"/>
                <a:ea typeface="AppleSystemUIFont"/>
              </a:rPr>
              <a:t>Some plants grow in water. They are called </a:t>
            </a:r>
            <a:r>
              <a:rPr b="1" lang="en-PH" sz="2000" spc="-1" strike="noStrike">
                <a:latin typeface="Lato"/>
                <a:ea typeface="AppleSystemUIFont"/>
              </a:rPr>
              <a:t>aquatic plants</a:t>
            </a:r>
            <a:r>
              <a:rPr b="0" lang="en-PH" sz="2000" spc="-1" strike="noStrike">
                <a:latin typeface="Lato"/>
                <a:ea typeface="AppleSystemUIFont"/>
              </a:rPr>
              <a:t>. A water lily is a plant that grows in water.</a:t>
            </a:r>
            <a:endParaRPr b="0" lang="en-PH" sz="2000" spc="-1" strike="noStrike">
              <a:latin typeface="Lato"/>
              <a:ea typeface="AppleSystemUIFont"/>
            </a:endParaRPr>
          </a:p>
        </p:txBody>
      </p:sp>
      <p:pic>
        <p:nvPicPr>
          <p:cNvPr id="202" name="" descr=""/>
          <p:cNvPicPr/>
          <p:nvPr/>
        </p:nvPicPr>
        <p:blipFill>
          <a:blip r:embed="rId1"/>
          <a:stretch/>
        </p:blipFill>
        <p:spPr>
          <a:xfrm>
            <a:off x="7560000" y="1080000"/>
            <a:ext cx="3780000" cy="2433960"/>
          </a:xfrm>
          <a:prstGeom prst="rect">
            <a:avLst/>
          </a:prstGeom>
          <a:ln w="19080">
            <a:solidFill>
              <a:srgbClr val="000000"/>
            </a:solidFill>
            <a:round/>
          </a:ln>
        </p:spPr>
      </p:pic>
      <p:sp>
        <p:nvSpPr>
          <p:cNvPr id="203" name=""/>
          <p:cNvSpPr txBox="1"/>
          <p:nvPr/>
        </p:nvSpPr>
        <p:spPr>
          <a:xfrm>
            <a:off x="360000" y="3690000"/>
            <a:ext cx="1980000" cy="45000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Aerial Plants</a:t>
            </a:r>
            <a:endParaRPr b="1" lang="en-PH" sz="2000" spc="-1" strike="noStrike">
              <a:highlight>
                <a:srgbClr val="afd095"/>
              </a:highlight>
              <a:latin typeface="Lato"/>
              <a:ea typeface="AppleSystemUIFont"/>
            </a:endParaRPr>
          </a:p>
        </p:txBody>
      </p:sp>
      <p:sp>
        <p:nvSpPr>
          <p:cNvPr id="204" name=""/>
          <p:cNvSpPr txBox="1"/>
          <p:nvPr/>
        </p:nvSpPr>
        <p:spPr>
          <a:xfrm>
            <a:off x="388440" y="4449600"/>
            <a:ext cx="6991560" cy="113040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Some plants live and grow on the trunks and branches of trees. They are called </a:t>
            </a:r>
            <a:r>
              <a:rPr b="1" lang="en-PH" sz="2000" spc="-1" strike="noStrike">
                <a:latin typeface="Lato"/>
                <a:ea typeface="AppleSystemUIFont"/>
              </a:rPr>
              <a:t>aerial plants</a:t>
            </a:r>
            <a:r>
              <a:rPr b="0" lang="en-PH" sz="2000" spc="-1" strike="noStrike">
                <a:latin typeface="Lato"/>
                <a:ea typeface="AppleSystemUIFont"/>
              </a:rPr>
              <a:t>. Aerial plants have sponge-like roots that get food and water from the air.</a:t>
            </a:r>
            <a:endParaRPr b="0" lang="en-PH" sz="2000" spc="-1" strike="noStrike">
              <a:latin typeface="Lato"/>
              <a:ea typeface="AppleSystemUIFont"/>
            </a:endParaRPr>
          </a:p>
        </p:txBody>
      </p:sp>
      <p:pic>
        <p:nvPicPr>
          <p:cNvPr id="205" name="" descr=""/>
          <p:cNvPicPr/>
          <p:nvPr/>
        </p:nvPicPr>
        <p:blipFill>
          <a:blip r:embed="rId2"/>
          <a:stretch/>
        </p:blipFill>
        <p:spPr>
          <a:xfrm>
            <a:off x="7560000" y="3672000"/>
            <a:ext cx="3780000" cy="24339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760" cy="342360"/>
          </a:xfrm>
          <a:prstGeom prst="rect">
            <a:avLst/>
          </a:prstGeom>
          <a:noFill/>
          <a:ln w="0">
            <a:noFill/>
          </a:ln>
        </p:spPr>
        <p:style>
          <a:lnRef idx="0"/>
          <a:fillRef idx="0"/>
          <a:effectRef idx="0"/>
          <a:fontRef idx="minor"/>
        </p:style>
      </p:sp>
      <p:sp>
        <p:nvSpPr>
          <p:cNvPr id="126" name=""/>
          <p:cNvSpPr txBox="1"/>
          <p:nvPr/>
        </p:nvSpPr>
        <p:spPr>
          <a:xfrm>
            <a:off x="515880" y="1152000"/>
            <a:ext cx="11160000" cy="7707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All plants have roots, stems, and leaves. Some plants are the same in color, size, and shape of their parts.</a:t>
            </a:r>
            <a:endParaRPr b="0" lang="en-PH" sz="2000" spc="-1" strike="noStrike">
              <a:latin typeface="Lato"/>
              <a:ea typeface="AppleSystemUIFont"/>
            </a:endParaRPr>
          </a:p>
        </p:txBody>
      </p:sp>
      <p:sp>
        <p:nvSpPr>
          <p:cNvPr id="127" name=""/>
          <p:cNvSpPr txBox="1"/>
          <p:nvPr/>
        </p:nvSpPr>
        <p:spPr>
          <a:xfrm>
            <a:off x="335880" y="1908000"/>
            <a:ext cx="11520000" cy="14511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Although plants have the same basic parts, plants differ from each other in other ways. For example, the leaves of the rose plant and gabi plant are green, but they differ in size and shape. The leaves of the rose plant are small and oval shaped with sharp edges. The leaves of the gabi plant are big and heart-shaped.</a:t>
            </a:r>
            <a:endParaRPr b="0" lang="en-PH" sz="2000" spc="-1" strike="noStrike">
              <a:latin typeface="Lato"/>
              <a:ea typeface="AppleSystemUIFont"/>
            </a:endParaRPr>
          </a:p>
        </p:txBody>
      </p:sp>
      <p:pic>
        <p:nvPicPr>
          <p:cNvPr id="128" name="" descr=""/>
          <p:cNvPicPr/>
          <p:nvPr/>
        </p:nvPicPr>
        <p:blipFill>
          <a:blip r:embed="rId1"/>
          <a:stretch/>
        </p:blipFill>
        <p:spPr>
          <a:xfrm>
            <a:off x="2520000" y="3420000"/>
            <a:ext cx="3240000" cy="2700000"/>
          </a:xfrm>
          <a:prstGeom prst="rect">
            <a:avLst/>
          </a:prstGeom>
          <a:ln w="19080">
            <a:solidFill>
              <a:srgbClr val="000000"/>
            </a:solidFill>
            <a:round/>
          </a:ln>
        </p:spPr>
      </p:pic>
      <p:pic>
        <p:nvPicPr>
          <p:cNvPr id="129" name="" descr=""/>
          <p:cNvPicPr/>
          <p:nvPr/>
        </p:nvPicPr>
        <p:blipFill>
          <a:blip r:embed="rId2"/>
          <a:stretch/>
        </p:blipFill>
        <p:spPr>
          <a:xfrm>
            <a:off x="6120000" y="3420000"/>
            <a:ext cx="3240000" cy="270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
          <p:cNvSpPr/>
          <p:nvPr/>
        </p:nvSpPr>
        <p:spPr>
          <a:xfrm>
            <a:off x="10260000" y="5746320"/>
            <a:ext cx="176760" cy="342360"/>
          </a:xfrm>
          <a:prstGeom prst="rect">
            <a:avLst/>
          </a:prstGeom>
          <a:noFill/>
          <a:ln w="0">
            <a:noFill/>
          </a:ln>
        </p:spPr>
        <p:style>
          <a:lnRef idx="0"/>
          <a:fillRef idx="0"/>
          <a:effectRef idx="0"/>
          <a:fontRef idx="minor"/>
        </p:style>
      </p:sp>
      <p:sp>
        <p:nvSpPr>
          <p:cNvPr id="131" name=""/>
          <p:cNvSpPr/>
          <p:nvPr/>
        </p:nvSpPr>
        <p:spPr>
          <a:xfrm>
            <a:off x="0" y="828000"/>
            <a:ext cx="3420000" cy="540000"/>
          </a:xfrm>
          <a:prstGeom prst="rect">
            <a:avLst/>
          </a:prstGeom>
          <a:gradFill rotWithShape="0">
            <a:gsLst>
              <a:gs pos="0">
                <a:srgbClr val="8e86ae">
                  <a:alpha val="0"/>
                </a:srgbClr>
              </a:gs>
              <a:gs pos="100000">
                <a:srgbClr val="8e86ae"/>
              </a:gs>
            </a:gsLst>
            <a:path path="rect">
              <a:fillToRect l="50000" t="50000" r="50000" b="50000"/>
            </a:path>
          </a:gradFill>
          <a:ln w="29160">
            <a:solidFill>
              <a:srgbClr val="000000"/>
            </a:solidFill>
            <a:round/>
          </a:ln>
        </p:spPr>
        <p:style>
          <a:lnRef idx="0"/>
          <a:fillRef idx="0"/>
          <a:effectRef idx="0"/>
          <a:fontRef idx="minor"/>
        </p:style>
        <p:txBody>
          <a:bodyPr lIns="104400" rIns="104400" tIns="59400" bIns="59400" anchor="ctr">
            <a:noAutofit/>
          </a:bodyPr>
          <a:p>
            <a:pPr algn="ctr">
              <a:buNone/>
            </a:pPr>
            <a:r>
              <a:rPr b="1" lang="en-PH" sz="2000" spc="-1" strike="noStrike">
                <a:latin typeface="Lato"/>
                <a:ea typeface="AppleSystemUIFont"/>
              </a:rPr>
              <a:t>Comparing Plant Parts</a:t>
            </a:r>
            <a:endParaRPr b="1" lang="en-PH" sz="2000" spc="-1" strike="noStrike">
              <a:latin typeface="Lato"/>
              <a:ea typeface="AppleSystemUIFont"/>
            </a:endParaRPr>
          </a:p>
        </p:txBody>
      </p:sp>
      <p:sp>
        <p:nvSpPr>
          <p:cNvPr id="132" name=""/>
          <p:cNvSpPr txBox="1"/>
          <p:nvPr/>
        </p:nvSpPr>
        <p:spPr>
          <a:xfrm>
            <a:off x="396000" y="1613160"/>
            <a:ext cx="2700000" cy="47484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Comparing Roots</a:t>
            </a:r>
            <a:endParaRPr b="1" lang="en-PH" sz="2000" spc="-1" strike="noStrike">
              <a:highlight>
                <a:srgbClr val="afd095"/>
              </a:highlight>
              <a:latin typeface="Lato"/>
              <a:ea typeface="AppleSystemUIFont"/>
            </a:endParaRPr>
          </a:p>
        </p:txBody>
      </p:sp>
      <p:sp>
        <p:nvSpPr>
          <p:cNvPr id="133" name=""/>
          <p:cNvSpPr txBox="1"/>
          <p:nvPr/>
        </p:nvSpPr>
        <p:spPr>
          <a:xfrm>
            <a:off x="515880" y="2124000"/>
            <a:ext cx="11160000" cy="7030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Plants have different kinds of roots. Look at the pictures of roots below. Some plants have tiny and soft roots, while others have big and hard roots.</a:t>
            </a:r>
            <a:endParaRPr b="0" lang="en-PH" sz="1800" spc="-1" strike="noStrike">
              <a:latin typeface="Lato"/>
              <a:ea typeface="AppleSystemUIFont"/>
            </a:endParaRPr>
          </a:p>
        </p:txBody>
      </p:sp>
      <p:pic>
        <p:nvPicPr>
          <p:cNvPr id="134" name="" descr=""/>
          <p:cNvPicPr/>
          <p:nvPr/>
        </p:nvPicPr>
        <p:blipFill>
          <a:blip r:embed="rId1"/>
          <a:stretch/>
        </p:blipFill>
        <p:spPr>
          <a:xfrm>
            <a:off x="2520000" y="2865960"/>
            <a:ext cx="3254040" cy="3254040"/>
          </a:xfrm>
          <a:prstGeom prst="rect">
            <a:avLst/>
          </a:prstGeom>
          <a:ln w="19080">
            <a:solidFill>
              <a:srgbClr val="000000"/>
            </a:solidFill>
            <a:round/>
          </a:ln>
        </p:spPr>
      </p:pic>
      <p:pic>
        <p:nvPicPr>
          <p:cNvPr id="135" name="" descr=""/>
          <p:cNvPicPr/>
          <p:nvPr/>
        </p:nvPicPr>
        <p:blipFill>
          <a:blip r:embed="rId2"/>
          <a:stretch/>
        </p:blipFill>
        <p:spPr>
          <a:xfrm>
            <a:off x="6120000" y="2865960"/>
            <a:ext cx="3254040" cy="32540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
          <p:cNvSpPr/>
          <p:nvPr/>
        </p:nvSpPr>
        <p:spPr>
          <a:xfrm>
            <a:off x="10260000" y="5746320"/>
            <a:ext cx="176760" cy="342360"/>
          </a:xfrm>
          <a:prstGeom prst="rect">
            <a:avLst/>
          </a:prstGeom>
          <a:noFill/>
          <a:ln w="0">
            <a:noFill/>
          </a:ln>
        </p:spPr>
        <p:style>
          <a:lnRef idx="0"/>
          <a:fillRef idx="0"/>
          <a:effectRef idx="0"/>
          <a:fontRef idx="minor"/>
        </p:style>
      </p:sp>
      <p:sp>
        <p:nvSpPr>
          <p:cNvPr id="137" name=""/>
          <p:cNvSpPr txBox="1"/>
          <p:nvPr/>
        </p:nvSpPr>
        <p:spPr>
          <a:xfrm>
            <a:off x="245880" y="1332000"/>
            <a:ext cx="11700000" cy="1110960"/>
          </a:xfrm>
          <a:prstGeom prst="rect">
            <a:avLst/>
          </a:prstGeom>
          <a:noFill/>
          <a:ln w="0">
            <a:noFill/>
          </a:ln>
        </p:spPr>
        <p:txBody>
          <a:bodyPr lIns="90000" rIns="90000" tIns="45000" bIns="45000" anchor="t">
            <a:noAutofit/>
          </a:bodyPr>
          <a:p>
            <a:pPr algn="just">
              <a:buNone/>
            </a:pPr>
            <a:r>
              <a:rPr b="0" lang="en-PH" sz="2000" spc="-1" strike="noStrike">
                <a:latin typeface="Lato"/>
              </a:rPr>
              <a:t>	</a:t>
            </a:r>
            <a:r>
              <a:rPr b="0" lang="en-PH" sz="2000" spc="-1" strike="noStrike">
                <a:latin typeface="Lato"/>
              </a:rPr>
              <a:t>Most roots are brown. All roots grow downward into the soil. When a seed begins to grow, its roots grow fast, pushing their way into the soil. The root that comes out first is called the primary root. After a while, secondary roots branch out from the primary root.</a:t>
            </a:r>
            <a:endParaRPr b="0" lang="en-PH" sz="2000" spc="-1" strike="noStrike">
              <a:latin typeface="Lato"/>
              <a:ea typeface="AppleSystemUIFont"/>
            </a:endParaRPr>
          </a:p>
        </p:txBody>
      </p:sp>
      <p:sp>
        <p:nvSpPr>
          <p:cNvPr id="138" name=""/>
          <p:cNvSpPr txBox="1"/>
          <p:nvPr/>
        </p:nvSpPr>
        <p:spPr>
          <a:xfrm>
            <a:off x="252000" y="2664000"/>
            <a:ext cx="2700000" cy="54000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Comparing Stems</a:t>
            </a:r>
            <a:endParaRPr b="1" lang="en-PH" sz="2000" spc="-1" strike="noStrike">
              <a:highlight>
                <a:srgbClr val="afd095"/>
              </a:highlight>
              <a:latin typeface="Lato"/>
              <a:ea typeface="AppleSystemUIFont"/>
            </a:endParaRPr>
          </a:p>
        </p:txBody>
      </p:sp>
      <p:sp>
        <p:nvSpPr>
          <p:cNvPr id="139" name=""/>
          <p:cNvSpPr txBox="1"/>
          <p:nvPr/>
        </p:nvSpPr>
        <p:spPr>
          <a:xfrm>
            <a:off x="335880" y="3405240"/>
            <a:ext cx="11520000" cy="7707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Some plants have soft, juicy, and hollow stems. The stem of kangkong is soft and hollow. The stem of pechay is soft and juicy.</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
          <p:cNvSpPr/>
          <p:nvPr/>
        </p:nvSpPr>
        <p:spPr>
          <a:xfrm>
            <a:off x="10260000" y="5746320"/>
            <a:ext cx="176760" cy="342360"/>
          </a:xfrm>
          <a:prstGeom prst="rect">
            <a:avLst/>
          </a:prstGeom>
          <a:noFill/>
          <a:ln w="0">
            <a:noFill/>
          </a:ln>
        </p:spPr>
        <p:style>
          <a:lnRef idx="0"/>
          <a:fillRef idx="0"/>
          <a:effectRef idx="0"/>
          <a:fontRef idx="minor"/>
        </p:style>
      </p:sp>
      <p:sp>
        <p:nvSpPr>
          <p:cNvPr id="141" name=""/>
          <p:cNvSpPr txBox="1"/>
          <p:nvPr/>
        </p:nvSpPr>
        <p:spPr>
          <a:xfrm>
            <a:off x="2015640" y="1260000"/>
            <a:ext cx="8160480" cy="474840"/>
          </a:xfrm>
          <a:prstGeom prst="rect">
            <a:avLst/>
          </a:prstGeom>
          <a:noFill/>
          <a:ln w="0">
            <a:noFill/>
          </a:ln>
        </p:spPr>
        <p:txBody>
          <a:bodyPr lIns="90000" rIns="90000" tIns="45000" bIns="45000" anchor="t">
            <a:noAutofit/>
          </a:bodyPr>
          <a:p>
            <a:r>
              <a:rPr b="0" lang="en-PH" sz="2000" spc="-1" strike="noStrike">
                <a:latin typeface="Lato"/>
                <a:ea typeface="AppleSystemUIFont"/>
              </a:rPr>
              <a:t>Other plants like santan and gumamela have tough and woody stems.</a:t>
            </a:r>
            <a:endParaRPr b="0" lang="en-PH" sz="2000" spc="-1" strike="noStrike">
              <a:latin typeface="Lato"/>
              <a:ea typeface="AppleSystemUIFont"/>
            </a:endParaRPr>
          </a:p>
        </p:txBody>
      </p:sp>
      <p:pic>
        <p:nvPicPr>
          <p:cNvPr id="142" name="" descr=""/>
          <p:cNvPicPr/>
          <p:nvPr/>
        </p:nvPicPr>
        <p:blipFill>
          <a:blip r:embed="rId1"/>
          <a:stretch/>
        </p:blipFill>
        <p:spPr>
          <a:xfrm>
            <a:off x="504000" y="1980000"/>
            <a:ext cx="3600000" cy="3780000"/>
          </a:xfrm>
          <a:prstGeom prst="rect">
            <a:avLst/>
          </a:prstGeom>
          <a:ln w="19080">
            <a:solidFill>
              <a:srgbClr val="000000"/>
            </a:solidFill>
            <a:round/>
          </a:ln>
        </p:spPr>
      </p:pic>
      <p:pic>
        <p:nvPicPr>
          <p:cNvPr id="143" name="" descr=""/>
          <p:cNvPicPr/>
          <p:nvPr/>
        </p:nvPicPr>
        <p:blipFill>
          <a:blip r:embed="rId2"/>
          <a:stretch/>
        </p:blipFill>
        <p:spPr>
          <a:xfrm>
            <a:off x="4320000" y="1980000"/>
            <a:ext cx="3600000" cy="3780000"/>
          </a:xfrm>
          <a:prstGeom prst="rect">
            <a:avLst/>
          </a:prstGeom>
          <a:ln w="19080">
            <a:solidFill>
              <a:srgbClr val="000000"/>
            </a:solidFill>
            <a:round/>
          </a:ln>
        </p:spPr>
      </p:pic>
      <p:pic>
        <p:nvPicPr>
          <p:cNvPr id="144" name="" descr=""/>
          <p:cNvPicPr/>
          <p:nvPr/>
        </p:nvPicPr>
        <p:blipFill>
          <a:blip r:embed="rId3"/>
          <a:stretch/>
        </p:blipFill>
        <p:spPr>
          <a:xfrm>
            <a:off x="8136000" y="1980000"/>
            <a:ext cx="3600000" cy="378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
          <p:cNvSpPr/>
          <p:nvPr/>
        </p:nvSpPr>
        <p:spPr>
          <a:xfrm>
            <a:off x="10260000" y="5746320"/>
            <a:ext cx="176760" cy="342360"/>
          </a:xfrm>
          <a:prstGeom prst="rect">
            <a:avLst/>
          </a:prstGeom>
          <a:noFill/>
          <a:ln w="0">
            <a:noFill/>
          </a:ln>
        </p:spPr>
        <p:style>
          <a:lnRef idx="0"/>
          <a:fillRef idx="0"/>
          <a:effectRef idx="0"/>
          <a:fontRef idx="minor"/>
        </p:style>
      </p:sp>
      <p:sp>
        <p:nvSpPr>
          <p:cNvPr id="146" name=""/>
          <p:cNvSpPr txBox="1"/>
          <p:nvPr/>
        </p:nvSpPr>
        <p:spPr>
          <a:xfrm>
            <a:off x="192960" y="1080000"/>
            <a:ext cx="11806200" cy="1451160"/>
          </a:xfrm>
          <a:prstGeom prst="rect">
            <a:avLst/>
          </a:prstGeom>
          <a:noFill/>
          <a:ln w="0">
            <a:noFill/>
          </a:ln>
        </p:spPr>
        <p:txBody>
          <a:bodyPr lIns="90000" rIns="90000" tIns="45000" bIns="45000" anchor="t">
            <a:noAutofit/>
          </a:bodyPr>
          <a:p>
            <a:pPr algn="just">
              <a:buNone/>
            </a:pPr>
            <a:r>
              <a:rPr b="0" lang="en-PH" sz="2000" spc="-1" strike="noStrike">
                <a:latin typeface="Lato"/>
              </a:rPr>
              <a:t>	</a:t>
            </a:r>
            <a:r>
              <a:rPr b="0" lang="en-PH" sz="2000" spc="-1" strike="noStrike">
                <a:latin typeface="Lato"/>
              </a:rPr>
              <a:t>Some plants such as squash and watermelon have creeping stems. Creeping stems are long and slender, and they grow close to the ground. Some plants such as bitter gourd (ampalaya) and ridged gourd (patola) have climbing stems. Climbing stems are thin and very long. They grow upward and climb around a pole or trellis. Creeping and climbing stems are specialized stems.</a:t>
            </a:r>
            <a:endParaRPr b="0" lang="en-PH" sz="2000" spc="-1" strike="noStrike">
              <a:latin typeface="Lato"/>
              <a:ea typeface="AppleSystemUIFont"/>
            </a:endParaRPr>
          </a:p>
        </p:txBody>
      </p:sp>
      <p:pic>
        <p:nvPicPr>
          <p:cNvPr id="147" name="" descr=""/>
          <p:cNvPicPr/>
          <p:nvPr/>
        </p:nvPicPr>
        <p:blipFill>
          <a:blip r:embed="rId1"/>
          <a:stretch/>
        </p:blipFill>
        <p:spPr>
          <a:xfrm>
            <a:off x="508680" y="2700000"/>
            <a:ext cx="2700000" cy="3240000"/>
          </a:xfrm>
          <a:prstGeom prst="rect">
            <a:avLst/>
          </a:prstGeom>
          <a:ln w="19080">
            <a:solidFill>
              <a:srgbClr val="000000"/>
            </a:solidFill>
            <a:round/>
          </a:ln>
        </p:spPr>
      </p:pic>
      <p:pic>
        <p:nvPicPr>
          <p:cNvPr id="148" name="" descr=""/>
          <p:cNvPicPr/>
          <p:nvPr/>
        </p:nvPicPr>
        <p:blipFill>
          <a:blip r:embed="rId2"/>
          <a:stretch/>
        </p:blipFill>
        <p:spPr>
          <a:xfrm>
            <a:off x="3348000" y="2700000"/>
            <a:ext cx="2736000" cy="3240000"/>
          </a:xfrm>
          <a:prstGeom prst="rect">
            <a:avLst/>
          </a:prstGeom>
          <a:ln w="19080">
            <a:solidFill>
              <a:srgbClr val="000000"/>
            </a:solidFill>
            <a:round/>
          </a:ln>
        </p:spPr>
      </p:pic>
      <p:pic>
        <p:nvPicPr>
          <p:cNvPr id="149" name="" descr=""/>
          <p:cNvPicPr/>
          <p:nvPr/>
        </p:nvPicPr>
        <p:blipFill>
          <a:blip r:embed="rId3"/>
          <a:stretch/>
        </p:blipFill>
        <p:spPr>
          <a:xfrm>
            <a:off x="6228000" y="2700000"/>
            <a:ext cx="2700000" cy="3240000"/>
          </a:xfrm>
          <a:prstGeom prst="rect">
            <a:avLst/>
          </a:prstGeom>
          <a:ln w="19080">
            <a:solidFill>
              <a:srgbClr val="000000"/>
            </a:solidFill>
            <a:round/>
          </a:ln>
        </p:spPr>
      </p:pic>
      <p:pic>
        <p:nvPicPr>
          <p:cNvPr id="150" name="" descr=""/>
          <p:cNvPicPr/>
          <p:nvPr/>
        </p:nvPicPr>
        <p:blipFill>
          <a:blip r:embed="rId4"/>
          <a:stretch/>
        </p:blipFill>
        <p:spPr>
          <a:xfrm>
            <a:off x="9108000" y="2700000"/>
            <a:ext cx="2700000" cy="324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
          <p:cNvSpPr/>
          <p:nvPr/>
        </p:nvSpPr>
        <p:spPr>
          <a:xfrm>
            <a:off x="10260000" y="5746320"/>
            <a:ext cx="176760" cy="342360"/>
          </a:xfrm>
          <a:prstGeom prst="rect">
            <a:avLst/>
          </a:prstGeom>
          <a:noFill/>
          <a:ln w="0">
            <a:noFill/>
          </a:ln>
        </p:spPr>
        <p:style>
          <a:lnRef idx="0"/>
          <a:fillRef idx="0"/>
          <a:effectRef idx="0"/>
          <a:fontRef idx="minor"/>
        </p:style>
      </p:sp>
      <p:sp>
        <p:nvSpPr>
          <p:cNvPr id="152" name=""/>
          <p:cNvSpPr txBox="1"/>
          <p:nvPr/>
        </p:nvSpPr>
        <p:spPr>
          <a:xfrm>
            <a:off x="156240" y="360000"/>
            <a:ext cx="2903760" cy="45000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Comparing Leaves</a:t>
            </a:r>
            <a:endParaRPr b="1" lang="en-PH" sz="2000" spc="-1" strike="noStrike">
              <a:highlight>
                <a:srgbClr val="afd095"/>
              </a:highlight>
              <a:latin typeface="Lato"/>
              <a:ea typeface="AppleSystemUIFont"/>
            </a:endParaRPr>
          </a:p>
        </p:txBody>
      </p:sp>
      <p:sp>
        <p:nvSpPr>
          <p:cNvPr id="153" name=""/>
          <p:cNvSpPr txBox="1"/>
          <p:nvPr/>
        </p:nvSpPr>
        <p:spPr>
          <a:xfrm>
            <a:off x="288000" y="846000"/>
            <a:ext cx="10332000" cy="7707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Leaves of plants may be similar or different. Look at the colors, sizes, and shapes of the leaves in the picture below.</a:t>
            </a:r>
            <a:endParaRPr b="0" lang="en-PH" sz="2000" spc="-1" strike="noStrike">
              <a:latin typeface="Lato"/>
              <a:ea typeface="AppleSystemUIFont"/>
            </a:endParaRPr>
          </a:p>
        </p:txBody>
      </p:sp>
      <p:pic>
        <p:nvPicPr>
          <p:cNvPr id="154" name="" descr=""/>
          <p:cNvPicPr/>
          <p:nvPr/>
        </p:nvPicPr>
        <p:blipFill>
          <a:blip r:embed="rId1"/>
          <a:stretch/>
        </p:blipFill>
        <p:spPr>
          <a:xfrm>
            <a:off x="1548000" y="1620000"/>
            <a:ext cx="2711880" cy="2171880"/>
          </a:xfrm>
          <a:prstGeom prst="rect">
            <a:avLst/>
          </a:prstGeom>
          <a:ln w="19080">
            <a:solidFill>
              <a:srgbClr val="000000"/>
            </a:solidFill>
            <a:round/>
          </a:ln>
        </p:spPr>
      </p:pic>
      <p:pic>
        <p:nvPicPr>
          <p:cNvPr id="155" name="" descr=""/>
          <p:cNvPicPr/>
          <p:nvPr/>
        </p:nvPicPr>
        <p:blipFill>
          <a:blip r:embed="rId2"/>
          <a:stretch/>
        </p:blipFill>
        <p:spPr>
          <a:xfrm>
            <a:off x="4740120" y="1620000"/>
            <a:ext cx="2711880" cy="2170800"/>
          </a:xfrm>
          <a:prstGeom prst="rect">
            <a:avLst/>
          </a:prstGeom>
          <a:ln w="19080">
            <a:solidFill>
              <a:srgbClr val="000000"/>
            </a:solidFill>
            <a:round/>
          </a:ln>
        </p:spPr>
      </p:pic>
      <p:pic>
        <p:nvPicPr>
          <p:cNvPr id="156" name="" descr=""/>
          <p:cNvPicPr/>
          <p:nvPr/>
        </p:nvPicPr>
        <p:blipFill>
          <a:blip r:embed="rId3"/>
          <a:stretch/>
        </p:blipFill>
        <p:spPr>
          <a:xfrm>
            <a:off x="7944120" y="1620000"/>
            <a:ext cx="2711880" cy="2170800"/>
          </a:xfrm>
          <a:prstGeom prst="rect">
            <a:avLst/>
          </a:prstGeom>
          <a:ln w="19080">
            <a:solidFill>
              <a:srgbClr val="000000"/>
            </a:solidFill>
            <a:round/>
          </a:ln>
        </p:spPr>
      </p:pic>
      <p:pic>
        <p:nvPicPr>
          <p:cNvPr id="157" name="" descr=""/>
          <p:cNvPicPr/>
          <p:nvPr/>
        </p:nvPicPr>
        <p:blipFill>
          <a:blip r:embed="rId4"/>
          <a:stretch/>
        </p:blipFill>
        <p:spPr>
          <a:xfrm>
            <a:off x="3037320" y="3948120"/>
            <a:ext cx="2722680" cy="2171880"/>
          </a:xfrm>
          <a:prstGeom prst="rect">
            <a:avLst/>
          </a:prstGeom>
          <a:ln w="19080">
            <a:solidFill>
              <a:srgbClr val="000000"/>
            </a:solidFill>
            <a:round/>
          </a:ln>
        </p:spPr>
      </p:pic>
      <p:pic>
        <p:nvPicPr>
          <p:cNvPr id="158" name="" descr=""/>
          <p:cNvPicPr/>
          <p:nvPr/>
        </p:nvPicPr>
        <p:blipFill>
          <a:blip r:embed="rId5"/>
          <a:stretch/>
        </p:blipFill>
        <p:spPr>
          <a:xfrm>
            <a:off x="6480000" y="3960000"/>
            <a:ext cx="2700000" cy="216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
          <p:cNvSpPr/>
          <p:nvPr/>
        </p:nvSpPr>
        <p:spPr>
          <a:xfrm>
            <a:off x="10260000" y="5746320"/>
            <a:ext cx="176760" cy="342360"/>
          </a:xfrm>
          <a:prstGeom prst="rect">
            <a:avLst/>
          </a:prstGeom>
          <a:noFill/>
          <a:ln w="0">
            <a:noFill/>
          </a:ln>
        </p:spPr>
        <p:style>
          <a:lnRef idx="0"/>
          <a:fillRef idx="0"/>
          <a:effectRef idx="0"/>
          <a:fontRef idx="minor"/>
        </p:style>
      </p:sp>
      <p:sp>
        <p:nvSpPr>
          <p:cNvPr id="160" name=""/>
          <p:cNvSpPr txBox="1"/>
          <p:nvPr/>
        </p:nvSpPr>
        <p:spPr>
          <a:xfrm>
            <a:off x="383040" y="1080000"/>
            <a:ext cx="11425680" cy="1451160"/>
          </a:xfrm>
          <a:prstGeom prst="rect">
            <a:avLst/>
          </a:prstGeom>
          <a:noFill/>
          <a:ln w="0">
            <a:noFill/>
          </a:ln>
        </p:spPr>
        <p:txBody>
          <a:bodyPr lIns="90000" rIns="90000" tIns="45000" bIns="45000" anchor="t">
            <a:noAutofit/>
          </a:bodyPr>
          <a:p>
            <a:pPr algn="just">
              <a:buNone/>
            </a:pPr>
            <a:r>
              <a:rPr b="0" lang="en-PH" sz="2000" spc="-1" strike="noStrike">
                <a:latin typeface="Lato"/>
              </a:rPr>
              <a:t>	</a:t>
            </a:r>
            <a:r>
              <a:rPr b="0" lang="en-PH" sz="2000" spc="-1" strike="noStrike">
                <a:latin typeface="Lato"/>
              </a:rPr>
              <a:t>Some are long and thin like the corn leaf. Others are heart-shaped like those of the gabi. Some leaves are small like those of the tamarind and the lead tree (ipil-ipil). Other leaves are big like those of the banana. Still, other leaves have irregular edges like those of the papaya. Why do plants have different leaves?</a:t>
            </a:r>
            <a:endParaRPr b="0" lang="en-PH" sz="2000" spc="-1" strike="noStrike">
              <a:latin typeface="Lato"/>
              <a:ea typeface="AppleSystemUIFont"/>
            </a:endParaRPr>
          </a:p>
        </p:txBody>
      </p:sp>
      <p:pic>
        <p:nvPicPr>
          <p:cNvPr id="161" name="" descr=""/>
          <p:cNvPicPr/>
          <p:nvPr/>
        </p:nvPicPr>
        <p:blipFill>
          <a:blip r:embed="rId1"/>
          <a:stretch/>
        </p:blipFill>
        <p:spPr>
          <a:xfrm>
            <a:off x="7920000" y="2340000"/>
            <a:ext cx="3868200" cy="3780000"/>
          </a:xfrm>
          <a:prstGeom prst="rect">
            <a:avLst/>
          </a:prstGeom>
          <a:ln w="19080">
            <a:solidFill>
              <a:srgbClr val="000000"/>
            </a:solidFill>
            <a:round/>
          </a:ln>
        </p:spPr>
      </p:pic>
      <p:sp>
        <p:nvSpPr>
          <p:cNvPr id="162" name=""/>
          <p:cNvSpPr txBox="1"/>
          <p:nvPr/>
        </p:nvSpPr>
        <p:spPr>
          <a:xfrm>
            <a:off x="360000" y="4051080"/>
            <a:ext cx="7380000" cy="152892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Most leaves have a flat, thin, green part called the </a:t>
            </a:r>
            <a:r>
              <a:rPr b="1" lang="en-PH" sz="2000" spc="-1" strike="noStrike">
                <a:latin typeface="Lato"/>
                <a:ea typeface="AppleSystemUIFont"/>
              </a:rPr>
              <a:t>blade</a:t>
            </a:r>
            <a:r>
              <a:rPr b="0" lang="en-PH" sz="2000" spc="-1" strike="noStrike">
                <a:latin typeface="Lato"/>
                <a:ea typeface="AppleSystemUIFont"/>
              </a:rPr>
              <a:t>. The stalk of a leaf is called the </a:t>
            </a:r>
            <a:r>
              <a:rPr b="1" lang="en-PH" sz="2000" spc="-1" strike="noStrike">
                <a:latin typeface="Lato"/>
                <a:ea typeface="AppleSystemUIFont"/>
              </a:rPr>
              <a:t>petiole</a:t>
            </a:r>
            <a:r>
              <a:rPr b="0" lang="en-PH" sz="2000" spc="-1" strike="noStrike">
                <a:latin typeface="Lato"/>
                <a:ea typeface="AppleSystemUIFont"/>
              </a:rPr>
              <a:t>. The petiole is attached to the stem. The lines on the blade of the leaf are called </a:t>
            </a:r>
            <a:r>
              <a:rPr b="1" lang="en-PH" sz="2000" spc="-1" strike="noStrike">
                <a:latin typeface="Lato"/>
                <a:ea typeface="AppleSystemUIFont"/>
              </a:rPr>
              <a:t>veins</a:t>
            </a:r>
            <a:r>
              <a:rPr b="0" lang="en-PH" sz="2000" spc="-1" strike="noStrike">
                <a:latin typeface="Lato"/>
                <a:ea typeface="AppleSystemUIFont"/>
              </a:rPr>
              <a:t>. The largest vein is called </a:t>
            </a:r>
            <a:r>
              <a:rPr b="1" lang="en-PH" sz="2000" spc="-1" strike="noStrike">
                <a:latin typeface="Lato"/>
                <a:ea typeface="AppleSystemUIFont"/>
              </a:rPr>
              <a:t>midrib</a:t>
            </a:r>
            <a:r>
              <a:rPr b="0" lang="en-PH" sz="2000" spc="-1" strike="noStrike">
                <a:latin typeface="Lato"/>
                <a:ea typeface="AppleSystemUIFont"/>
              </a:rPr>
              <a:t>.</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
          <p:cNvSpPr/>
          <p:nvPr/>
        </p:nvSpPr>
        <p:spPr>
          <a:xfrm>
            <a:off x="10260000" y="5746320"/>
            <a:ext cx="176760" cy="342360"/>
          </a:xfrm>
          <a:prstGeom prst="rect">
            <a:avLst/>
          </a:prstGeom>
          <a:noFill/>
          <a:ln w="0">
            <a:noFill/>
          </a:ln>
        </p:spPr>
        <p:style>
          <a:lnRef idx="0"/>
          <a:fillRef idx="0"/>
          <a:effectRef idx="0"/>
          <a:fontRef idx="minor"/>
        </p:style>
      </p:sp>
      <p:sp>
        <p:nvSpPr>
          <p:cNvPr id="164" name=""/>
          <p:cNvSpPr txBox="1"/>
          <p:nvPr/>
        </p:nvSpPr>
        <p:spPr>
          <a:xfrm>
            <a:off x="180000" y="425160"/>
            <a:ext cx="2880000" cy="47484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Comparing Flowers</a:t>
            </a:r>
            <a:endParaRPr b="1" lang="en-PH" sz="2000" spc="-1" strike="noStrike">
              <a:highlight>
                <a:srgbClr val="afd095"/>
              </a:highlight>
              <a:latin typeface="Lato"/>
              <a:ea typeface="AppleSystemUIFont"/>
            </a:endParaRPr>
          </a:p>
        </p:txBody>
      </p:sp>
      <p:pic>
        <p:nvPicPr>
          <p:cNvPr id="165" name="" descr=""/>
          <p:cNvPicPr/>
          <p:nvPr/>
        </p:nvPicPr>
        <p:blipFill>
          <a:blip r:embed="rId1"/>
          <a:stretch/>
        </p:blipFill>
        <p:spPr>
          <a:xfrm>
            <a:off x="2340000" y="1080000"/>
            <a:ext cx="3780000" cy="3960000"/>
          </a:xfrm>
          <a:prstGeom prst="rect">
            <a:avLst/>
          </a:prstGeom>
          <a:ln w="19080">
            <a:solidFill>
              <a:srgbClr val="000000"/>
            </a:solidFill>
            <a:round/>
          </a:ln>
        </p:spPr>
      </p:pic>
      <p:pic>
        <p:nvPicPr>
          <p:cNvPr id="166" name="" descr=""/>
          <p:cNvPicPr/>
          <p:nvPr/>
        </p:nvPicPr>
        <p:blipFill>
          <a:blip r:embed="rId2"/>
          <a:stretch/>
        </p:blipFill>
        <p:spPr>
          <a:xfrm>
            <a:off x="6480000" y="1080000"/>
            <a:ext cx="3780000" cy="3960000"/>
          </a:xfrm>
          <a:prstGeom prst="rect">
            <a:avLst/>
          </a:prstGeom>
          <a:ln w="19080">
            <a:solidFill>
              <a:srgbClr val="000000"/>
            </a:solidFill>
            <a:round/>
          </a:ln>
        </p:spPr>
      </p:pic>
      <p:sp>
        <p:nvSpPr>
          <p:cNvPr id="167" name=""/>
          <p:cNvSpPr txBox="1"/>
          <p:nvPr/>
        </p:nvSpPr>
        <p:spPr>
          <a:xfrm>
            <a:off x="446760" y="5112000"/>
            <a:ext cx="11298600" cy="114768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Flowers also differ in their characteristics. Flowers differ in color. Some flowers have a fragrant smell. Others do not smell as good. Some flowers do not have any scent at all. Flowers differ in size. Some are big while others are small.</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789</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2023-08-11T09:55:28Z</dcterms:modified>
  <cp:revision>107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