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0240" cy="68461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7120" cy="2787120"/>
          </a:xfrm>
          <a:prstGeom prst="rect">
            <a:avLst/>
          </a:prstGeom>
          <a:ln w="0">
            <a:noFill/>
          </a:ln>
        </p:spPr>
      </p:pic>
      <p:sp>
        <p:nvSpPr>
          <p:cNvPr id="2" name="Rectangle 5"/>
          <p:cNvSpPr/>
          <p:nvPr/>
        </p:nvSpPr>
        <p:spPr>
          <a:xfrm>
            <a:off x="3487320" y="1475280"/>
            <a:ext cx="8692560" cy="38505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92560" cy="3722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5"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0240" cy="623160"/>
          </a:xfrm>
          <a:prstGeom prst="rect">
            <a:avLst/>
          </a:prstGeom>
          <a:ln w="0">
            <a:noFill/>
          </a:ln>
        </p:spPr>
      </p:pic>
      <p:sp>
        <p:nvSpPr>
          <p:cNvPr id="43" name="Rectangle 7"/>
          <p:cNvSpPr/>
          <p:nvPr/>
        </p:nvSpPr>
        <p:spPr>
          <a:xfrm>
            <a:off x="10868760" y="0"/>
            <a:ext cx="958680" cy="9586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22760" cy="1022760"/>
          </a:xfrm>
          <a:prstGeom prst="rect">
            <a:avLst/>
          </a:prstGeom>
          <a:ln w="0">
            <a:noFill/>
          </a:ln>
        </p:spPr>
      </p:pic>
      <p:sp>
        <p:nvSpPr>
          <p:cNvPr id="45" name="TextBox 9"/>
          <p:cNvSpPr/>
          <p:nvPr/>
        </p:nvSpPr>
        <p:spPr>
          <a:xfrm>
            <a:off x="185400" y="6362280"/>
            <a:ext cx="4680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1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4560" cy="33728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780000" y="2808000"/>
            <a:ext cx="80884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PAGBUBUOD NG PINAKINGGANG TEKSTO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
          <p:cNvSpPr/>
          <p:nvPr/>
        </p:nvSpPr>
        <p:spPr>
          <a:xfrm>
            <a:off x="-360000" y="2880000"/>
            <a:ext cx="12181320" cy="628560"/>
          </a:xfrm>
          <a:prstGeom prst="rect">
            <a:avLst/>
          </a:prstGeom>
          <a:noFill/>
          <a:ln w="0">
            <a:noFill/>
          </a:ln>
        </p:spPr>
        <p:style>
          <a:lnRef idx="0"/>
          <a:fillRef idx="0"/>
          <a:effectRef idx="0"/>
          <a:fontRef idx="minor"/>
        </p:style>
      </p:sp>
      <p:sp>
        <p:nvSpPr>
          <p:cNvPr id="159" name=""/>
          <p:cNvSpPr/>
          <p:nvPr/>
        </p:nvSpPr>
        <p:spPr>
          <a:xfrm>
            <a:off x="540000" y="3240000"/>
            <a:ext cx="10792080" cy="2512080"/>
          </a:xfrm>
          <a:prstGeom prst="rect">
            <a:avLst/>
          </a:prstGeom>
          <a:noFill/>
          <a:ln w="0">
            <a:noFill/>
          </a:ln>
        </p:spPr>
        <p:style>
          <a:lnRef idx="0"/>
          <a:fillRef idx="0"/>
          <a:effectRef idx="0"/>
          <a:fontRef idx="minor"/>
        </p:style>
      </p:sp>
      <p:sp>
        <p:nvSpPr>
          <p:cNvPr id="160" name="PlaceHolder 14"/>
          <p:cNvSpPr/>
          <p:nvPr/>
        </p:nvSpPr>
        <p:spPr>
          <a:xfrm>
            <a:off x="360000" y="548280"/>
            <a:ext cx="10977480" cy="709200"/>
          </a:xfrm>
          <a:prstGeom prst="rect">
            <a:avLst/>
          </a:prstGeom>
          <a:noFill/>
          <a:ln w="0">
            <a:noFill/>
          </a:ln>
        </p:spPr>
        <p:style>
          <a:lnRef idx="0"/>
          <a:fillRef idx="0"/>
          <a:effectRef idx="0"/>
          <a:fontRef idx="minor"/>
        </p:style>
      </p:sp>
      <p:sp>
        <p:nvSpPr>
          <p:cNvPr id="161" name="PlaceHolder 16"/>
          <p:cNvSpPr/>
          <p:nvPr/>
        </p:nvSpPr>
        <p:spPr>
          <a:xfrm>
            <a:off x="360000" y="-396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600" spc="-1" strike="noStrike">
                <a:solidFill>
                  <a:srgbClr val="000000"/>
                </a:solidFill>
                <a:latin typeface="Lato"/>
                <a:ea typeface="DejaVu Sans"/>
              </a:rPr>
              <a:t>SUSI SA PAGWAWASTO:</a:t>
            </a:r>
            <a:endParaRPr b="0" lang="en-PH" sz="3600" spc="-1" strike="noStrike">
              <a:latin typeface="Arial"/>
            </a:endParaRPr>
          </a:p>
        </p:txBody>
      </p:sp>
      <p:sp>
        <p:nvSpPr>
          <p:cNvPr id="162" name=""/>
          <p:cNvSpPr/>
          <p:nvPr/>
        </p:nvSpPr>
        <p:spPr>
          <a:xfrm>
            <a:off x="2160000" y="1800000"/>
            <a:ext cx="9898920" cy="26481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kautusang pang-ehekutibo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2_Municipality of Santa Maria – Office of the Municipal Mayor</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Mayo 30, 2020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tagubilin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lumabas ng bahay </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6. dalhin </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7. sintomas ng COVID-19 U</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360000" y="2880000"/>
            <a:ext cx="12181320" cy="628560"/>
          </a:xfrm>
          <a:prstGeom prst="rect">
            <a:avLst/>
          </a:prstGeom>
          <a:noFill/>
          <a:ln w="0">
            <a:noFill/>
          </a:ln>
        </p:spPr>
        <p:style>
          <a:lnRef idx="0"/>
          <a:fillRef idx="0"/>
          <a:effectRef idx="0"/>
          <a:fontRef idx="minor"/>
        </p:style>
      </p:sp>
      <p:sp>
        <p:nvSpPr>
          <p:cNvPr id="126" name=""/>
          <p:cNvSpPr/>
          <p:nvPr/>
        </p:nvSpPr>
        <p:spPr>
          <a:xfrm>
            <a:off x="540000" y="3240000"/>
            <a:ext cx="10792080" cy="2512080"/>
          </a:xfrm>
          <a:prstGeom prst="rect">
            <a:avLst/>
          </a:prstGeom>
          <a:noFill/>
          <a:ln w="0">
            <a:noFill/>
          </a:ln>
        </p:spPr>
        <p:style>
          <a:lnRef idx="0"/>
          <a:fillRef idx="0"/>
          <a:effectRef idx="0"/>
          <a:fontRef idx="minor"/>
        </p:style>
      </p:sp>
      <p:sp>
        <p:nvSpPr>
          <p:cNvPr id="127" name="PlaceHolder 3"/>
          <p:cNvSpPr/>
          <p:nvPr/>
        </p:nvSpPr>
        <p:spPr>
          <a:xfrm>
            <a:off x="900000" y="1440000"/>
            <a:ext cx="10436040" cy="12132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Ito ang pinaikling bersiyon ng teksto. Naglalaman ito ng mahahalagang ideya ng binasa, napanood, o napakinggang teksto. Ito ay nakatutulong sa mambabasa upang maunawaan ang teksto.</a:t>
            </a:r>
            <a:endParaRPr b="0" lang="en-PH" sz="2000" spc="-1" strike="noStrike">
              <a:latin typeface="Lato"/>
              <a:ea typeface=""/>
            </a:endParaRPr>
          </a:p>
          <a:p>
            <a:pPr algn="ctr">
              <a:lnSpc>
                <a:spcPct val="150000"/>
              </a:lnSpc>
              <a:buNone/>
            </a:pPr>
            <a:r>
              <a:rPr b="0" lang="en-PH" sz="2000" spc="-1" strike="noStrike">
                <a:solidFill>
                  <a:srgbClr val="000000"/>
                </a:solidFill>
                <a:latin typeface="Lato"/>
                <a:ea typeface="DejaVu Sans"/>
              </a:rPr>
              <a:t>Katangian ng Buod o Lagom</a:t>
            </a:r>
            <a:endParaRPr b="0" lang="en-PH" sz="2000" spc="-1" strike="noStrike">
              <a:latin typeface="Lato"/>
              <a:ea typeface=""/>
            </a:endParaRPr>
          </a:p>
          <a:p>
            <a:pPr>
              <a:lnSpc>
                <a:spcPct val="150000"/>
              </a:lnSpc>
              <a:buNone/>
            </a:pPr>
            <a:r>
              <a:rPr b="1" lang="en-PH" sz="2000" spc="-1" strike="noStrike">
                <a:solidFill>
                  <a:srgbClr val="000000"/>
                </a:solidFill>
                <a:latin typeface="Lato"/>
                <a:ea typeface="DejaVu Sans"/>
              </a:rPr>
              <a:t>Maikli –</a:t>
            </a:r>
            <a:r>
              <a:rPr b="0" lang="en-PH" sz="2000" spc="-1" strike="noStrike">
                <a:solidFill>
                  <a:srgbClr val="000000"/>
                </a:solidFill>
                <a:latin typeface="Lato"/>
                <a:ea typeface="DejaVu Sans"/>
              </a:rPr>
              <a:t> Ang buod ay hindi dapat paligoy-ligoy. Ito ay dapat direkta sa paksang pinag-</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uusapan.</a:t>
            </a:r>
            <a:endParaRPr b="0" lang="en-PH" sz="2000" spc="-1" strike="noStrike">
              <a:latin typeface="Lato"/>
              <a:ea typeface=""/>
            </a:endParaRPr>
          </a:p>
          <a:p>
            <a:pPr>
              <a:lnSpc>
                <a:spcPct val="150000"/>
              </a:lnSpc>
              <a:buNone/>
            </a:pPr>
            <a:r>
              <a:rPr b="1" lang="en-PH" sz="2000" spc="-1" strike="noStrike">
                <a:solidFill>
                  <a:srgbClr val="000000"/>
                </a:solidFill>
                <a:latin typeface="Lato"/>
                <a:ea typeface="DejaVu Sans"/>
              </a:rPr>
              <a:t>Malinaw – </a:t>
            </a:r>
            <a:r>
              <a:rPr b="0" lang="en-PH" sz="2000" spc="-1" strike="noStrike">
                <a:solidFill>
                  <a:srgbClr val="000000"/>
                </a:solidFill>
                <a:latin typeface="Lato"/>
                <a:ea typeface="DejaVu Sans"/>
              </a:rPr>
              <a:t>Ang kaisipang inilahad sa buod ay dapat maliwanag ang pagkakalahad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	</a:t>
            </a:r>
            <a:r>
              <a:rPr b="0" lang="en-PH" sz="2000" spc="-1" strike="noStrike">
                <a:solidFill>
                  <a:srgbClr val="000000"/>
                </a:solidFill>
                <a:latin typeface="Lato"/>
                <a:ea typeface="DejaVu Sans"/>
              </a:rPr>
              <a:t>magkakaugnay.</a:t>
            </a:r>
            <a:endParaRPr b="0" lang="en-PH" sz="2000" spc="-1" strike="noStrike">
              <a:latin typeface="Lato"/>
              <a:ea typeface=""/>
            </a:endParaRPr>
          </a:p>
          <a:p>
            <a:pPr>
              <a:lnSpc>
                <a:spcPct val="150000"/>
              </a:lnSpc>
              <a:buNone/>
            </a:pPr>
            <a:r>
              <a:rPr b="1" lang="en-PH" sz="2000" spc="-1" strike="noStrike">
                <a:solidFill>
                  <a:srgbClr val="000000"/>
                </a:solidFill>
                <a:latin typeface="Lato"/>
                <a:ea typeface="DejaVu Sans"/>
              </a:rPr>
              <a:t>Malaya –</a:t>
            </a:r>
            <a:r>
              <a:rPr b="0" lang="en-PH" sz="2000" spc="-1" strike="noStrike">
                <a:solidFill>
                  <a:srgbClr val="000000"/>
                </a:solidFill>
                <a:latin typeface="Lato"/>
                <a:ea typeface="DejaVu Sans"/>
              </a:rPr>
              <a:t> Hindi dapat nawawala ang diwa ng orihinal na teksto.</a:t>
            </a:r>
            <a:endParaRPr b="0" lang="en-PH" sz="2000" spc="-1" strike="noStrike">
              <a:latin typeface="Lato"/>
              <a:ea typeface=""/>
            </a:endParaRPr>
          </a:p>
          <a:p>
            <a:pPr>
              <a:lnSpc>
                <a:spcPct val="150000"/>
              </a:lnSpc>
              <a:buNone/>
            </a:pPr>
            <a:r>
              <a:rPr b="0" lang="en-PH" sz="2000" spc="-86" strike="noStrike">
                <a:solidFill>
                  <a:srgbClr val="000000"/>
                </a:solidFill>
                <a:latin typeface="Lato"/>
                <a:ea typeface=""/>
              </a:rPr>
              <a:t> </a:t>
            </a:r>
            <a:endParaRPr b="0" lang="en-PH" sz="2000" spc="-1" strike="noStrike">
              <a:latin typeface="Lato"/>
              <a:ea typeface=""/>
            </a:endParaRPr>
          </a:p>
        </p:txBody>
      </p:sp>
      <p:sp>
        <p:nvSpPr>
          <p:cNvPr id="128" name="PlaceHolder 4"/>
          <p:cNvSpPr/>
          <p:nvPr/>
        </p:nvSpPr>
        <p:spPr>
          <a:xfrm>
            <a:off x="295560" y="-533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BUOD</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360000" y="2880000"/>
            <a:ext cx="12181320" cy="628560"/>
          </a:xfrm>
          <a:prstGeom prst="rect">
            <a:avLst/>
          </a:prstGeom>
          <a:noFill/>
          <a:ln w="0">
            <a:noFill/>
          </a:ln>
        </p:spPr>
        <p:style>
          <a:lnRef idx="0"/>
          <a:fillRef idx="0"/>
          <a:effectRef idx="0"/>
          <a:fontRef idx="minor"/>
        </p:style>
      </p:sp>
      <p:sp>
        <p:nvSpPr>
          <p:cNvPr id="130" name=""/>
          <p:cNvSpPr/>
          <p:nvPr/>
        </p:nvSpPr>
        <p:spPr>
          <a:xfrm>
            <a:off x="540000" y="3240000"/>
            <a:ext cx="10792080" cy="2512080"/>
          </a:xfrm>
          <a:prstGeom prst="rect">
            <a:avLst/>
          </a:prstGeom>
          <a:noFill/>
          <a:ln w="0">
            <a:noFill/>
          </a:ln>
        </p:spPr>
        <p:style>
          <a:lnRef idx="0"/>
          <a:fillRef idx="0"/>
          <a:effectRef idx="0"/>
          <a:fontRef idx="minor"/>
        </p:style>
      </p:sp>
      <p:sp>
        <p:nvSpPr>
          <p:cNvPr id="131" name="PlaceHolder 5"/>
          <p:cNvSpPr/>
          <p:nvPr/>
        </p:nvSpPr>
        <p:spPr>
          <a:xfrm>
            <a:off x="903600" y="1440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1. Intindihing mabuti ang tekstong binasa, pinanood, o pinakinggan. Tukuyin ang </a:t>
            </a:r>
            <a:r>
              <a:rPr b="1" lang="en-PH" sz="1800" spc="-1" strike="noStrike">
                <a:solidFill>
                  <a:srgbClr val="000000"/>
                </a:solidFill>
                <a:latin typeface="Lato"/>
                <a:ea typeface="Arial;Arial"/>
              </a:rPr>
              <a:t>pangunahing kaisipan </a:t>
            </a:r>
            <a:r>
              <a:rPr b="0" lang="en-PH" sz="1800" spc="-1" strike="noStrike">
                <a:solidFill>
                  <a:srgbClr val="000000"/>
                </a:solidFill>
                <a:latin typeface="Lato"/>
                <a:ea typeface="Arial;Arial"/>
              </a:rPr>
              <a:t>at mga </a:t>
            </a:r>
            <a:r>
              <a:rPr b="1" lang="en-PH" sz="1800" spc="-1" strike="noStrike">
                <a:solidFill>
                  <a:srgbClr val="000000"/>
                </a:solidFill>
                <a:latin typeface="Lato"/>
                <a:ea typeface="Arial;Arial"/>
              </a:rPr>
              <a:t>pantulong na kaisipan </a:t>
            </a:r>
            <a:r>
              <a:rPr b="0" lang="en-PH" sz="1800" spc="-1" strike="noStrike">
                <a:solidFill>
                  <a:srgbClr val="000000"/>
                </a:solidFill>
                <a:latin typeface="Lato"/>
                <a:ea typeface="Arial;Arial"/>
              </a:rPr>
              <a:t>ng teksto.</a:t>
            </a: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endParaRPr b="0" lang="en-PH" sz="1800" spc="-1" strike="noStrike">
              <a:latin typeface="Arial"/>
            </a:endParaRPr>
          </a:p>
          <a:p>
            <a:pPr marL="360000"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Pangunahing Kaisipan </a:t>
            </a:r>
            <a:r>
              <a:rPr b="0" lang="en-PH" sz="1800" spc="-1" strike="noStrike">
                <a:solidFill>
                  <a:srgbClr val="000000"/>
                </a:solidFill>
                <a:latin typeface="Lato"/>
                <a:ea typeface="Arial;Arial"/>
              </a:rPr>
              <a:t>– Nagtataglay ito ng pokus na paksa o ideyang gustong ilahad ng may-akda sa mga mambabasa. Sumasagot ito sa tanong na, “Ano ang nais ipaalam sa akin ng may-akda tungkol sa paksang tinatalakay?” Ito ay kadalasang isang pangungusap lang. Maaari din itong tawaging </a:t>
            </a:r>
            <a:r>
              <a:rPr b="1" lang="en-PH" sz="1800" spc="-1" strike="noStrike">
                <a:solidFill>
                  <a:srgbClr val="000000"/>
                </a:solidFill>
                <a:latin typeface="Lato"/>
                <a:ea typeface="Arial;Arial"/>
              </a:rPr>
              <a:t>paksang pangungusap</a:t>
            </a:r>
            <a:r>
              <a:rPr b="0" lang="en-PH" sz="1800" spc="-1" strike="noStrike">
                <a:solidFill>
                  <a:srgbClr val="000000"/>
                </a:solidFill>
                <a:latin typeface="Lato"/>
                <a:ea typeface="Arial;Arial"/>
              </a:rPr>
              <a:t>.</a:t>
            </a:r>
            <a:endParaRPr b="0" lang="en-PH" sz="1800" spc="-1" strike="noStrike">
              <a:latin typeface="Arial"/>
            </a:endParaRPr>
          </a:p>
          <a:p>
            <a:pPr marL="360000" algn="just">
              <a:lnSpc>
                <a:spcPct val="150000"/>
              </a:lnSpc>
              <a:buNone/>
            </a:pPr>
            <a:r>
              <a:rPr b="0" lang="en-PH" sz="1800" spc="-1" strike="noStrike">
                <a:solidFill>
                  <a:srgbClr val="000000"/>
                </a:solidFill>
                <a:latin typeface="Lato"/>
                <a:ea typeface="Arial;Arial"/>
              </a:rPr>
              <a:t> </a:t>
            </a:r>
            <a:endParaRPr b="0" lang="en-PH" sz="1800" spc="-1" strike="noStrike">
              <a:latin typeface="Arial"/>
            </a:endParaRPr>
          </a:p>
          <a:p>
            <a:pPr marL="360000"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Pantulong na Kaisipan </a:t>
            </a:r>
            <a:r>
              <a:rPr b="0" lang="en-PH" sz="1800" spc="-1" strike="noStrike">
                <a:solidFill>
                  <a:srgbClr val="000000"/>
                </a:solidFill>
                <a:latin typeface="Lato"/>
                <a:ea typeface="Arial;Arial"/>
              </a:rPr>
              <a:t>– Ito ay mga kaisipang tumutulong upang maipaliwanag ang pangunahing kaisipan. </a:t>
            </a:r>
            <a:endParaRPr b="0" lang="en-PH" sz="1800" spc="-1" strike="noStrike">
              <a:latin typeface="Arial"/>
            </a:endParaRPr>
          </a:p>
        </p:txBody>
      </p:sp>
      <p:sp>
        <p:nvSpPr>
          <p:cNvPr id="132" name="PlaceHolder 6"/>
          <p:cNvSpPr/>
          <p:nvPr/>
        </p:nvSpPr>
        <p:spPr>
          <a:xfrm>
            <a:off x="295560" y="-533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MGA HAKBANG SA PAGSULAT NG BUOD O LAGOM</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360000" y="2880000"/>
            <a:ext cx="12181320" cy="628560"/>
          </a:xfrm>
          <a:prstGeom prst="rect">
            <a:avLst/>
          </a:prstGeom>
          <a:noFill/>
          <a:ln w="0">
            <a:noFill/>
          </a:ln>
        </p:spPr>
        <p:style>
          <a:lnRef idx="0"/>
          <a:fillRef idx="0"/>
          <a:effectRef idx="0"/>
          <a:fontRef idx="minor"/>
        </p:style>
      </p:sp>
      <p:sp>
        <p:nvSpPr>
          <p:cNvPr id="134" name=""/>
          <p:cNvSpPr/>
          <p:nvPr/>
        </p:nvSpPr>
        <p:spPr>
          <a:xfrm>
            <a:off x="540000" y="3240000"/>
            <a:ext cx="10792080" cy="2512080"/>
          </a:xfrm>
          <a:prstGeom prst="rect">
            <a:avLst/>
          </a:prstGeom>
          <a:noFill/>
          <a:ln w="0">
            <a:noFill/>
          </a:ln>
        </p:spPr>
        <p:style>
          <a:lnRef idx="0"/>
          <a:fillRef idx="0"/>
          <a:effectRef idx="0"/>
          <a:fontRef idx="minor"/>
        </p:style>
      </p:sp>
      <p:sp>
        <p:nvSpPr>
          <p:cNvPr id="135" name="PlaceHolder 7"/>
          <p:cNvSpPr/>
          <p:nvPr/>
        </p:nvSpPr>
        <p:spPr>
          <a:xfrm>
            <a:off x="903600" y="1440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Arial;Arial"/>
              </a:rPr>
              <a:t>2. Magtala ng mga susing salita mula sa teksto. Makatutulong kung gagawa ng isang </a:t>
            </a:r>
            <a:r>
              <a:rPr b="0" i="1" lang="en-PH" sz="1800" spc="-1" strike="noStrike">
                <a:solidFill>
                  <a:srgbClr val="000000"/>
                </a:solidFill>
                <a:latin typeface="Lato"/>
                <a:ea typeface="Arial;Arial"/>
              </a:rPr>
              <a:t>mind map </a:t>
            </a:r>
            <a:r>
              <a:rPr b="0" lang="en-PH" sz="1800" spc="-1" strike="noStrike">
                <a:solidFill>
                  <a:srgbClr val="000000"/>
                </a:solidFill>
                <a:latin typeface="Lato"/>
                <a:ea typeface="Arial;Arial"/>
              </a:rPr>
              <a:t>kagaya ng nasa ibaba. </a:t>
            </a: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Paksa </a:t>
            </a:r>
            <a:r>
              <a:rPr b="0" lang="en-PH" sz="1800" spc="-1" strike="noStrike">
                <a:solidFill>
                  <a:srgbClr val="000000"/>
                </a:solidFill>
                <a:latin typeface="Lato"/>
                <a:ea typeface="Arial;Arial"/>
              </a:rPr>
              <a:t>– pinag-uusapan sa talata </a:t>
            </a: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 </a:t>
            </a:r>
            <a:r>
              <a:rPr b="1" lang="en-PH" sz="1800" spc="-1" strike="noStrike">
                <a:solidFill>
                  <a:srgbClr val="000000"/>
                </a:solidFill>
                <a:latin typeface="Lato"/>
                <a:ea typeface="Arial;Arial"/>
              </a:rPr>
              <a:t>Susing Salita </a:t>
            </a:r>
            <a:r>
              <a:rPr b="0" lang="en-PH" sz="1800" spc="-1" strike="noStrike">
                <a:solidFill>
                  <a:srgbClr val="000000"/>
                </a:solidFill>
                <a:latin typeface="Lato"/>
                <a:ea typeface="Arial;Arial"/>
              </a:rPr>
              <a:t>– maaaring salita o parirala na maiuugnay sa paksang pinag-uusapan</a:t>
            </a:r>
            <a:endParaRPr b="0" lang="en-PH" sz="1800" spc="-1" strike="noStrike">
              <a:latin typeface="Arial"/>
            </a:endParaRPr>
          </a:p>
          <a:p>
            <a:pPr marL="720000" algn="just">
              <a:lnSpc>
                <a:spcPct val="150000"/>
              </a:lnSpc>
              <a:buNone/>
            </a:pPr>
            <a:endParaRPr b="0" lang="en-PH" sz="1800" spc="-1" strike="noStrike">
              <a:latin typeface="Arial"/>
            </a:endParaRPr>
          </a:p>
          <a:p>
            <a:pPr marL="720000" algn="just">
              <a:lnSpc>
                <a:spcPct val="150000"/>
              </a:lnSpc>
              <a:buNone/>
            </a:pPr>
            <a:r>
              <a:rPr b="0" lang="en-PH" sz="1800" spc="-1" strike="noStrike">
                <a:solidFill>
                  <a:srgbClr val="000000"/>
                </a:solidFill>
                <a:latin typeface="Lato"/>
                <a:ea typeface="Arial;Arial"/>
              </a:rPr>
              <a:t> </a:t>
            </a:r>
            <a:endParaRPr b="0" lang="en-PH" sz="1800" spc="-1" strike="noStrike">
              <a:latin typeface="Arial"/>
            </a:endParaRPr>
          </a:p>
        </p:txBody>
      </p:sp>
      <p:sp>
        <p:nvSpPr>
          <p:cNvPr id="136" name="PlaceHolder 9"/>
          <p:cNvSpPr/>
          <p:nvPr/>
        </p:nvSpPr>
        <p:spPr>
          <a:xfrm>
            <a:off x="295560" y="-533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MGA HAKBANG SA PAGSULAT NG BUOD O LAGOM</a:t>
            </a:r>
            <a:endParaRPr b="0" lang="en-PH" sz="3400" spc="-1" strike="noStrike">
              <a:latin typeface="Arial"/>
            </a:endParaRPr>
          </a:p>
        </p:txBody>
      </p:sp>
      <p:pic>
        <p:nvPicPr>
          <p:cNvPr id="137" name="" descr=""/>
          <p:cNvPicPr/>
          <p:nvPr/>
        </p:nvPicPr>
        <p:blipFill>
          <a:blip r:embed="rId1"/>
          <a:stretch/>
        </p:blipFill>
        <p:spPr>
          <a:xfrm>
            <a:off x="1980000" y="3240000"/>
            <a:ext cx="8456040" cy="3059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2880000"/>
            <a:ext cx="12181320" cy="628560"/>
          </a:xfrm>
          <a:prstGeom prst="rect">
            <a:avLst/>
          </a:prstGeom>
          <a:noFill/>
          <a:ln w="0">
            <a:noFill/>
          </a:ln>
        </p:spPr>
        <p:style>
          <a:lnRef idx="0"/>
          <a:fillRef idx="0"/>
          <a:effectRef idx="0"/>
          <a:fontRef idx="minor"/>
        </p:style>
      </p:sp>
      <p:sp>
        <p:nvSpPr>
          <p:cNvPr id="139" name=""/>
          <p:cNvSpPr/>
          <p:nvPr/>
        </p:nvSpPr>
        <p:spPr>
          <a:xfrm>
            <a:off x="540000" y="3240000"/>
            <a:ext cx="10792080" cy="2512080"/>
          </a:xfrm>
          <a:prstGeom prst="rect">
            <a:avLst/>
          </a:prstGeom>
          <a:noFill/>
          <a:ln w="0">
            <a:noFill/>
          </a:ln>
        </p:spPr>
        <p:style>
          <a:lnRef idx="0"/>
          <a:fillRef idx="0"/>
          <a:effectRef idx="0"/>
          <a:fontRef idx="minor"/>
        </p:style>
      </p:sp>
      <p:sp>
        <p:nvSpPr>
          <p:cNvPr id="140" name="PlaceHolder 10"/>
          <p:cNvSpPr/>
          <p:nvPr/>
        </p:nvSpPr>
        <p:spPr>
          <a:xfrm>
            <a:off x="903600" y="1656000"/>
            <a:ext cx="10436040" cy="121320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Arial;Arial"/>
              </a:rPr>
              <a:t>3. Isulat ang buod. </a:t>
            </a:r>
            <a:endParaRPr b="0" lang="en-PH" sz="1800" spc="-1" strike="noStrike">
              <a:latin typeface="Arial"/>
            </a:endParaRPr>
          </a:p>
          <a:p>
            <a:pPr marL="360000"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Iwasang maglagay ng sariling opinyon, halimbawa, o ebidensiya. </a:t>
            </a:r>
            <a:endParaRPr b="0" lang="en-PH" sz="1800" spc="-1" strike="noStrike">
              <a:latin typeface="Arial"/>
            </a:endParaRPr>
          </a:p>
          <a:p>
            <a:pPr marL="360000"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Gumamit ng simple at sariling pananalita sa paglalahad ng buod. </a:t>
            </a:r>
            <a:endParaRPr b="0" lang="en-PH" sz="1800" spc="-1" strike="noStrike">
              <a:latin typeface="Arial"/>
            </a:endParaRPr>
          </a:p>
          <a:p>
            <a:pPr marL="360000"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Tandaan na ang buod ay kasing-ikli lang ng sangkatlo o 1/3 ng teksto. </a:t>
            </a:r>
            <a:endParaRPr b="0" lang="en-PH" sz="1800" spc="-1" strike="noStrike">
              <a:latin typeface="Arial"/>
            </a:endParaRPr>
          </a:p>
          <a:p>
            <a:pPr marL="360000"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4. Ipakita ang ginawang buod sa nakatatandang kapatid o magulang. Hayaan silang magbigay 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komento tungkol sa iyong ginawang buod. </a:t>
            </a:r>
            <a:endParaRPr b="0" lang="en-PH" sz="1800" spc="-1" strike="noStrike">
              <a:latin typeface="Arial"/>
              <a:ea typeface="PingFang SC"/>
            </a:endParaRPr>
          </a:p>
          <a:p>
            <a:pPr algn="just">
              <a:lnSpc>
                <a:spcPct val="115000"/>
              </a:lnSpc>
              <a:buNone/>
            </a:pPr>
            <a:endParaRPr b="0" lang="en-PH" sz="1800" spc="-1" strike="noStrike">
              <a:latin typeface="Arial"/>
              <a:ea typeface="PingFang SC"/>
            </a:endParaRPr>
          </a:p>
          <a:p>
            <a:pPr algn="just">
              <a:lnSpc>
                <a:spcPct val="115000"/>
              </a:lnSpc>
              <a:buNone/>
            </a:pPr>
            <a:r>
              <a:rPr b="0" lang="en-PH" sz="1800" spc="-1" strike="noStrike">
                <a:solidFill>
                  <a:srgbClr val="000000"/>
                </a:solidFill>
                <a:latin typeface="Lato"/>
                <a:ea typeface="Arial;Arial"/>
              </a:rPr>
              <a:t>5. Isulat muli ang buod kung kinakailangan bago ipasa sa iyong guro. Makatutulong ang pagsangguni sa          mga pamantayan sa pagsulat ng buod. </a:t>
            </a:r>
            <a:endParaRPr b="0" lang="en-PH" sz="1800" spc="-1" strike="noStrike">
              <a:latin typeface="Arial"/>
              <a:ea typeface="PingFang SC"/>
            </a:endParaRPr>
          </a:p>
        </p:txBody>
      </p:sp>
      <p:sp>
        <p:nvSpPr>
          <p:cNvPr id="141" name="PlaceHolder 13"/>
          <p:cNvSpPr/>
          <p:nvPr/>
        </p:nvSpPr>
        <p:spPr>
          <a:xfrm>
            <a:off x="295560" y="-533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MGA HAKBANG SA PAGSULAT NG BUOD O LAGOM</a:t>
            </a:r>
            <a:endParaRPr b="0" lang="en-PH" sz="34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360000" y="2880000"/>
            <a:ext cx="12181320" cy="628560"/>
          </a:xfrm>
          <a:prstGeom prst="rect">
            <a:avLst/>
          </a:prstGeom>
          <a:noFill/>
          <a:ln w="0">
            <a:noFill/>
          </a:ln>
        </p:spPr>
        <p:style>
          <a:lnRef idx="0"/>
          <a:fillRef idx="0"/>
          <a:effectRef idx="0"/>
          <a:fontRef idx="minor"/>
        </p:style>
      </p:sp>
      <p:sp>
        <p:nvSpPr>
          <p:cNvPr id="143" name=""/>
          <p:cNvSpPr/>
          <p:nvPr/>
        </p:nvSpPr>
        <p:spPr>
          <a:xfrm>
            <a:off x="540000" y="3240000"/>
            <a:ext cx="10792080" cy="2512080"/>
          </a:xfrm>
          <a:prstGeom prst="rect">
            <a:avLst/>
          </a:prstGeom>
          <a:noFill/>
          <a:ln w="0">
            <a:noFill/>
          </a:ln>
        </p:spPr>
        <p:style>
          <a:lnRef idx="0"/>
          <a:fillRef idx="0"/>
          <a:effectRef idx="0"/>
          <a:fontRef idx="minor"/>
        </p:style>
      </p:sp>
      <p:sp>
        <p:nvSpPr>
          <p:cNvPr id="144" name="PlaceHolder 1"/>
          <p:cNvSpPr/>
          <p:nvPr/>
        </p:nvSpPr>
        <p:spPr>
          <a:xfrm>
            <a:off x="903600" y="1476000"/>
            <a:ext cx="10436040" cy="1213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Arial;Arial"/>
              </a:rPr>
              <a:t>Barangay Mag-asawang Sapa, Namigay ng Ayuda </a:t>
            </a:r>
            <a:endParaRPr b="0" lang="en-PH" sz="1800" spc="-1" strike="noStrike">
              <a:latin typeface="Arial"/>
            </a:endParaRPr>
          </a:p>
          <a:p>
            <a:pPr algn="just">
              <a:lnSpc>
                <a:spcPct val="10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Nagpadala ng tulong ang pamahalaang Barangay Mag-asawang Sapa sa Santa Maria, Bulacan isang buwan matapos ideklara noong Marso 2020 na ang buong lalawigan ng Bulacan ay sasailalim sa General Community Quarantine (GCQ). Isang sasakyang pambarangay ang nag-ikot sa iba’t ibang lugar ng Mag-asawang Sapa upang mamahagi ng kaunting ayuda sa mga residente nito. Sa tulong ng isang </a:t>
            </a:r>
            <a:r>
              <a:rPr b="0" i="1" lang="en-PH" sz="1800" spc="-1" strike="noStrike">
                <a:solidFill>
                  <a:srgbClr val="000000"/>
                </a:solidFill>
                <a:latin typeface="Lato"/>
                <a:ea typeface="Arial;Arial"/>
              </a:rPr>
              <a:t>megaphone</a:t>
            </a:r>
            <a:r>
              <a:rPr b="0" lang="en-PH" sz="1800" spc="-1" strike="noStrike">
                <a:solidFill>
                  <a:srgbClr val="000000"/>
                </a:solidFill>
                <a:latin typeface="Lato"/>
                <a:ea typeface="Arial;Arial"/>
              </a:rPr>
              <a:t>, inanunsiyo ng mga taga-barangay na maghanda ng isang upuan sa labas ng tarangkahan ang mga residente upang doon ilagay ang ipinamimigay na ayuda. Ang ayuda ay naglalaman ng ilang kilo ng bigas, ilang piraso ng de-lata, at </a:t>
            </a:r>
            <a:r>
              <a:rPr b="0" i="1" lang="en-PH" sz="1800" spc="-1" strike="noStrike">
                <a:solidFill>
                  <a:srgbClr val="000000"/>
                </a:solidFill>
                <a:latin typeface="Lato"/>
                <a:ea typeface="Arial;Arial"/>
              </a:rPr>
              <a:t>noodles</a:t>
            </a:r>
            <a:r>
              <a:rPr b="0" lang="en-PH" sz="1800" spc="-1" strike="noStrike">
                <a:solidFill>
                  <a:srgbClr val="000000"/>
                </a:solidFill>
                <a:latin typeface="Lato"/>
                <a:ea typeface="Arial;Arial"/>
              </a:rPr>
              <a:t>. Laking pasasalamat ng mga residente sa munting tulong na ito ng lokal na pamahalaan. Anila, ito ay malaking tulong na rin sa kanila upang mabawasan ang paglabas-labas ng mga miyembro ng pamilya upang bumili ng pang-araw-araw na pangangailangan. </a:t>
            </a:r>
            <a:endParaRPr b="0" lang="en-PH" sz="1800" spc="-1" strike="noStrike">
              <a:latin typeface="Arial"/>
            </a:endParaRPr>
          </a:p>
        </p:txBody>
      </p:sp>
      <p:sp>
        <p:nvSpPr>
          <p:cNvPr id="145" name="PlaceHolder 2"/>
          <p:cNvSpPr/>
          <p:nvPr/>
        </p:nvSpPr>
        <p:spPr>
          <a:xfrm>
            <a:off x="295920" y="-893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3400" spc="-1" strike="noStrike">
                <a:solidFill>
                  <a:srgbClr val="000000"/>
                </a:solidFill>
                <a:latin typeface="Lato"/>
                <a:ea typeface="DejaVu Sans"/>
              </a:rPr>
              <a:t>HALIMBAWA: </a:t>
            </a:r>
            <a:endParaRPr b="0" lang="en-PH" sz="3400" spc="-1" strike="noStrike">
              <a:latin typeface="Arial"/>
            </a:endParaRPr>
          </a:p>
        </p:txBody>
      </p:sp>
      <p:sp>
        <p:nvSpPr>
          <p:cNvPr id="146" name="PlaceHolder 8"/>
          <p:cNvSpPr/>
          <p:nvPr/>
        </p:nvSpPr>
        <p:spPr>
          <a:xfrm>
            <a:off x="540000" y="-24588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BALITA-</a:t>
            </a:r>
            <a:endParaRPr b="0" lang="en-PH" sz="1800" spc="-1" strike="noStrike">
              <a:latin typeface="Arial"/>
            </a:endParaRPr>
          </a:p>
        </p:txBody>
      </p:sp>
      <p:sp>
        <p:nvSpPr>
          <p:cNvPr id="147" name="PlaceHolder 12"/>
          <p:cNvSpPr/>
          <p:nvPr/>
        </p:nvSpPr>
        <p:spPr>
          <a:xfrm>
            <a:off x="475920" y="3096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 </a:t>
            </a:r>
            <a:r>
              <a:rPr b="1" lang="en-US" sz="1800" spc="-1" strike="noStrike">
                <a:solidFill>
                  <a:srgbClr val="000000"/>
                </a:solidFill>
                <a:latin typeface="Lato"/>
                <a:ea typeface="DejaVu Sans"/>
              </a:rPr>
              <a:t>BUOD-</a:t>
            </a:r>
            <a:endParaRPr b="0" lang="en-PH" sz="1800" spc="-1" strike="noStrike">
              <a:latin typeface="Arial"/>
            </a:endParaRPr>
          </a:p>
        </p:txBody>
      </p:sp>
      <p:sp>
        <p:nvSpPr>
          <p:cNvPr id="148" name=""/>
          <p:cNvSpPr/>
          <p:nvPr/>
        </p:nvSpPr>
        <p:spPr>
          <a:xfrm>
            <a:off x="257040" y="4788000"/>
            <a:ext cx="11622600" cy="133992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601"/>
              </a:spcBef>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Nagbigay ng ayuda ang Barangay Mag-asawang Sapa sa Santa Maria, Bulacan noong Marso, 2020 kung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saan ang mga residente ay inatasang maglagay ng upuan sa labas ng kanilang bahay upang doon ilalagay ang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mga ayudang kanilang matatanggap. </a:t>
            </a:r>
            <a:endParaRPr b="0" lang="en-PH" sz="1800" spc="-1" strike="noStrike">
              <a:latin typeface="Arial"/>
            </a:endParaRPr>
          </a:p>
          <a:p>
            <a:pPr algn="just">
              <a:lnSpc>
                <a:spcPct val="100000"/>
              </a:lnSpc>
              <a:spcBef>
                <a:spcPts val="601"/>
              </a:spcBef>
              <a:spcAft>
                <a:spcPts val="601"/>
              </a:spcAft>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Ang nasabing ayuda ay naglalaman ng ilang kilo ng bigas, ilang piraso ng de-lata, at </a:t>
            </a:r>
            <a:r>
              <a:rPr b="0" i="1" lang="en-PH" sz="1800" spc="-1" strike="noStrike">
                <a:solidFill>
                  <a:srgbClr val="000000"/>
                </a:solidFill>
                <a:latin typeface="Lato"/>
                <a:ea typeface="Arial;Arial"/>
              </a:rPr>
              <a:t>noodles</a:t>
            </a:r>
            <a:r>
              <a:rPr b="0" lang="en-PH" sz="1800" spc="-1" strike="noStrike">
                <a:solidFill>
                  <a:srgbClr val="000000"/>
                </a:solidFill>
                <a:latin typeface="Lato"/>
                <a:ea typeface="Arial;Arial"/>
              </a:rPr>
              <a:t>. </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itle 2"/>
          <p:cNvSpPr/>
          <p:nvPr/>
        </p:nvSpPr>
        <p:spPr>
          <a:xfrm>
            <a:off x="1523880" y="1799640"/>
            <a:ext cx="9132120" cy="2375640"/>
          </a:xfrm>
          <a:prstGeom prst="rect">
            <a:avLst/>
          </a:prstGeom>
          <a:noFill/>
          <a:ln w="0">
            <a:noFill/>
          </a:ln>
        </p:spPr>
        <p:style>
          <a:lnRef idx="0"/>
          <a:fillRef idx="0"/>
          <a:effectRef idx="0"/>
          <a:fontRef idx="minor"/>
        </p:style>
        <p:txBody>
          <a:bodyPr lIns="90000" rIns="90000" tIns="45000" bIns="45000" anchor="ctr">
            <a:normAutofit/>
          </a:bodyPr>
          <a:p>
            <a:pPr algn="ctr">
              <a:lnSpc>
                <a:spcPct val="90000"/>
              </a:lnSpc>
              <a:buNone/>
            </a:pPr>
            <a:r>
              <a:rPr b="1" lang="en-US" sz="3600" spc="-1" strike="noStrike">
                <a:solidFill>
                  <a:srgbClr val="9c0000"/>
                </a:solidFill>
                <a:latin typeface="Lato"/>
                <a:ea typeface="DejaVu Sans"/>
              </a:rPr>
              <a:t>PAGSASANAY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
          <p:cNvSpPr/>
          <p:nvPr/>
        </p:nvSpPr>
        <p:spPr>
          <a:xfrm>
            <a:off x="-360000" y="2880000"/>
            <a:ext cx="12181320" cy="628560"/>
          </a:xfrm>
          <a:prstGeom prst="rect">
            <a:avLst/>
          </a:prstGeom>
          <a:noFill/>
          <a:ln w="0">
            <a:noFill/>
          </a:ln>
        </p:spPr>
        <p:style>
          <a:lnRef idx="0"/>
          <a:fillRef idx="0"/>
          <a:effectRef idx="0"/>
          <a:fontRef idx="minor"/>
        </p:style>
      </p:sp>
      <p:sp>
        <p:nvSpPr>
          <p:cNvPr id="151" name=""/>
          <p:cNvSpPr/>
          <p:nvPr/>
        </p:nvSpPr>
        <p:spPr>
          <a:xfrm>
            <a:off x="540000" y="3240000"/>
            <a:ext cx="10792080" cy="2512080"/>
          </a:xfrm>
          <a:prstGeom prst="rect">
            <a:avLst/>
          </a:prstGeom>
          <a:noFill/>
          <a:ln w="0">
            <a:noFill/>
          </a:ln>
        </p:spPr>
        <p:style>
          <a:lnRef idx="0"/>
          <a:fillRef idx="0"/>
          <a:effectRef idx="0"/>
          <a:fontRef idx="minor"/>
        </p:style>
      </p:sp>
      <p:sp>
        <p:nvSpPr>
          <p:cNvPr id="152" name=""/>
          <p:cNvSpPr/>
          <p:nvPr/>
        </p:nvSpPr>
        <p:spPr>
          <a:xfrm>
            <a:off x="504360" y="1162440"/>
            <a:ext cx="11158920" cy="391284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endParaRPr b="0" lang="en-PH" sz="1800" spc="-1" strike="noStrike">
              <a:latin typeface="Arial"/>
            </a:endParaRPr>
          </a:p>
          <a:p>
            <a:pPr algn="ctr">
              <a:lnSpc>
                <a:spcPct val="115000"/>
              </a:lnSpc>
              <a:buNone/>
            </a:pPr>
            <a:r>
              <a:rPr b="1" lang="en-PH" sz="1800" spc="-1" strike="noStrike">
                <a:solidFill>
                  <a:srgbClr val="000000"/>
                </a:solidFill>
                <a:latin typeface="Lato"/>
                <a:ea typeface="DejaVu Sans"/>
              </a:rPr>
              <a:t>Pangkalahatang Alituntunin para sa Bayan ng Santa Maria, Bulacan </a:t>
            </a:r>
            <a:endParaRPr b="0" lang="en-PH" sz="1800" spc="-1" strike="noStrike">
              <a:latin typeface="Arial"/>
            </a:endParaRPr>
          </a:p>
          <a:p>
            <a:pPr algn="just">
              <a:lnSpc>
                <a:spcPct val="115000"/>
              </a:lnSpc>
              <a:buNone/>
            </a:pPr>
            <a:endParaRPr b="0" lang="en-PH" sz="1800" spc="-1" strike="noStrike">
              <a:latin typeface="Arial"/>
            </a:endParaRPr>
          </a:p>
          <a:p>
            <a:pPr algn="just">
              <a:lnSpc>
                <a:spcPct val="115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Naglabas noong Mayo 30, 2020 ang Municipality of Santa Maria – Office of Municipal Mayor ng kautusang pang-ehekutibo bilang 2020–33 na naglalahad ng mga alituntunin sa ilalim ng General Community Quarantine sa bayan ng Santa Maria, Bulacan. Para sa pangkalahatang alituntunin, isinasaad rito na ang pinapayagan lamang lumabas ng bahay ay ang mga nakatalagang bumili ng pagkain at mga pangangailangan para sa kaniyang pamilya. Maaari ding lumabas ang mga nagtatrabaho ngunit kinakailangan ay may dala silang </a:t>
            </a:r>
            <a:r>
              <a:rPr b="0" lang="en-PH" sz="1800" spc="-1" strike="noStrike">
                <a:solidFill>
                  <a:srgbClr val="000000"/>
                </a:solidFill>
                <a:latin typeface=""/>
                <a:ea typeface=""/>
              </a:rPr>
              <a:t>company ID o Certificate of Employment. Kung ikaw naman ay frontliner at empleyado sa pinapayagang industriya at kompanya, kailangang magsuot ng face mask at patuloy ang pagsunod sa social distancing. Hindi pinapayagang lumabas ang edad 20 pababa at 60 pataas, ang mga buntis, at ang may immunodeficiencies, co-morbidities, at iba pang health risks. Kung may nararamdaman o may sintomas na pareho o konektado sa COVID-19, </a:t>
            </a:r>
            <a:r>
              <a:rPr b="0" lang="en-PH" sz="1800" spc="-1" strike="noStrike">
                <a:solidFill>
                  <a:srgbClr val="000000"/>
                </a:solidFill>
                <a:latin typeface="Lato"/>
                <a:ea typeface="Arial;Arial"/>
              </a:rPr>
              <a:t>pinapayuhang kumonsulta sa doktor. Kung may dumating naman na galing sa lugar na may kaso ng COVID-19, ipagbigay-alam agad sa barangay at munisipyo.</a:t>
            </a:r>
            <a:endParaRPr b="0" lang="en-PH" sz="1800" spc="-1" strike="noStrike">
              <a:latin typeface=""/>
              <a:ea typeface=""/>
            </a:endParaRPr>
          </a:p>
        </p:txBody>
      </p:sp>
      <p:sp>
        <p:nvSpPr>
          <p:cNvPr id="153" name="PlaceHolder 11"/>
          <p:cNvSpPr/>
          <p:nvPr/>
        </p:nvSpPr>
        <p:spPr>
          <a:xfrm>
            <a:off x="115560" y="-72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1" lang="en-US" sz="1800" spc="-1" strike="noStrike">
                <a:solidFill>
                  <a:srgbClr val="000000"/>
                </a:solidFill>
                <a:latin typeface="Lato"/>
                <a:ea typeface="DejaVu Sans"/>
              </a:rPr>
              <a:t>Panuto: </a:t>
            </a:r>
            <a:r>
              <a:rPr b="0" lang="en-US" sz="1800" spc="-1" strike="noStrike">
                <a:solidFill>
                  <a:srgbClr val="000000"/>
                </a:solidFill>
                <a:latin typeface="Lato"/>
                <a:ea typeface="DejaVu Sans"/>
              </a:rPr>
              <a:t>Basahin at unawain ang halimbawa ng balita pagkatapos ay isagawa ang pagsasanay na nasa susunod na </a:t>
            </a:r>
            <a:r>
              <a:rPr b="0" i="1" lang="en-US" sz="1800" spc="-1" strike="noStrike">
                <a:solidFill>
                  <a:srgbClr val="000000"/>
                </a:solidFill>
                <a:latin typeface="Lato"/>
                <a:ea typeface="DejaVu Sans"/>
              </a:rPr>
              <a:t>slide</a:t>
            </a:r>
            <a:r>
              <a:rPr b="0" lang="en-US" sz="1800" spc="-1" strike="noStrike">
                <a:solidFill>
                  <a:srgbClr val="000000"/>
                </a:solidFill>
                <a:latin typeface="Lato"/>
                <a:ea typeface="DejaVu Sans"/>
              </a:rPr>
              <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
          <p:cNvSpPr/>
          <p:nvPr/>
        </p:nvSpPr>
        <p:spPr>
          <a:xfrm>
            <a:off x="-360000" y="2880000"/>
            <a:ext cx="12181320" cy="628560"/>
          </a:xfrm>
          <a:prstGeom prst="rect">
            <a:avLst/>
          </a:prstGeom>
          <a:noFill/>
          <a:ln w="0">
            <a:noFill/>
          </a:ln>
        </p:spPr>
        <p:style>
          <a:lnRef idx="0"/>
          <a:fillRef idx="0"/>
          <a:effectRef idx="0"/>
          <a:fontRef idx="minor"/>
        </p:style>
      </p:sp>
      <p:sp>
        <p:nvSpPr>
          <p:cNvPr id="155" name=""/>
          <p:cNvSpPr/>
          <p:nvPr/>
        </p:nvSpPr>
        <p:spPr>
          <a:xfrm>
            <a:off x="540000" y="3240000"/>
            <a:ext cx="10792080" cy="2512080"/>
          </a:xfrm>
          <a:prstGeom prst="rect">
            <a:avLst/>
          </a:prstGeom>
          <a:noFill/>
          <a:ln w="0">
            <a:noFill/>
          </a:ln>
        </p:spPr>
        <p:style>
          <a:lnRef idx="0"/>
          <a:fillRef idx="0"/>
          <a:effectRef idx="0"/>
          <a:fontRef idx="minor"/>
        </p:style>
      </p:sp>
      <p:sp>
        <p:nvSpPr>
          <p:cNvPr id="156" name=""/>
          <p:cNvSpPr/>
          <p:nvPr/>
        </p:nvSpPr>
        <p:spPr>
          <a:xfrm>
            <a:off x="504360" y="1162440"/>
            <a:ext cx="11158920" cy="39128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1" lang="en-PH" sz="1800" spc="-1" strike="noStrike">
                <a:solidFill>
                  <a:srgbClr val="000000"/>
                </a:solidFill>
                <a:latin typeface="Lato"/>
                <a:ea typeface="Arial;Arial"/>
              </a:rPr>
              <a:t>PANUTO: </a:t>
            </a:r>
            <a:r>
              <a:rPr b="0" lang="en-PH" sz="1800" spc="-1" strike="noStrike">
                <a:solidFill>
                  <a:srgbClr val="000000"/>
                </a:solidFill>
                <a:latin typeface="Lato"/>
                <a:ea typeface="Arial;Arial"/>
              </a:rPr>
              <a:t>Punuan ang bawat patlang ng tamang salita mula sa buod ng binasang balita sa naunang slide. Isulat ang iyong mga sagot sa kuwaderno.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Arial;Arial"/>
              </a:rPr>
              <a:t>	</a:t>
            </a:r>
            <a:r>
              <a:rPr b="0" lang="en-PH" sz="1800" spc="-1" strike="noStrike">
                <a:solidFill>
                  <a:srgbClr val="000000"/>
                </a:solidFill>
                <a:latin typeface="Lato"/>
                <a:ea typeface="Arial;Arial"/>
              </a:rPr>
              <a:t>Naglabas ng (1) _____________ ang (2) _____________ noong (3) _____________. Ito ay naglalahad ng mga (4)_____________ tungkol sa kung sino lamang ang pinapayagang (5) _____________, ano ang dapat nilang                              (6) _____________ at dapat na isaalang-alang sa paglabas ng bahay. Sinasabi rin sa kautusan kung ano ang dapat gawin kapag may (7) _____________ at kung may bagong dating sa pamayanan. </a:t>
            </a:r>
            <a:endParaRPr b="0" lang="en-PH" sz="1800" spc="-1" strike="noStrike">
              <a:latin typeface="Arial"/>
            </a:endParaRPr>
          </a:p>
        </p:txBody>
      </p:sp>
      <p:sp>
        <p:nvSpPr>
          <p:cNvPr id="157" name="PlaceHolder 15"/>
          <p:cNvSpPr/>
          <p:nvPr/>
        </p:nvSpPr>
        <p:spPr>
          <a:xfrm>
            <a:off x="115560" y="-720000"/>
            <a:ext cx="10503720" cy="2333520"/>
          </a:xfrm>
          <a:prstGeom prst="rect">
            <a:avLst/>
          </a:prstGeom>
          <a:noFill/>
          <a:ln w="0">
            <a:noFill/>
          </a:ln>
        </p:spPr>
        <p:style>
          <a:lnRef idx="0"/>
          <a:fillRef idx="0"/>
          <a:effectRef idx="0"/>
          <a:fontRef idx="minor"/>
        </p:style>
        <p:txBody>
          <a:bodyPr lIns="90000" rIns="90000" tIns="45000" bIns="45000" anchor="ctr">
            <a:normAutofit/>
          </a:bodyPr>
          <a:p>
            <a:pPr>
              <a:lnSpc>
                <a:spcPct val="115000"/>
              </a:lnSpc>
              <a:buNone/>
            </a:pPr>
            <a:endParaRPr b="0" lang="en-PH" sz="1800" spc="-1" strike="noStrike">
              <a:latin typeface="Arial"/>
            </a:endParaRPr>
          </a:p>
          <a:p>
            <a:pPr>
              <a:lnSpc>
                <a:spcPct val="115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2524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2023-07-11T11:15:07Z</dcterms:modified>
  <cp:revision>150</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