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6.png" ContentType="image/png"/>
  <Override PartName="/ppt/media/image25.png" ContentType="image/png"/>
  <Override PartName="/ppt/media/image20.png" ContentType="image/png"/>
  <Override PartName="/ppt/media/image5.png" ContentType="image/png"/>
  <Override PartName="/ppt/media/image19.png" ContentType="image/png"/>
  <Override PartName="/ppt/media/image27.jpeg" ContentType="image/jpeg"/>
  <Override PartName="/ppt/media/image2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87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ffffff"/>
                </a:solidFill>
                <a:latin typeface="Lato"/>
                <a:ea typeface="DejaVu Sans"/>
              </a:rPr>
              <a:t>Classification of Organisms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Box 10"/>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63" name=""/>
          <p:cNvSpPr/>
          <p:nvPr/>
        </p:nvSpPr>
        <p:spPr>
          <a:xfrm>
            <a:off x="4307040" y="972720"/>
            <a:ext cx="3599280" cy="466560"/>
          </a:xfrm>
          <a:prstGeom prst="rect">
            <a:avLst/>
          </a:prstGeom>
          <a:gradFill rotWithShape="0">
            <a:gsLst>
              <a:gs pos="0">
                <a:srgbClr val="dde8cb"/>
              </a:gs>
              <a:gs pos="100000">
                <a:srgbClr val="ffd7d7"/>
              </a:gs>
            </a:gsLst>
            <a:lin ang="3600000"/>
          </a:gradFill>
          <a:ln w="38160">
            <a:solidFill>
              <a:srgbClr val="00a933"/>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Eubacteria</a:t>
            </a:r>
            <a:endParaRPr b="0" lang="en-PH" sz="1800" spc="-1" strike="noStrike">
              <a:latin typeface="Arial"/>
            </a:endParaRPr>
          </a:p>
        </p:txBody>
      </p:sp>
      <p:sp>
        <p:nvSpPr>
          <p:cNvPr id="164" name=""/>
          <p:cNvSpPr/>
          <p:nvPr/>
        </p:nvSpPr>
        <p:spPr>
          <a:xfrm>
            <a:off x="720000" y="1800000"/>
            <a:ext cx="4139280" cy="466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Distinguishing characteristics:</a:t>
            </a:r>
            <a:endParaRPr b="0" lang="en-PH" sz="1800" spc="-1" strike="noStrike">
              <a:latin typeface="Arial"/>
            </a:endParaRPr>
          </a:p>
        </p:txBody>
      </p:sp>
      <p:sp>
        <p:nvSpPr>
          <p:cNvPr id="165" name=""/>
          <p:cNvSpPr/>
          <p:nvPr/>
        </p:nvSpPr>
        <p:spPr>
          <a:xfrm>
            <a:off x="720000" y="2340000"/>
            <a:ext cx="7379280" cy="3045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Wingdings" charset="2"/>
              <a:buChar char=""/>
            </a:pPr>
            <a:r>
              <a:rPr b="1" i="1" lang="en-PH" sz="1800" spc="-1" strike="noStrike">
                <a:solidFill>
                  <a:srgbClr val="000000"/>
                </a:solidFill>
                <a:latin typeface="Lato"/>
                <a:ea typeface="€ŽIçþ"/>
              </a:rPr>
              <a:t>Prokaryotes</a:t>
            </a:r>
            <a:r>
              <a:rPr b="0" lang="en-PH" sz="1800" spc="-1" strike="noStrike">
                <a:solidFill>
                  <a:srgbClr val="000000"/>
                </a:solidFill>
                <a:latin typeface="Lato"/>
                <a:ea typeface="€ŽIçþ"/>
              </a:rPr>
              <a:t>. They lack distinct nuclei.</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Font typeface="Wingdings" charset="2"/>
              <a:buChar char=""/>
            </a:pPr>
            <a:r>
              <a:rPr b="1" i="1" lang="en-PH" sz="1800" spc="-1" strike="noStrike">
                <a:solidFill>
                  <a:srgbClr val="000000"/>
                </a:solidFill>
                <a:latin typeface="Lato"/>
                <a:ea typeface="€ŽIçþ"/>
              </a:rPr>
              <a:t>Autotrophic and Heterotrophic</a:t>
            </a:r>
            <a:r>
              <a:rPr b="0" lang="en-PH" sz="1800" spc="-1" strike="noStrike">
                <a:solidFill>
                  <a:srgbClr val="000000"/>
                </a:solidFill>
                <a:latin typeface="Lato"/>
                <a:ea typeface="€ŽIçþ"/>
              </a:rPr>
              <a:t>. Some are autotrophic and can undergo photosynthesis. Others cannot make their own food. Some are saprophytic which obtain nutrients from decaying organic matter (e.g., Escherichia coli, and Spirochaeta). Others are parasitic which obtain nutrients from a living host and cause diseases.</a:t>
            </a:r>
            <a:endParaRPr b="0" lang="en-PH" sz="1800" spc="-1" strike="noStrike">
              <a:latin typeface="Arial"/>
            </a:endParaRPr>
          </a:p>
          <a:p>
            <a:pPr algn="just">
              <a:lnSpc>
                <a:spcPct val="100000"/>
              </a:lnSpc>
              <a:buNone/>
            </a:pPr>
            <a:endParaRPr b="0" lang="en-PH" sz="1800" spc="-1" strike="noStrike">
              <a:latin typeface="Arial"/>
            </a:endParaRPr>
          </a:p>
          <a:p>
            <a:pPr marL="216000" indent="-216000">
              <a:lnSpc>
                <a:spcPct val="100000"/>
              </a:lnSpc>
              <a:buClr>
                <a:srgbClr val="000000"/>
              </a:buClr>
              <a:buFont typeface="Wingdings" charset="2"/>
              <a:buChar char=""/>
            </a:pPr>
            <a:r>
              <a:rPr b="0" lang="en-PH" sz="1800" spc="-1" strike="noStrike">
                <a:solidFill>
                  <a:srgbClr val="000000"/>
                </a:solidFill>
                <a:latin typeface="Lato"/>
                <a:ea typeface="€ŽIçþ"/>
              </a:rPr>
              <a:t>Some examples of Eubacteria are </a:t>
            </a:r>
            <a:r>
              <a:rPr b="1" i="1" lang="en-PH" sz="1800" spc="-1" strike="noStrike">
                <a:solidFill>
                  <a:srgbClr val="000000"/>
                </a:solidFill>
                <a:latin typeface="Lato"/>
                <a:ea typeface="€ŽIçþ"/>
              </a:rPr>
              <a:t>Bacillus cereus</a:t>
            </a:r>
            <a:r>
              <a:rPr b="0" lang="en-PH" sz="1800" spc="-1" strike="noStrike">
                <a:solidFill>
                  <a:srgbClr val="000000"/>
                </a:solidFill>
                <a:latin typeface="Lato"/>
                <a:ea typeface="€ŽIçþ"/>
              </a:rPr>
              <a:t>, which causes food poisoning; </a:t>
            </a:r>
            <a:r>
              <a:rPr b="1" i="1" lang="en-PH" sz="1800" spc="-1" strike="noStrike">
                <a:solidFill>
                  <a:srgbClr val="000000"/>
                </a:solidFill>
                <a:latin typeface="Lato"/>
                <a:ea typeface="€ŽIçþ"/>
              </a:rPr>
              <a:t>Streptococcus pneumoniae</a:t>
            </a:r>
            <a:r>
              <a:rPr b="0" lang="en-PH" sz="1800" spc="-1" strike="noStrike">
                <a:solidFill>
                  <a:srgbClr val="000000"/>
                </a:solidFill>
                <a:latin typeface="Lato"/>
                <a:ea typeface="€ŽIçþ"/>
              </a:rPr>
              <a:t>, which causes pneumonia; and </a:t>
            </a:r>
            <a:r>
              <a:rPr b="1" i="1" lang="en-PH" sz="1800" spc="-1" strike="noStrike">
                <a:solidFill>
                  <a:srgbClr val="000000"/>
                </a:solidFill>
                <a:latin typeface="Lato"/>
                <a:ea typeface="€ŽIçþ"/>
              </a:rPr>
              <a:t>Clostridium tetani</a:t>
            </a:r>
            <a:r>
              <a:rPr b="0" lang="en-PH" sz="1800" spc="-1" strike="noStrike">
                <a:solidFill>
                  <a:srgbClr val="000000"/>
                </a:solidFill>
                <a:latin typeface="Lato"/>
                <a:ea typeface="€ŽIçþ"/>
              </a:rPr>
              <a:t>, which causes tetanus. </a:t>
            </a:r>
            <a:endParaRPr b="0" lang="en-PH" sz="1800" spc="-1" strike="noStrike">
              <a:latin typeface="Arial"/>
            </a:endParaRPr>
          </a:p>
        </p:txBody>
      </p:sp>
      <p:pic>
        <p:nvPicPr>
          <p:cNvPr id="166" name="" descr=""/>
          <p:cNvPicPr/>
          <p:nvPr/>
        </p:nvPicPr>
        <p:blipFill>
          <a:blip r:embed="rId1"/>
          <a:stretch/>
        </p:blipFill>
        <p:spPr>
          <a:xfrm>
            <a:off x="8690760" y="1980000"/>
            <a:ext cx="3008520" cy="3599280"/>
          </a:xfrm>
          <a:prstGeom prst="rect">
            <a:avLst/>
          </a:prstGeom>
          <a:ln w="38160">
            <a:solidFill>
              <a:srgbClr val="00a933"/>
            </a:solidFill>
            <a:prstDash val="sysDash"/>
            <a:round/>
          </a:ln>
        </p:spPr>
      </p:pic>
      <p:sp>
        <p:nvSpPr>
          <p:cNvPr id="167" name=""/>
          <p:cNvSpPr/>
          <p:nvPr/>
        </p:nvSpPr>
        <p:spPr>
          <a:xfrm>
            <a:off x="8820000" y="5760000"/>
            <a:ext cx="2883240" cy="35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400" spc="-1" strike="noStrike">
                <a:solidFill>
                  <a:srgbClr val="404040"/>
                </a:solidFill>
                <a:latin typeface="Lato"/>
                <a:ea typeface="DejaVu Sans"/>
              </a:rPr>
              <a:t>The structure of a bacterium</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Box 11"/>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69" name=""/>
          <p:cNvSpPr/>
          <p:nvPr/>
        </p:nvSpPr>
        <p:spPr>
          <a:xfrm>
            <a:off x="720000" y="1440000"/>
            <a:ext cx="11159280" cy="133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Distinguishing characteristics:</a:t>
            </a:r>
            <a:endParaRPr b="0" lang="en-PH" sz="1800" spc="-1" strike="noStrike">
              <a:latin typeface="Arial"/>
            </a:endParaRPr>
          </a:p>
          <a:p>
            <a:pPr marL="216000" indent="-216000">
              <a:lnSpc>
                <a:spcPct val="100000"/>
              </a:lnSpc>
              <a:buClr>
                <a:srgbClr val="000000"/>
              </a:buClr>
              <a:buFont typeface="Wingdings" charset="2"/>
              <a:buChar char=""/>
            </a:pPr>
            <a:r>
              <a:rPr b="1" i="1" lang="en-PH" sz="1800" spc="-1" strike="noStrike">
                <a:solidFill>
                  <a:srgbClr val="000000"/>
                </a:solidFill>
                <a:latin typeface="Lato"/>
                <a:ea typeface="€ŽIçþ"/>
              </a:rPr>
              <a:t>Eukaryotes.</a:t>
            </a:r>
            <a:r>
              <a:rPr b="0" lang="en-PH" sz="1800" spc="-1" strike="noStrike">
                <a:solidFill>
                  <a:srgbClr val="000000"/>
                </a:solidFill>
                <a:latin typeface="Lato"/>
                <a:ea typeface="€ŽIçþ"/>
              </a:rPr>
              <a:t> They are organisms with a defined nucleus.</a:t>
            </a:r>
            <a:endParaRPr b="0" lang="en-PH" sz="1800" spc="-1" strike="noStrike">
              <a:latin typeface="Arial"/>
            </a:endParaRPr>
          </a:p>
          <a:p>
            <a:pPr>
              <a:lnSpc>
                <a:spcPct val="100000"/>
              </a:lnSpc>
              <a:buNone/>
            </a:pPr>
            <a:endParaRPr b="0" lang="en-PH" sz="1800" spc="-1" strike="noStrike">
              <a:latin typeface="Arial"/>
            </a:endParaRPr>
          </a:p>
          <a:p>
            <a:pPr marL="216000" indent="-216000">
              <a:lnSpc>
                <a:spcPct val="100000"/>
              </a:lnSpc>
              <a:buClr>
                <a:srgbClr val="000000"/>
              </a:buClr>
              <a:buFont typeface="Wingdings" charset="2"/>
              <a:buChar char=""/>
            </a:pPr>
            <a:r>
              <a:rPr b="0" lang="en-PH" sz="1800" spc="-1" strike="noStrike">
                <a:solidFill>
                  <a:srgbClr val="000000"/>
                </a:solidFill>
                <a:latin typeface="Lato"/>
                <a:ea typeface="€ŽIçþ"/>
              </a:rPr>
              <a:t>Some are </a:t>
            </a:r>
            <a:r>
              <a:rPr b="0" i="1" lang="en-PH" sz="1800" spc="-1" strike="noStrike">
                <a:solidFill>
                  <a:srgbClr val="000000"/>
                </a:solidFill>
                <a:latin typeface="Lato"/>
                <a:ea typeface="€ŽIçþ"/>
              </a:rPr>
              <a:t>single-celled</a:t>
            </a:r>
            <a:r>
              <a:rPr b="0" lang="en-PH" sz="1800" spc="-1" strike="noStrike">
                <a:solidFill>
                  <a:srgbClr val="000000"/>
                </a:solidFill>
                <a:latin typeface="Lato"/>
                <a:ea typeface="€ŽIçþ"/>
              </a:rPr>
              <a:t> and </a:t>
            </a:r>
            <a:r>
              <a:rPr b="0" i="1" lang="en-PH" sz="1800" spc="-1" strike="noStrike">
                <a:solidFill>
                  <a:srgbClr val="000000"/>
                </a:solidFill>
                <a:latin typeface="Lato"/>
                <a:ea typeface="€ŽIçþ"/>
              </a:rPr>
              <a:t>microscopic</a:t>
            </a:r>
            <a:r>
              <a:rPr b="0" lang="en-PH" sz="1800" spc="-1" strike="noStrike">
                <a:solidFill>
                  <a:srgbClr val="000000"/>
                </a:solidFill>
                <a:latin typeface="Lato"/>
                <a:ea typeface="€ŽIçþ"/>
              </a:rPr>
              <a:t>, with species capable of forming colonies. Others are </a:t>
            </a:r>
            <a:r>
              <a:rPr b="0" i="1" lang="en-PH" sz="1800" spc="-1" strike="noStrike">
                <a:solidFill>
                  <a:srgbClr val="000000"/>
                </a:solidFill>
                <a:latin typeface="Lato"/>
                <a:ea typeface="€ŽIçþ"/>
              </a:rPr>
              <a:t>multicellular</a:t>
            </a:r>
            <a:r>
              <a:rPr b="0" lang="en-PH" sz="1800" spc="-1" strike="noStrike">
                <a:solidFill>
                  <a:srgbClr val="000000"/>
                </a:solidFill>
                <a:latin typeface="Lato"/>
                <a:ea typeface="€ŽIçþ"/>
              </a:rPr>
              <a:t> but lack the definite complex tissue organization of plants, animals, and fungi.</a:t>
            </a:r>
            <a:endParaRPr b="0" lang="en-PH" sz="1800" spc="-1" strike="noStrike">
              <a:latin typeface="Arial"/>
            </a:endParaRPr>
          </a:p>
        </p:txBody>
      </p:sp>
      <p:sp>
        <p:nvSpPr>
          <p:cNvPr id="170" name=""/>
          <p:cNvSpPr/>
          <p:nvPr/>
        </p:nvSpPr>
        <p:spPr>
          <a:xfrm>
            <a:off x="4381920" y="1027800"/>
            <a:ext cx="4257360" cy="449640"/>
          </a:xfrm>
          <a:prstGeom prst="rect">
            <a:avLst/>
          </a:prstGeom>
          <a:gradFill rotWithShape="0">
            <a:gsLst>
              <a:gs pos="0">
                <a:srgbClr val="ffffff"/>
              </a:gs>
              <a:gs pos="85000">
                <a:srgbClr val="127622"/>
              </a:gs>
              <a:gs pos="100000">
                <a:srgbClr val="127622"/>
              </a:gs>
            </a:gsLst>
            <a:path path="circle">
              <a:fillToRect l="50000" t="50000" r="50000" b="50000"/>
            </a:path>
          </a:gradFill>
          <a:ln w="38160">
            <a:solidFill>
              <a:srgbClr val="ffff00"/>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Protista</a:t>
            </a:r>
            <a:endParaRPr b="0" lang="en-PH" sz="1800" spc="-1" strike="noStrike">
              <a:latin typeface="Arial"/>
            </a:endParaRPr>
          </a:p>
        </p:txBody>
      </p:sp>
      <p:sp>
        <p:nvSpPr>
          <p:cNvPr id="171" name=""/>
          <p:cNvSpPr/>
          <p:nvPr/>
        </p:nvSpPr>
        <p:spPr>
          <a:xfrm>
            <a:off x="788400" y="2880000"/>
            <a:ext cx="40708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yIçþ"/>
              </a:rPr>
              <a:t>Classifications of Protists:</a:t>
            </a:r>
            <a:endParaRPr b="0" lang="en-PH" sz="1800" spc="-1" strike="noStrike">
              <a:latin typeface="Arial"/>
            </a:endParaRPr>
          </a:p>
        </p:txBody>
      </p:sp>
      <p:sp>
        <p:nvSpPr>
          <p:cNvPr id="172" name=""/>
          <p:cNvSpPr/>
          <p:nvPr/>
        </p:nvSpPr>
        <p:spPr>
          <a:xfrm>
            <a:off x="720000" y="3295080"/>
            <a:ext cx="10979280" cy="1024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1. Animal-like Protists (Protozoans)</a:t>
            </a:r>
            <a:r>
              <a:rPr b="0" lang="en-PH" sz="1800" spc="-1" strike="noStrike">
                <a:solidFill>
                  <a:srgbClr val="000000"/>
                </a:solidFill>
                <a:latin typeface="Lato"/>
                <a:ea typeface="DejaVu Sans"/>
              </a:rPr>
              <a:t> – They have structures for locomotion and are heterotrophic. These include representative organisms, such as Paramecium, which uses cilia to move and </a:t>
            </a:r>
            <a:r>
              <a:rPr b="0" lang="en-PH" sz="1800" spc="-1" strike="noStrike">
                <a:solidFill>
                  <a:srgbClr val="000000"/>
                </a:solidFill>
                <a:latin typeface="Lato"/>
                <a:ea typeface="€yIçþ"/>
              </a:rPr>
              <a:t>Amoeba, which uses pseudopodia to move. Euglena uses the whip-like structure called flagellum to move.</a:t>
            </a:r>
            <a:endParaRPr b="0" lang="en-PH" sz="1800" spc="-1" strike="noStrike">
              <a:latin typeface="Arial"/>
            </a:endParaRPr>
          </a:p>
        </p:txBody>
      </p:sp>
      <p:pic>
        <p:nvPicPr>
          <p:cNvPr id="173" name="" descr=""/>
          <p:cNvPicPr/>
          <p:nvPr/>
        </p:nvPicPr>
        <p:blipFill>
          <a:blip r:embed="rId1"/>
          <a:stretch/>
        </p:blipFill>
        <p:spPr>
          <a:xfrm>
            <a:off x="2880000" y="4380120"/>
            <a:ext cx="6479280" cy="17391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75" name="TextBox 12"/>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76" name=""/>
          <p:cNvSpPr/>
          <p:nvPr/>
        </p:nvSpPr>
        <p:spPr>
          <a:xfrm>
            <a:off x="720000" y="1314360"/>
            <a:ext cx="109792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2. Plant-like Protists (Algae)</a:t>
            </a:r>
            <a:r>
              <a:rPr b="0" lang="en-PH" sz="1800" spc="-1" strike="noStrike">
                <a:solidFill>
                  <a:srgbClr val="000000"/>
                </a:solidFill>
                <a:latin typeface="Lato"/>
                <a:ea typeface="DejaVu Sans"/>
              </a:rPr>
              <a:t> – They have chlorophyll that enables them to make their own food. In addition to chlorophyll pigment, they have other pigments that give them their characteristic colors. Plant-like protists include </a:t>
            </a:r>
            <a:r>
              <a:rPr b="0" lang="en-PH" sz="1800" spc="-1" strike="noStrike">
                <a:solidFill>
                  <a:srgbClr val="000000"/>
                </a:solidFill>
                <a:latin typeface="Lato"/>
                <a:ea typeface="€yIçþ"/>
              </a:rPr>
              <a:t>Chlorophyta or green algae, Baccilariophyta or diatoms with golden color, </a:t>
            </a:r>
            <a:r>
              <a:rPr b="1" i="1" lang="en-PH" sz="1800" spc="-1" strike="noStrike">
                <a:solidFill>
                  <a:srgbClr val="000000"/>
                </a:solidFill>
                <a:latin typeface="Lato"/>
                <a:ea typeface="€yIçþ"/>
              </a:rPr>
              <a:t>Chrysophyta</a:t>
            </a:r>
            <a:r>
              <a:rPr b="0" lang="en-PH" sz="1800" spc="-1" strike="noStrike">
                <a:solidFill>
                  <a:srgbClr val="000000"/>
                </a:solidFill>
                <a:latin typeface="Lato"/>
                <a:ea typeface="€yIçþ"/>
              </a:rPr>
              <a:t> or golden algae, </a:t>
            </a:r>
            <a:r>
              <a:rPr b="1" i="1" lang="en-PH" sz="1800" spc="-1" strike="noStrike">
                <a:solidFill>
                  <a:srgbClr val="000000"/>
                </a:solidFill>
                <a:latin typeface="Lato"/>
                <a:ea typeface="€yIçþ"/>
              </a:rPr>
              <a:t>Dinoflagellates </a:t>
            </a:r>
            <a:r>
              <a:rPr b="0" lang="en-PH" sz="1800" spc="-1" strike="noStrike">
                <a:solidFill>
                  <a:srgbClr val="000000"/>
                </a:solidFill>
                <a:latin typeface="Lato"/>
                <a:ea typeface="€yIçþ"/>
              </a:rPr>
              <a:t>or golden-brown algae, </a:t>
            </a:r>
            <a:r>
              <a:rPr b="1" i="1" lang="en-PH" sz="1800" spc="-1" strike="noStrike">
                <a:solidFill>
                  <a:srgbClr val="000000"/>
                </a:solidFill>
                <a:latin typeface="Lato"/>
                <a:ea typeface="€yIçþ"/>
              </a:rPr>
              <a:t>Phaeophyta</a:t>
            </a:r>
            <a:r>
              <a:rPr b="0" lang="en-PH" sz="1800" spc="-1" strike="noStrike">
                <a:solidFill>
                  <a:srgbClr val="000000"/>
                </a:solidFill>
                <a:latin typeface="Lato"/>
                <a:ea typeface="€yIçþ"/>
              </a:rPr>
              <a:t> or greenish-brown algae, </a:t>
            </a:r>
            <a:r>
              <a:rPr b="1" i="1" lang="en-PH" sz="1800" spc="-1" strike="noStrike">
                <a:solidFill>
                  <a:srgbClr val="000000"/>
                </a:solidFill>
                <a:latin typeface="Lato"/>
                <a:ea typeface="€yIçþ"/>
              </a:rPr>
              <a:t>Rhodophyta</a:t>
            </a:r>
            <a:r>
              <a:rPr b="0" lang="en-PH" sz="1800" spc="-1" strike="noStrike">
                <a:solidFill>
                  <a:srgbClr val="000000"/>
                </a:solidFill>
                <a:latin typeface="Lato"/>
                <a:ea typeface="€yIçþ"/>
              </a:rPr>
              <a:t> or the red-brown algae, and </a:t>
            </a:r>
            <a:r>
              <a:rPr b="1" i="1" lang="en-PH" sz="1800" spc="-1" strike="noStrike">
                <a:solidFill>
                  <a:srgbClr val="000000"/>
                </a:solidFill>
                <a:latin typeface="Lato"/>
                <a:ea typeface="€yIçþ"/>
              </a:rPr>
              <a:t>Euglenophyta</a:t>
            </a:r>
            <a:r>
              <a:rPr b="0" lang="en-PH" sz="1800" spc="-1" strike="noStrike">
                <a:solidFill>
                  <a:srgbClr val="000000"/>
                </a:solidFill>
                <a:latin typeface="Lato"/>
                <a:ea typeface="€yIçþ"/>
              </a:rPr>
              <a:t> the euglenoid green algae.</a:t>
            </a:r>
            <a:endParaRPr b="0" lang="en-PH" sz="1800" spc="-1" strike="noStrike">
              <a:latin typeface="Arial"/>
            </a:endParaRPr>
          </a:p>
        </p:txBody>
      </p:sp>
      <p:pic>
        <p:nvPicPr>
          <p:cNvPr id="177" name="" descr=""/>
          <p:cNvPicPr/>
          <p:nvPr/>
        </p:nvPicPr>
        <p:blipFill>
          <a:blip r:embed="rId1"/>
          <a:stretch/>
        </p:blipFill>
        <p:spPr>
          <a:xfrm>
            <a:off x="1620000" y="3420000"/>
            <a:ext cx="8819280" cy="2519280"/>
          </a:xfrm>
          <a:prstGeom prst="rect">
            <a:avLst/>
          </a:prstGeom>
          <a:ln w="0">
            <a:noFill/>
          </a:ln>
        </p:spPr>
      </p:pic>
      <p:sp>
        <p:nvSpPr>
          <p:cNvPr id="178" name=""/>
          <p:cNvSpPr/>
          <p:nvPr/>
        </p:nvSpPr>
        <p:spPr>
          <a:xfrm>
            <a:off x="720000" y="2880000"/>
            <a:ext cx="288036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Examples of marine algae: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80" name="TextBox 13"/>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81" name=""/>
          <p:cNvSpPr/>
          <p:nvPr/>
        </p:nvSpPr>
        <p:spPr>
          <a:xfrm>
            <a:off x="720000" y="1416960"/>
            <a:ext cx="10799280" cy="128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3. Fungus-like Protists </a:t>
            </a:r>
            <a:r>
              <a:rPr b="0" lang="en-PH" sz="1800" spc="-1" strike="noStrike">
                <a:solidFill>
                  <a:srgbClr val="000000"/>
                </a:solidFill>
                <a:latin typeface="Lato"/>
                <a:ea typeface="DejaVu Sans"/>
              </a:rPr>
              <a:t>– They exhibit a life cycle of an alternate </a:t>
            </a:r>
            <a:r>
              <a:rPr b="0" lang="en-PH" sz="1800" spc="-1" strike="noStrike">
                <a:solidFill>
                  <a:srgbClr val="000000"/>
                </a:solidFill>
                <a:latin typeface="Lato"/>
                <a:ea typeface="€yIçþ"/>
              </a:rPr>
              <a:t>protozoan-like in one stage of development and fungus-like in another stage. They are saprophytic heterotrophs. Some examples are cellular slime molds and plasmodial slime molds. Examples of fungus like protists </a:t>
            </a:r>
            <a:endParaRPr b="0" lang="en-PH" sz="1800" spc="-1" strike="noStrike">
              <a:latin typeface="Arial"/>
            </a:endParaRPr>
          </a:p>
        </p:txBody>
      </p:sp>
      <p:pic>
        <p:nvPicPr>
          <p:cNvPr id="182" name="" descr=""/>
          <p:cNvPicPr/>
          <p:nvPr/>
        </p:nvPicPr>
        <p:blipFill>
          <a:blip r:embed="rId1"/>
          <a:stretch/>
        </p:blipFill>
        <p:spPr>
          <a:xfrm>
            <a:off x="1620000" y="2854440"/>
            <a:ext cx="3779280" cy="2544840"/>
          </a:xfrm>
          <a:prstGeom prst="rect">
            <a:avLst/>
          </a:prstGeom>
          <a:ln w="0">
            <a:noFill/>
          </a:ln>
        </p:spPr>
      </p:pic>
      <p:pic>
        <p:nvPicPr>
          <p:cNvPr id="183" name="" descr=""/>
          <p:cNvPicPr/>
          <p:nvPr/>
        </p:nvPicPr>
        <p:blipFill>
          <a:blip r:embed="rId2"/>
          <a:stretch/>
        </p:blipFill>
        <p:spPr>
          <a:xfrm>
            <a:off x="6581880" y="2880000"/>
            <a:ext cx="3857400" cy="2519280"/>
          </a:xfrm>
          <a:prstGeom prst="rect">
            <a:avLst/>
          </a:prstGeom>
          <a:ln w="0">
            <a:noFill/>
          </a:ln>
        </p:spPr>
      </p:pic>
      <p:sp>
        <p:nvSpPr>
          <p:cNvPr id="184" name=""/>
          <p:cNvSpPr/>
          <p:nvPr/>
        </p:nvSpPr>
        <p:spPr>
          <a:xfrm>
            <a:off x="2520000" y="5400000"/>
            <a:ext cx="1979280" cy="439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400" spc="-1" strike="noStrike">
                <a:solidFill>
                  <a:srgbClr val="000000"/>
                </a:solidFill>
                <a:latin typeface="Lato"/>
                <a:ea typeface="DejaVu Sans"/>
              </a:rPr>
              <a:t>(a) </a:t>
            </a:r>
            <a:r>
              <a:rPr b="0" lang="en-PH" sz="1400" spc="-1" strike="noStrike">
                <a:solidFill>
                  <a:srgbClr val="000000"/>
                </a:solidFill>
                <a:latin typeface="Lato"/>
                <a:ea typeface="€ŽIçþ"/>
              </a:rPr>
              <a:t>Dictyostelium sp.</a:t>
            </a:r>
            <a:endParaRPr b="0" lang="en-PH" sz="1400" spc="-1" strike="noStrike">
              <a:latin typeface="Arial"/>
            </a:endParaRPr>
          </a:p>
        </p:txBody>
      </p:sp>
      <p:sp>
        <p:nvSpPr>
          <p:cNvPr id="185" name=""/>
          <p:cNvSpPr/>
          <p:nvPr/>
        </p:nvSpPr>
        <p:spPr>
          <a:xfrm>
            <a:off x="7773480" y="5400000"/>
            <a:ext cx="1585800" cy="422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400" spc="-1" strike="noStrike">
                <a:solidFill>
                  <a:srgbClr val="000000"/>
                </a:solidFill>
                <a:latin typeface="Lato"/>
                <a:ea typeface="DejaVu Sans"/>
              </a:rPr>
              <a:t>(b) </a:t>
            </a:r>
            <a:r>
              <a:rPr b="0" lang="en-PH" sz="1400" spc="-1" strike="noStrike">
                <a:solidFill>
                  <a:srgbClr val="000000"/>
                </a:solidFill>
                <a:latin typeface="Lato"/>
                <a:ea typeface="€ŽIçþ"/>
              </a:rPr>
              <a:t>Physarum sp.</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87" name="TextBox 14"/>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88" name=""/>
          <p:cNvSpPr/>
          <p:nvPr/>
        </p:nvSpPr>
        <p:spPr>
          <a:xfrm>
            <a:off x="4320000" y="1080000"/>
            <a:ext cx="3599280" cy="449640"/>
          </a:xfrm>
          <a:prstGeom prst="rect">
            <a:avLst/>
          </a:prstGeom>
          <a:gradFill rotWithShape="0">
            <a:gsLst>
              <a:gs pos="0">
                <a:srgbClr val="e5e262"/>
              </a:gs>
              <a:gs pos="100000">
                <a:srgbClr val="ffa6a6"/>
              </a:gs>
            </a:gsLst>
            <a:path path="rect">
              <a:fillToRect l="50000" t="50000" r="50000" b="50000"/>
            </a:path>
          </a:gradFill>
          <a:ln w="38160">
            <a:solidFill>
              <a:srgbClr val="ea7500"/>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Plantae</a:t>
            </a:r>
            <a:endParaRPr b="0" lang="en-PH" sz="1800" spc="-1" strike="noStrike">
              <a:latin typeface="Arial"/>
            </a:endParaRPr>
          </a:p>
        </p:txBody>
      </p:sp>
      <p:sp>
        <p:nvSpPr>
          <p:cNvPr id="189" name=""/>
          <p:cNvSpPr/>
          <p:nvPr/>
        </p:nvSpPr>
        <p:spPr>
          <a:xfrm>
            <a:off x="720000" y="2030760"/>
            <a:ext cx="10799280" cy="16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Distinguishing Characteristics: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multicellular eukaryotes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photosynthetic autotrophs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have cell walls composed of cellulose</a:t>
            </a:r>
            <a:endParaRPr b="0" lang="en-PH" sz="1800" spc="-1" strike="noStrike">
              <a:latin typeface="Arial"/>
            </a:endParaRPr>
          </a:p>
        </p:txBody>
      </p:sp>
      <p:sp>
        <p:nvSpPr>
          <p:cNvPr id="190" name=""/>
          <p:cNvSpPr/>
          <p:nvPr/>
        </p:nvSpPr>
        <p:spPr>
          <a:xfrm>
            <a:off x="844920" y="3420000"/>
            <a:ext cx="401436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yIçþ"/>
              </a:rPr>
              <a:t>Classifications of Plants:</a:t>
            </a:r>
            <a:endParaRPr b="0" lang="en-PH" sz="1800" spc="-1" strike="noStrike">
              <a:latin typeface="Arial"/>
            </a:endParaRPr>
          </a:p>
        </p:txBody>
      </p:sp>
      <p:sp>
        <p:nvSpPr>
          <p:cNvPr id="191" name=""/>
          <p:cNvSpPr/>
          <p:nvPr/>
        </p:nvSpPr>
        <p:spPr>
          <a:xfrm>
            <a:off x="720000" y="3853440"/>
            <a:ext cx="1079928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1. Nonvascular plants or the bryophytes</a:t>
            </a:r>
            <a:r>
              <a:rPr b="0" lang="en-PH" sz="1800" spc="-1" strike="noStrike">
                <a:solidFill>
                  <a:srgbClr val="000000"/>
                </a:solidFill>
                <a:latin typeface="Lato"/>
                <a:ea typeface="DejaVu Sans"/>
              </a:rPr>
              <a:t> – They lack vascular tissues that transport materials, such as food (phloem) and water (xylem) throughout the plant body. The body of a nonvascular plant is called a </a:t>
            </a:r>
            <a:r>
              <a:rPr b="0" lang="en-PH" sz="1800" spc="-1" strike="noStrike">
                <a:solidFill>
                  <a:srgbClr val="000000"/>
                </a:solidFill>
                <a:latin typeface="Lato"/>
                <a:ea typeface="€yIçþ"/>
              </a:rPr>
              <a:t>thallus. Such plants reproduce through the alternation of sporophyte and gametophyte generations.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93" name="TextBox 15"/>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94" name=""/>
          <p:cNvSpPr/>
          <p:nvPr/>
        </p:nvSpPr>
        <p:spPr>
          <a:xfrm>
            <a:off x="724680" y="1260000"/>
            <a:ext cx="10974600" cy="1636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2. Vascular plants</a:t>
            </a:r>
            <a:r>
              <a:rPr b="0" lang="en-PH" sz="1800" spc="-1" strike="noStrike">
                <a:solidFill>
                  <a:srgbClr val="000000"/>
                </a:solidFill>
                <a:latin typeface="Lato"/>
                <a:ea typeface="DejaVu Sans"/>
              </a:rPr>
              <a:t> – They have a complex body structure consisting of a network of vascular tissues that run through the entire plant body. Vascular plants are divided into </a:t>
            </a:r>
            <a:r>
              <a:rPr b="0" lang="en-PH" sz="1800" spc="-1" strike="noStrike">
                <a:solidFill>
                  <a:srgbClr val="000000"/>
                </a:solidFill>
                <a:latin typeface="Lato"/>
                <a:ea typeface="€ŽIçþ"/>
              </a:rPr>
              <a:t>spore-bearing and seed-bearing. The image below shows some spore-bearing vascular plants, which include Lycophyta (Lycopodium and Selaginella), Sphenophyta (Equisetum or horsetail), Psilophyta (Psilotum or the whisk ferns), and Pteridophyta (ferns).</a:t>
            </a:r>
            <a:endParaRPr b="0" lang="en-PH" sz="1800" spc="-1" strike="noStrike">
              <a:latin typeface="Arial"/>
            </a:endParaRPr>
          </a:p>
        </p:txBody>
      </p:sp>
      <p:pic>
        <p:nvPicPr>
          <p:cNvPr id="195" name="" descr=""/>
          <p:cNvPicPr/>
          <p:nvPr/>
        </p:nvPicPr>
        <p:blipFill>
          <a:blip r:embed="rId1"/>
          <a:stretch/>
        </p:blipFill>
        <p:spPr>
          <a:xfrm>
            <a:off x="1517760" y="2673000"/>
            <a:ext cx="9155880" cy="2690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197" name="TextBox 24"/>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98" name=""/>
          <p:cNvSpPr/>
          <p:nvPr/>
        </p:nvSpPr>
        <p:spPr>
          <a:xfrm>
            <a:off x="540000" y="1062360"/>
            <a:ext cx="4139640" cy="5057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seed-bearing vascular plants, include </a:t>
            </a:r>
            <a:r>
              <a:rPr b="0" lang="en-PH" sz="1800" spc="-1" strike="noStrike">
                <a:solidFill>
                  <a:srgbClr val="000000"/>
                </a:solidFill>
                <a:latin typeface="Lato"/>
                <a:ea typeface="€ŽIçþ"/>
              </a:rPr>
              <a:t>gymnosperms and angiosperms. </a:t>
            </a:r>
            <a:r>
              <a:rPr b="1" lang="en-PH" sz="1800" spc="-1" strike="noStrike">
                <a:solidFill>
                  <a:srgbClr val="000000"/>
                </a:solidFill>
                <a:latin typeface="Lato"/>
                <a:ea typeface="€ŽIçþ"/>
              </a:rPr>
              <a:t>Gymnosperms</a:t>
            </a:r>
            <a:r>
              <a:rPr b="0" lang="en-PH" sz="1800" spc="-1" strike="noStrike">
                <a:solidFill>
                  <a:srgbClr val="000000"/>
                </a:solidFill>
                <a:latin typeface="Lato"/>
                <a:ea typeface="€ŽIçþ"/>
              </a:rPr>
              <a:t> have seeds produced on the surface of reproductive structures called cones, while angiosperms are those whose seeds are enclosed in an ovary that develops into a fruit. Angiosperm is divided into </a:t>
            </a:r>
            <a:r>
              <a:rPr b="1" i="1" lang="en-PH" sz="1800" spc="-1" strike="noStrike">
                <a:solidFill>
                  <a:srgbClr val="000000"/>
                </a:solidFill>
                <a:latin typeface="Lato"/>
                <a:ea typeface="€ŽIçþ"/>
              </a:rPr>
              <a:t>Monocotyledoneae/Liliopsida</a:t>
            </a:r>
            <a:r>
              <a:rPr b="0" lang="en-PH" sz="1800" spc="-1" strike="noStrike">
                <a:solidFill>
                  <a:srgbClr val="000000"/>
                </a:solidFill>
                <a:latin typeface="Lato"/>
                <a:ea typeface="€ŽIçþ"/>
              </a:rPr>
              <a:t> that contain one-seed leaf in their seeds and </a:t>
            </a:r>
            <a:r>
              <a:rPr b="1" i="1" lang="en-PH" sz="1800" spc="-1" strike="noStrike">
                <a:solidFill>
                  <a:srgbClr val="000000"/>
                </a:solidFill>
                <a:latin typeface="Lato"/>
                <a:ea typeface="€ŽIçþ"/>
              </a:rPr>
              <a:t>Dicotyledoneae/Magnoliopsida</a:t>
            </a:r>
            <a:r>
              <a:rPr b="0" lang="en-PH" sz="1800" spc="-1" strike="noStrike">
                <a:solidFill>
                  <a:srgbClr val="000000"/>
                </a:solidFill>
                <a:latin typeface="Lato"/>
                <a:ea typeface="€ŽIçþ"/>
              </a:rPr>
              <a:t> that contain two-seed leaves.</a:t>
            </a:r>
            <a:endParaRPr b="0" lang="en-PH" sz="1800" spc="-1" strike="noStrike">
              <a:latin typeface="Arial"/>
            </a:endParaRPr>
          </a:p>
        </p:txBody>
      </p:sp>
      <p:pic>
        <p:nvPicPr>
          <p:cNvPr id="199" name="" descr=""/>
          <p:cNvPicPr/>
          <p:nvPr/>
        </p:nvPicPr>
        <p:blipFill>
          <a:blip r:embed="rId1"/>
          <a:stretch/>
        </p:blipFill>
        <p:spPr>
          <a:xfrm>
            <a:off x="4819320" y="1440000"/>
            <a:ext cx="7240320" cy="41695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01" name="TextBox 16"/>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202" name=""/>
          <p:cNvSpPr/>
          <p:nvPr/>
        </p:nvSpPr>
        <p:spPr>
          <a:xfrm>
            <a:off x="1080000" y="1782360"/>
            <a:ext cx="10259280" cy="163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Distinguishing Characteristics: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eukaryotic, nonvascular, heterotrophic, and nonmotile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life cycle exhibits alternation of generation (sexual and asexual)</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dikaryotic or an organism having two nuclei in a cell and cell walls are made of chitin</a:t>
            </a:r>
            <a:endParaRPr b="0" lang="en-PH" sz="1800" spc="-1" strike="noStrike">
              <a:latin typeface="Arial"/>
            </a:endParaRPr>
          </a:p>
          <a:p>
            <a:pPr>
              <a:lnSpc>
                <a:spcPct val="100000"/>
              </a:lnSpc>
              <a:buNone/>
            </a:pPr>
            <a:endParaRPr b="0" lang="en-PH" sz="1800" spc="-1" strike="noStrike">
              <a:latin typeface="Arial"/>
            </a:endParaRPr>
          </a:p>
        </p:txBody>
      </p:sp>
      <p:sp>
        <p:nvSpPr>
          <p:cNvPr id="203" name=""/>
          <p:cNvSpPr/>
          <p:nvPr/>
        </p:nvSpPr>
        <p:spPr>
          <a:xfrm>
            <a:off x="3960000" y="1027800"/>
            <a:ext cx="4319280" cy="449640"/>
          </a:xfrm>
          <a:prstGeom prst="rect">
            <a:avLst/>
          </a:prstGeom>
          <a:gradFill rotWithShape="0">
            <a:gsLst>
              <a:gs pos="0">
                <a:srgbClr val="ffff00"/>
              </a:gs>
              <a:gs pos="67000">
                <a:srgbClr val="ffbf00"/>
              </a:gs>
              <a:gs pos="100000">
                <a:srgbClr val="ffbf00"/>
              </a:gs>
            </a:gsLst>
            <a:path path="circle">
              <a:fillToRect l="66000" t="33000" r="34000" b="67000"/>
            </a:path>
          </a:gradFill>
          <a:ln w="38160">
            <a:solidFill>
              <a:srgbClr val="ff5429"/>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Fungi</a:t>
            </a:r>
            <a:endParaRPr b="0" lang="en-PH" sz="1800" spc="-1" strike="noStrike">
              <a:latin typeface="Arial"/>
            </a:endParaRPr>
          </a:p>
        </p:txBody>
      </p:sp>
      <p:pic>
        <p:nvPicPr>
          <p:cNvPr id="204" name="" descr=""/>
          <p:cNvPicPr/>
          <p:nvPr/>
        </p:nvPicPr>
        <p:blipFill>
          <a:blip r:embed="rId1"/>
          <a:stretch/>
        </p:blipFill>
        <p:spPr>
          <a:xfrm>
            <a:off x="2095200" y="3227040"/>
            <a:ext cx="8273160" cy="26992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06" name="TextBox 18"/>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207" name=""/>
          <p:cNvSpPr/>
          <p:nvPr/>
        </p:nvSpPr>
        <p:spPr>
          <a:xfrm>
            <a:off x="4320000" y="1169640"/>
            <a:ext cx="3599280" cy="449640"/>
          </a:xfrm>
          <a:prstGeom prst="rect">
            <a:avLst/>
          </a:prstGeom>
          <a:gradFill rotWithShape="0">
            <a:gsLst>
              <a:gs pos="0">
                <a:srgbClr val="e0c2cd"/>
              </a:gs>
              <a:gs pos="100000">
                <a:srgbClr val="ec9ba4"/>
              </a:gs>
            </a:gsLst>
            <a:lin ang="3600000"/>
          </a:gradFill>
          <a:ln w="38160">
            <a:solidFill>
              <a:srgbClr val="34a0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Animalia</a:t>
            </a:r>
            <a:endParaRPr b="0" lang="en-PH" sz="1800" spc="-1" strike="noStrike">
              <a:latin typeface="Arial"/>
            </a:endParaRPr>
          </a:p>
        </p:txBody>
      </p:sp>
      <p:sp>
        <p:nvSpPr>
          <p:cNvPr id="208" name=""/>
          <p:cNvSpPr/>
          <p:nvPr/>
        </p:nvSpPr>
        <p:spPr>
          <a:xfrm>
            <a:off x="812880" y="2088000"/>
            <a:ext cx="10706400" cy="313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Arial"/>
                <a:ea typeface="DejaVu Sans"/>
              </a:rPr>
              <a:t>D</a:t>
            </a:r>
            <a:r>
              <a:rPr b="1" lang="en-PH" sz="1800" spc="-1" strike="noStrike">
                <a:solidFill>
                  <a:srgbClr val="000000"/>
                </a:solidFill>
                <a:latin typeface="Lato"/>
                <a:ea typeface="DejaVu Sans"/>
              </a:rPr>
              <a:t>istinguishing Characteristics:</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Being multicellular is a characteristic that makes animals similar to plants, fungi, and some plant-like protists.</a:t>
            </a: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They have eukaryotic cells, a characteristic they share with plants, fungi, and protists, making them different from archaea and bacteria.</a:t>
            </a: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They are heterotrophic, just like fungi, bacteria, and protozoans. This characteristic makes animals different from plants, algae, and archaea, which are autotrophic.</a:t>
            </a: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Animal cells lack cell walls, a characteristic that distinguishes animals from plants, fungi, and algae.</a:t>
            </a: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DejaVu Sans"/>
              </a:rPr>
              <a:t>They are capable of locomotion in some stage of their lives; they can respond quickly to external stimuli.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10" name="TextBox 19"/>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211" name=""/>
          <p:cNvSpPr/>
          <p:nvPr/>
        </p:nvSpPr>
        <p:spPr>
          <a:xfrm>
            <a:off x="720000" y="833040"/>
            <a:ext cx="10799280" cy="1974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Classifications of Animals</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Animals are classified into two distinct groups: Invertebrates and vertebrates.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Invertebrates</a:t>
            </a:r>
            <a:r>
              <a:rPr b="0" lang="en-PH" sz="1800" spc="-1" strike="noStrike">
                <a:solidFill>
                  <a:srgbClr val="000000"/>
                </a:solidFill>
                <a:latin typeface="Lato"/>
                <a:ea typeface="DejaVu Sans"/>
              </a:rPr>
              <a:t> </a:t>
            </a:r>
            <a:r>
              <a:rPr b="0" lang="en-PH" sz="1800" spc="-1" strike="noStrike">
                <a:solidFill>
                  <a:srgbClr val="000000"/>
                </a:solidFill>
                <a:latin typeface="Lato"/>
                <a:ea typeface="¹½çþ"/>
              </a:rPr>
              <a:t>are animals without backbones such as sponges, jellyfish, and tapeworm. </a:t>
            </a:r>
            <a:endParaRPr b="0" lang="en-PH" sz="1800" spc="-1" strike="noStrike">
              <a:latin typeface="Arial"/>
            </a:endParaRPr>
          </a:p>
          <a:p>
            <a:pPr algn="just">
              <a:lnSpc>
                <a:spcPct val="100000"/>
              </a:lnSpc>
              <a:buNone/>
            </a:pPr>
            <a:r>
              <a:rPr b="1" lang="en-PH" sz="1800" spc="-1" strike="noStrike">
                <a:solidFill>
                  <a:srgbClr val="000000"/>
                </a:solidFill>
                <a:latin typeface="Lato"/>
                <a:ea typeface="¹½çþ"/>
              </a:rPr>
              <a:t>Vertebrates or chordates</a:t>
            </a:r>
            <a:r>
              <a:rPr b="0" lang="en-PH" sz="1800" spc="-1" strike="noStrike">
                <a:solidFill>
                  <a:srgbClr val="000000"/>
                </a:solidFill>
                <a:latin typeface="Lato"/>
                <a:ea typeface="¹½çþ"/>
              </a:rPr>
              <a:t> are animals with backbones such as frogs, eagles, and fish.</a:t>
            </a:r>
            <a:endParaRPr b="0" lang="en-PH" sz="1800" spc="-1" strike="noStrike">
              <a:latin typeface="Arial"/>
            </a:endParaRPr>
          </a:p>
          <a:p>
            <a:pPr algn="just">
              <a:lnSpc>
                <a:spcPct val="100000"/>
              </a:lnSpc>
              <a:buNone/>
            </a:pPr>
            <a:r>
              <a:rPr b="0" lang="en-PH" sz="1800" spc="-1" strike="noStrike">
                <a:solidFill>
                  <a:srgbClr val="000000"/>
                </a:solidFill>
                <a:latin typeface="Lato"/>
                <a:ea typeface="¹½çþ"/>
              </a:rPr>
              <a:t>Invertebrates range from microscopic to macroscopic. Their body forms, structures, and survival modes vary tremendously.</a:t>
            </a:r>
            <a:endParaRPr b="0" lang="en-PH" sz="1800" spc="-1" strike="noStrike">
              <a:latin typeface="Arial"/>
            </a:endParaRPr>
          </a:p>
        </p:txBody>
      </p:sp>
      <p:pic>
        <p:nvPicPr>
          <p:cNvPr id="212" name="" descr=""/>
          <p:cNvPicPr/>
          <p:nvPr/>
        </p:nvPicPr>
        <p:blipFill>
          <a:blip r:embed="rId1"/>
          <a:stretch/>
        </p:blipFill>
        <p:spPr>
          <a:xfrm>
            <a:off x="2030760" y="2871000"/>
            <a:ext cx="8130240" cy="3320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26" name=""/>
          <p:cNvSpPr/>
          <p:nvPr/>
        </p:nvSpPr>
        <p:spPr>
          <a:xfrm>
            <a:off x="720000" y="1015920"/>
            <a:ext cx="3779280" cy="440280"/>
          </a:xfrm>
          <a:prstGeom prst="rect">
            <a:avLst/>
          </a:prstGeom>
          <a:noFill/>
          <a:ln w="29160">
            <a:solidFill>
              <a:srgbClr val="3465a4"/>
            </a:solidFill>
            <a:prstDash val="sysDash"/>
            <a:round/>
          </a:ln>
        </p:spPr>
        <p:style>
          <a:lnRef idx="0"/>
          <a:fillRef idx="0"/>
          <a:effectRef idx="0"/>
          <a:fontRef idx="minor"/>
        </p:style>
        <p:txBody>
          <a:bodyPr lIns="104400" rIns="104400" tIns="59400" bIns="59400" anchor="t">
            <a:noAutofit/>
          </a:bodyPr>
          <a:p>
            <a:pPr>
              <a:lnSpc>
                <a:spcPct val="100000"/>
              </a:lnSpc>
              <a:buNone/>
            </a:pPr>
            <a:r>
              <a:rPr b="1" lang="en-PH" sz="1800" spc="-1" strike="noStrike">
                <a:solidFill>
                  <a:srgbClr val="000000"/>
                </a:solidFill>
                <a:latin typeface="Lato"/>
                <a:ea typeface="DejaVu Sans"/>
              </a:rPr>
              <a:t>Biological Species Concept</a:t>
            </a:r>
            <a:endParaRPr b="0" lang="en-PH" sz="1800" spc="-1" strike="noStrike">
              <a:latin typeface="Arial"/>
            </a:endParaRPr>
          </a:p>
        </p:txBody>
      </p:sp>
      <p:sp>
        <p:nvSpPr>
          <p:cNvPr id="127" name=""/>
          <p:cNvSpPr/>
          <p:nvPr/>
        </p:nvSpPr>
        <p:spPr>
          <a:xfrm>
            <a:off x="772560" y="1456920"/>
            <a:ext cx="111585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Species are groups of interbreeding natural populations of organisms that are reproductively isolated from other organisms.</a:t>
            </a:r>
            <a:endParaRPr b="0" lang="en-PH" sz="1800" spc="-1" strike="noStrike">
              <a:latin typeface="Arial"/>
            </a:endParaRPr>
          </a:p>
        </p:txBody>
      </p:sp>
      <p:sp>
        <p:nvSpPr>
          <p:cNvPr id="128" name=""/>
          <p:cNvSpPr/>
          <p:nvPr/>
        </p:nvSpPr>
        <p:spPr>
          <a:xfrm>
            <a:off x="720720" y="2160000"/>
            <a:ext cx="4319280" cy="1486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0c2cd"/>
                </a:highlight>
                <a:latin typeface="Lato"/>
                <a:ea typeface="DejaVu Sans"/>
              </a:rPr>
              <a:t>1. Reproductive Community: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For reproduction, the individuals of a species recognize one another as potential mates</a:t>
            </a:r>
            <a:endParaRPr b="0" lang="en-PH" sz="1800" spc="-1" strike="noStrike">
              <a:latin typeface="Arial"/>
            </a:endParaRPr>
          </a:p>
        </p:txBody>
      </p:sp>
      <p:pic>
        <p:nvPicPr>
          <p:cNvPr id="129" name="" descr=""/>
          <p:cNvPicPr/>
          <p:nvPr/>
        </p:nvPicPr>
        <p:blipFill>
          <a:blip r:embed="rId1"/>
          <a:stretch/>
        </p:blipFill>
        <p:spPr>
          <a:xfrm>
            <a:off x="1440000" y="3600000"/>
            <a:ext cx="2519280" cy="2552040"/>
          </a:xfrm>
          <a:prstGeom prst="rect">
            <a:avLst/>
          </a:prstGeom>
          <a:ln w="38160">
            <a:solidFill>
              <a:srgbClr val="3465a4"/>
            </a:solidFill>
            <a:prstDash val="sysDash"/>
            <a:round/>
          </a:ln>
        </p:spPr>
      </p:pic>
      <p:sp>
        <p:nvSpPr>
          <p:cNvPr id="130" name=""/>
          <p:cNvSpPr/>
          <p:nvPr/>
        </p:nvSpPr>
        <p:spPr>
          <a:xfrm>
            <a:off x="5760000" y="2138760"/>
            <a:ext cx="6119280" cy="16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highlight>
                  <a:srgbClr val="e0c2cd"/>
                </a:highlight>
                <a:latin typeface="Lato"/>
                <a:ea typeface="DejaVu Sans"/>
              </a:rPr>
              <a:t>2. Ecological Unit: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The species’ members differ in many attributes, but all the members cooperatively form a unit. They interact with other species as a unit in any environment. Figure shows a herd of elephants interacting with a flock of birds.</a:t>
            </a:r>
            <a:endParaRPr b="0" lang="en-PH" sz="1800" spc="-1" strike="noStrike">
              <a:latin typeface="Arial"/>
            </a:endParaRPr>
          </a:p>
        </p:txBody>
      </p:sp>
      <p:pic>
        <p:nvPicPr>
          <p:cNvPr id="131" name="" descr=""/>
          <p:cNvPicPr/>
          <p:nvPr/>
        </p:nvPicPr>
        <p:blipFill>
          <a:blip r:embed="rId2"/>
          <a:stretch/>
        </p:blipFill>
        <p:spPr>
          <a:xfrm>
            <a:off x="6480000" y="3960000"/>
            <a:ext cx="4319280" cy="1833840"/>
          </a:xfrm>
          <a:prstGeom prst="rect">
            <a:avLst/>
          </a:prstGeom>
          <a:ln w="38160">
            <a:solidFill>
              <a:srgbClr val="3465a4"/>
            </a:solidFill>
            <a:prstDash val="sysDash"/>
            <a:round/>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14" name="TextBox 20"/>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pic>
        <p:nvPicPr>
          <p:cNvPr id="215" name="" descr=""/>
          <p:cNvPicPr/>
          <p:nvPr/>
        </p:nvPicPr>
        <p:blipFill>
          <a:blip r:embed="rId1"/>
          <a:stretch/>
        </p:blipFill>
        <p:spPr>
          <a:xfrm>
            <a:off x="1262520" y="1448280"/>
            <a:ext cx="9666360" cy="3961440"/>
          </a:xfrm>
          <a:prstGeom prst="rect">
            <a:avLst/>
          </a:prstGeom>
          <a:ln w="0">
            <a:noFill/>
          </a:ln>
        </p:spPr>
      </p:pic>
      <p:sp>
        <p:nvSpPr>
          <p:cNvPr id="216" name=""/>
          <p:cNvSpPr/>
          <p:nvPr/>
        </p:nvSpPr>
        <p:spPr>
          <a:xfrm>
            <a:off x="4385520" y="1029240"/>
            <a:ext cx="3533760" cy="4482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404040"/>
                </a:solidFill>
                <a:latin typeface="Lato"/>
                <a:ea typeface="DejaVu Sans"/>
              </a:rPr>
              <a:t>The invertebrates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18" name="TextBox 21"/>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graphicFrame>
        <p:nvGraphicFramePr>
          <p:cNvPr id="219" name=""/>
          <p:cNvGraphicFramePr/>
          <p:nvPr/>
        </p:nvGraphicFramePr>
        <p:xfrm>
          <a:off x="761400" y="1082880"/>
          <a:ext cx="10730880" cy="4593600"/>
        </p:xfrm>
        <a:graphic>
          <a:graphicData uri="http://schemas.openxmlformats.org/drawingml/2006/table">
            <a:tbl>
              <a:tblPr/>
              <a:tblGrid>
                <a:gridCol w="2286000"/>
                <a:gridCol w="4590000"/>
                <a:gridCol w="3855240"/>
              </a:tblGrid>
              <a:tr h="430560">
                <a:tc>
                  <a:txBody>
                    <a:bodyPr lIns="90000" rIns="90000" anchor="t">
                      <a:noAutofit/>
                    </a:bodyPr>
                    <a:p>
                      <a:pPr algn="ctr">
                        <a:lnSpc>
                          <a:spcPct val="100000"/>
                        </a:lnSpc>
                        <a:buNone/>
                      </a:pPr>
                      <a:r>
                        <a:rPr b="1" lang="en-PH" sz="1800" spc="-1" strike="noStrike">
                          <a:latin typeface="Lato"/>
                        </a:rPr>
                        <a:t>Classification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Unique characteristics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Examples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176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rPr>
                        <a:t>Invertebrate Chordates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chordates without vertebrae or backbone</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Urochordates (tunicates) and Cephalochordates (lancelets)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2804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rPr>
                        <a:t>Vertebrate Chordates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chordates with vertebrae or backbone</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064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Agnatha</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jawless, finless fish-like marine animals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lampreys and hagfish</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7620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Chondrichthyes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cartilaginous fish; with jaws and fins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sharks, stingrays, and skates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472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Osteichthyes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bony fish</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catfish, milkfish, and seahorse</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5396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Amphibia</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have gills at a young stage and lungs in the adult stage</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frogs, salamanders, and caecilians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692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Reptilia</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bodies covered with dry skin; covered with a tough, hard, and heavily keratinized scales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snakes, crocodiles, turtles, and lizards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248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ea typeface="¹½çþ"/>
                        </a:rPr>
                        <a:t>Aves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have feathers, wings, bones with air spaces, and horny and</a:t>
                      </a:r>
                      <a:endParaRPr b="0" lang="en-PH" sz="1300" spc="-1" strike="noStrike">
                        <a:latin typeface="Arial"/>
                      </a:endParaRPr>
                    </a:p>
                    <a:p>
                      <a:pPr>
                        <a:lnSpc>
                          <a:spcPct val="100000"/>
                        </a:lnSpc>
                        <a:buNone/>
                      </a:pPr>
                      <a:r>
                        <a:rPr b="0" lang="en-PH" sz="1300" spc="-1" strike="noStrike">
                          <a:latin typeface="Lato"/>
                        </a:rPr>
                        <a:t>toothless beaks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sparrows, storks, ostrich, penguins, parrots,</a:t>
                      </a:r>
                      <a:endParaRPr b="0" lang="en-PH" sz="1300" spc="-1" strike="noStrike">
                        <a:latin typeface="Arial"/>
                      </a:endParaRPr>
                    </a:p>
                    <a:p>
                      <a:pPr>
                        <a:lnSpc>
                          <a:spcPct val="100000"/>
                        </a:lnSpc>
                        <a:buNone/>
                      </a:pPr>
                      <a:r>
                        <a:rPr b="0" lang="en-PH" sz="1300" spc="-1" strike="noStrike">
                          <a:latin typeface="Lato"/>
                        </a:rPr>
                        <a:t>and eagles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8680">
                <a:tc>
                  <a:txBody>
                    <a:bodyPr lIns="90000" rIns="90000" anchor="ctr">
                      <a:noAutofit/>
                    </a:bodyPr>
                    <a:p>
                      <a:pPr marL="216000" indent="-216000">
                        <a:lnSpc>
                          <a:spcPct val="100000"/>
                        </a:lnSpc>
                        <a:buClr>
                          <a:srgbClr val="000000"/>
                        </a:buClr>
                        <a:buSzPct val="45000"/>
                        <a:buFont typeface="Symbol"/>
                        <a:buChar char=""/>
                      </a:pPr>
                      <a:r>
                        <a:rPr b="0" lang="en-PH" sz="1300" spc="-1" strike="noStrike">
                          <a:latin typeface="Lato"/>
                        </a:rPr>
                        <a:t>Mammalia</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with hair and mammary glands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300" spc="-1" strike="noStrike">
                          <a:latin typeface="Lato"/>
                        </a:rPr>
                        <a:t>Monotremes or egg laying (</a:t>
                      </a:r>
                      <a:r>
                        <a:rPr b="0" lang="en-PH" sz="1300" spc="-1" strike="noStrike">
                          <a:latin typeface="Lato"/>
                          <a:ea typeface="Î½çþ"/>
                        </a:rPr>
                        <a:t>Platypus),</a:t>
                      </a:r>
                      <a:endParaRPr b="0" lang="en-PH" sz="1300" spc="-1" strike="noStrike">
                        <a:latin typeface="Arial"/>
                      </a:endParaRPr>
                    </a:p>
                    <a:p>
                      <a:pPr>
                        <a:lnSpc>
                          <a:spcPct val="100000"/>
                        </a:lnSpc>
                        <a:buNone/>
                      </a:pPr>
                      <a:r>
                        <a:rPr b="0" lang="en-PH" sz="1300" spc="-1" strike="noStrike">
                          <a:latin typeface="Lato"/>
                          <a:ea typeface="Î½çþ"/>
                        </a:rPr>
                        <a:t>Marsupials or with marsupium (kangaroo),</a:t>
                      </a:r>
                      <a:endParaRPr b="0" lang="en-PH" sz="1300" spc="-1" strike="noStrike">
                        <a:latin typeface="Arial"/>
                      </a:endParaRPr>
                    </a:p>
                    <a:p>
                      <a:pPr>
                        <a:lnSpc>
                          <a:spcPct val="100000"/>
                        </a:lnSpc>
                        <a:buNone/>
                      </a:pPr>
                      <a:r>
                        <a:rPr b="0" lang="en-PH" sz="1300" spc="-1" strike="noStrike">
                          <a:latin typeface="Lato"/>
                          <a:ea typeface="Î½çþ"/>
                        </a:rPr>
                        <a:t>and the Placentals or viviparous (young</a:t>
                      </a:r>
                      <a:endParaRPr b="0" lang="en-PH" sz="1300" spc="-1" strike="noStrike">
                        <a:latin typeface="Arial"/>
                      </a:endParaRPr>
                    </a:p>
                    <a:p>
                      <a:pPr>
                        <a:lnSpc>
                          <a:spcPct val="100000"/>
                        </a:lnSpc>
                        <a:buNone/>
                      </a:pPr>
                      <a:r>
                        <a:rPr b="0" lang="en-PH" sz="1300" spc="-1" strike="noStrike">
                          <a:latin typeface="Lato"/>
                          <a:ea typeface="Î½çþ"/>
                        </a:rPr>
                        <a:t>undergoes development inside the uterus)</a:t>
                      </a:r>
                      <a:endParaRPr b="0" lang="en-PH" sz="1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21" name="TextBox 22"/>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pic>
        <p:nvPicPr>
          <p:cNvPr id="222" name="" descr=""/>
          <p:cNvPicPr/>
          <p:nvPr/>
        </p:nvPicPr>
        <p:blipFill>
          <a:blip r:embed="rId1"/>
          <a:stretch/>
        </p:blipFill>
        <p:spPr>
          <a:xfrm>
            <a:off x="2880000" y="4860000"/>
            <a:ext cx="6659280" cy="1415880"/>
          </a:xfrm>
          <a:prstGeom prst="rect">
            <a:avLst/>
          </a:prstGeom>
          <a:ln w="0">
            <a:noFill/>
          </a:ln>
        </p:spPr>
      </p:pic>
      <p:pic>
        <p:nvPicPr>
          <p:cNvPr id="223" name="" descr=""/>
          <p:cNvPicPr/>
          <p:nvPr/>
        </p:nvPicPr>
        <p:blipFill>
          <a:blip r:embed="rId2"/>
          <a:stretch/>
        </p:blipFill>
        <p:spPr>
          <a:xfrm>
            <a:off x="2880000" y="3060000"/>
            <a:ext cx="6479280" cy="1901880"/>
          </a:xfrm>
          <a:prstGeom prst="rect">
            <a:avLst/>
          </a:prstGeom>
          <a:ln w="0">
            <a:noFill/>
          </a:ln>
        </p:spPr>
      </p:pic>
      <p:pic>
        <p:nvPicPr>
          <p:cNvPr id="224" name="" descr=""/>
          <p:cNvPicPr/>
          <p:nvPr/>
        </p:nvPicPr>
        <p:blipFill>
          <a:blip r:embed="rId3"/>
          <a:stretch/>
        </p:blipFill>
        <p:spPr>
          <a:xfrm>
            <a:off x="2880000" y="1446480"/>
            <a:ext cx="6479280" cy="1612800"/>
          </a:xfrm>
          <a:prstGeom prst="rect">
            <a:avLst/>
          </a:prstGeom>
          <a:ln w="0">
            <a:noFill/>
          </a:ln>
        </p:spPr>
      </p:pic>
      <p:sp>
        <p:nvSpPr>
          <p:cNvPr id="225" name=""/>
          <p:cNvSpPr/>
          <p:nvPr/>
        </p:nvSpPr>
        <p:spPr>
          <a:xfrm>
            <a:off x="4320000" y="900000"/>
            <a:ext cx="3599280" cy="367200"/>
          </a:xfrm>
          <a:prstGeom prst="rect">
            <a:avLst/>
          </a:prstGeom>
          <a:blipFill rotWithShape="0">
            <a:blip r:embed="rId4"/>
            <a:srcRect/>
            <a:tile/>
          </a:blip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The vertebrate animals</a:t>
            </a:r>
            <a:endParaRPr b="1"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27" name="TextBox 23"/>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pic>
        <p:nvPicPr>
          <p:cNvPr id="228" name="" descr=""/>
          <p:cNvPicPr/>
          <p:nvPr/>
        </p:nvPicPr>
        <p:blipFill>
          <a:blip r:embed="rId1"/>
          <a:stretch/>
        </p:blipFill>
        <p:spPr>
          <a:xfrm>
            <a:off x="2224800" y="2628000"/>
            <a:ext cx="7741800" cy="2826000"/>
          </a:xfrm>
          <a:prstGeom prst="rect">
            <a:avLst/>
          </a:prstGeom>
          <a:ln w="0">
            <a:noFill/>
          </a:ln>
        </p:spPr>
      </p:pic>
      <p:sp>
        <p:nvSpPr>
          <p:cNvPr id="229" name=""/>
          <p:cNvSpPr/>
          <p:nvPr/>
        </p:nvSpPr>
        <p:spPr>
          <a:xfrm>
            <a:off x="792720" y="1620000"/>
            <a:ext cx="10906560" cy="71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Applying your understanding of the concept of species, give the required information in each corner of the graphic organizer below.</a:t>
            </a:r>
            <a:endParaRPr b="0" lang="en-PH" sz="1800" spc="-1" strike="noStrike">
              <a:latin typeface="Arial"/>
            </a:endParaRPr>
          </a:p>
        </p:txBody>
      </p:sp>
      <p:sp>
        <p:nvSpPr>
          <p:cNvPr id="230" name=""/>
          <p:cNvSpPr/>
          <p:nvPr/>
        </p:nvSpPr>
        <p:spPr>
          <a:xfrm>
            <a:off x="4533840" y="990000"/>
            <a:ext cx="2845440" cy="4874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US" sz="2000" spc="-1" strike="noStrike">
                <a:solidFill>
                  <a:srgbClr val="000000"/>
                </a:solidFill>
                <a:latin typeface="Lato"/>
                <a:ea typeface="DejaVu Sans"/>
              </a:rPr>
              <a:t>Activity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
          <p:cNvSpPr/>
          <p:nvPr/>
        </p:nvSpPr>
        <p:spPr>
          <a:xfrm>
            <a:off x="5722920" y="900000"/>
            <a:ext cx="629640" cy="1438920"/>
          </a:xfrm>
          <a:prstGeom prst="rect">
            <a:avLst/>
          </a:prstGeom>
          <a:noFill/>
          <a:ln w="180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endParaRPr b="0" lang="en-PH" sz="1800" spc="-1" strike="noStrike">
              <a:latin typeface="Arial"/>
            </a:endParaRPr>
          </a:p>
        </p:txBody>
      </p:sp>
      <p:sp>
        <p:nvSpPr>
          <p:cNvPr id="232" name="TextBox 17"/>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233" name=""/>
          <p:cNvSpPr/>
          <p:nvPr/>
        </p:nvSpPr>
        <p:spPr>
          <a:xfrm>
            <a:off x="720000" y="1800000"/>
            <a:ext cx="10799280" cy="377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Definition:</a:t>
            </a:r>
            <a:r>
              <a:rPr b="0" lang="en-PH" sz="1800" spc="-1" strike="noStrike">
                <a:solidFill>
                  <a:srgbClr val="000000"/>
                </a:solidFill>
                <a:latin typeface="Lato"/>
                <a:ea typeface="DejaVu Sans"/>
              </a:rPr>
              <a:t> Species are groups of interbreeding natural populations of organisms that are reproductively</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isolated from other organisms.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Characteristics:</a:t>
            </a:r>
            <a:r>
              <a:rPr b="0" lang="en-PH" sz="1800" spc="-1" strike="noStrike">
                <a:solidFill>
                  <a:srgbClr val="000000"/>
                </a:solidFill>
                <a:latin typeface="Lato"/>
                <a:ea typeface="DejaVu Sans"/>
              </a:rPr>
              <a:t> They can reproduce, they interact with other species, and their members vary due to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the difference in genetic information within and among individuals in the population.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humans, birds, fish, plants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Non-examples:</a:t>
            </a:r>
            <a:r>
              <a:rPr b="0" lang="en-PH" sz="1800" spc="-1" strike="noStrike">
                <a:solidFill>
                  <a:srgbClr val="000000"/>
                </a:solidFill>
                <a:latin typeface="Lato"/>
                <a:ea typeface="DejaVu Sans"/>
              </a:rPr>
              <a:t> rocks, paper, cell phone, etc.</a:t>
            </a:r>
            <a:endParaRPr b="0" lang="en-PH" sz="1800" spc="-1" strike="noStrike">
              <a:latin typeface="Arial"/>
            </a:endParaRPr>
          </a:p>
        </p:txBody>
      </p:sp>
      <p:sp>
        <p:nvSpPr>
          <p:cNvPr id="234" name=""/>
          <p:cNvSpPr/>
          <p:nvPr/>
        </p:nvSpPr>
        <p:spPr>
          <a:xfrm>
            <a:off x="4534560" y="1260000"/>
            <a:ext cx="2845440" cy="48744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00000"/>
              </a:lnSpc>
              <a:buNone/>
            </a:pPr>
            <a:r>
              <a:rPr b="1" lang="en-US" sz="2000" spc="-1" strike="noStrike">
                <a:solidFill>
                  <a:srgbClr val="000000"/>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2"/>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33" name=""/>
          <p:cNvSpPr/>
          <p:nvPr/>
        </p:nvSpPr>
        <p:spPr>
          <a:xfrm>
            <a:off x="724320" y="1080000"/>
            <a:ext cx="10974960" cy="1652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highlight>
                  <a:srgbClr val="e0c2cd"/>
                </a:highlight>
                <a:latin typeface="Lato"/>
                <a:ea typeface="DejaVu Sans"/>
              </a:rPr>
              <a:t>3. Genetic Unit: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Members of a species vary due to the genetic information within and among individuals in a population. This is exemplified by the variation within members of dog species.</a:t>
            </a:r>
            <a:endParaRPr b="0" lang="en-PH" sz="1800" spc="-1" strike="noStrike">
              <a:latin typeface="Arial"/>
            </a:endParaRPr>
          </a:p>
          <a:p>
            <a:pPr>
              <a:lnSpc>
                <a:spcPct val="100000"/>
              </a:lnSpc>
              <a:buNone/>
            </a:pPr>
            <a:endParaRPr b="0" lang="en-PH" sz="1800" spc="-1" strike="noStrike">
              <a:latin typeface="Arial"/>
            </a:endParaRPr>
          </a:p>
        </p:txBody>
      </p:sp>
      <p:pic>
        <p:nvPicPr>
          <p:cNvPr id="134" name="" descr=""/>
          <p:cNvPicPr/>
          <p:nvPr/>
        </p:nvPicPr>
        <p:blipFill>
          <a:blip r:embed="rId1"/>
          <a:stretch/>
        </p:blipFill>
        <p:spPr>
          <a:xfrm>
            <a:off x="3687120" y="2774880"/>
            <a:ext cx="4952160" cy="3164400"/>
          </a:xfrm>
          <a:prstGeom prst="rect">
            <a:avLst/>
          </a:prstGeom>
          <a:ln w="29160">
            <a:solidFill>
              <a:srgbClr val="3465a4"/>
            </a:solidFill>
            <a:prstDash val="sysDash"/>
            <a:round/>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Box 3"/>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36" name=""/>
          <p:cNvSpPr/>
          <p:nvPr/>
        </p:nvSpPr>
        <p:spPr>
          <a:xfrm>
            <a:off x="720000" y="1380600"/>
            <a:ext cx="7199280" cy="4558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Taxonomists have been trying their best to organize and classify the estimated 10–14 million species of living organisms. One method that taxonomists use to classify organisms is </a:t>
            </a:r>
            <a:r>
              <a:rPr b="0" lang="en-PH" sz="1800" spc="-1" strike="noStrike">
                <a:solidFill>
                  <a:srgbClr val="000000"/>
                </a:solidFill>
                <a:latin typeface="Lato"/>
                <a:ea typeface="€yIçþ"/>
              </a:rPr>
              <a:t>called the Linnaean system of classification.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yIçþ"/>
              </a:rPr>
              <a:t>Carolus von Linnaeus</a:t>
            </a:r>
            <a:r>
              <a:rPr b="0" lang="en-PH" sz="1800" spc="-1" strike="noStrike">
                <a:solidFill>
                  <a:srgbClr val="000000"/>
                </a:solidFill>
                <a:latin typeface="Lato"/>
                <a:ea typeface="€yIçþ"/>
              </a:rPr>
              <a:t>  designed a classification system of living things using structural similarity as a basis. There are two key features in the Linnaean system of classification—the classification of living things and the binomial nomenclature. In his classification scheme, organisms are grouped according to ranks. Each rank is called a </a:t>
            </a:r>
            <a:r>
              <a:rPr b="1" lang="en-PH" sz="1800" spc="-1" strike="noStrike">
                <a:solidFill>
                  <a:srgbClr val="000000"/>
                </a:solidFill>
                <a:latin typeface="Lato"/>
                <a:ea typeface="€yIçþ"/>
              </a:rPr>
              <a:t>taxon</a:t>
            </a:r>
            <a:r>
              <a:rPr b="0" lang="en-PH" sz="1800" spc="-1" strike="noStrike">
                <a:solidFill>
                  <a:srgbClr val="000000"/>
                </a:solidFill>
                <a:latin typeface="Lato"/>
                <a:ea typeface="€yIçþ"/>
              </a:rPr>
              <a:t> (taxa, plural form). A </a:t>
            </a:r>
            <a:r>
              <a:rPr b="1" lang="en-PH" sz="1800" spc="-1" strike="noStrike">
                <a:solidFill>
                  <a:srgbClr val="000000"/>
                </a:solidFill>
                <a:latin typeface="Lato"/>
                <a:ea typeface="€yIçþ"/>
              </a:rPr>
              <a:t>domain</a:t>
            </a:r>
            <a:r>
              <a:rPr b="0" lang="en-PH" sz="1800" spc="-1" strike="noStrike">
                <a:solidFill>
                  <a:srgbClr val="000000"/>
                </a:solidFill>
                <a:latin typeface="Lato"/>
                <a:ea typeface="€yIçþ"/>
              </a:rPr>
              <a:t> is the highest rank in the biological classification system. There are three domains of life: Archaea, Bacteria, and Eukarya. Plants, fungi, protists, and animals belong to Eukarya. To see how a taxonomic hierarchy looks like, look at how human beings.</a:t>
            </a:r>
            <a:endParaRPr b="0" lang="en-PH" sz="1800" spc="-1" strike="noStrike">
              <a:latin typeface="Arial"/>
            </a:endParaRPr>
          </a:p>
        </p:txBody>
      </p:sp>
      <p:pic>
        <p:nvPicPr>
          <p:cNvPr id="137" name="" descr=""/>
          <p:cNvPicPr/>
          <p:nvPr/>
        </p:nvPicPr>
        <p:blipFill>
          <a:blip r:embed="rId1"/>
          <a:stretch/>
        </p:blipFill>
        <p:spPr>
          <a:xfrm>
            <a:off x="8332560" y="1620000"/>
            <a:ext cx="3186720" cy="3970080"/>
          </a:xfrm>
          <a:prstGeom prst="rect">
            <a:avLst/>
          </a:prstGeom>
          <a:ln w="38160">
            <a:solidFill>
              <a:srgbClr val="3465a4"/>
            </a:solidFill>
            <a:prstDash val="sysDash"/>
            <a:round/>
          </a:ln>
        </p:spPr>
      </p:pic>
      <p:sp>
        <p:nvSpPr>
          <p:cNvPr id="138" name=""/>
          <p:cNvSpPr/>
          <p:nvPr/>
        </p:nvSpPr>
        <p:spPr>
          <a:xfrm>
            <a:off x="8740440" y="5749200"/>
            <a:ext cx="2598840" cy="37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400" spc="-1" strike="noStrike">
                <a:solidFill>
                  <a:srgbClr val="404040"/>
                </a:solidFill>
                <a:latin typeface="Lato"/>
                <a:ea typeface="DejaVu Sans"/>
              </a:rPr>
              <a:t>Carolus von Linnaeus</a:t>
            </a:r>
            <a:endParaRPr b="0" lang="en-PH"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Box 4"/>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40" name=""/>
          <p:cNvSpPr/>
          <p:nvPr/>
        </p:nvSpPr>
        <p:spPr>
          <a:xfrm>
            <a:off x="2272320" y="965160"/>
            <a:ext cx="7806960" cy="474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yIçþ"/>
              </a:rPr>
              <a:t>Table 1: Classification of Human Beings Using the Taxonomic Hierarchy</a:t>
            </a:r>
            <a:endParaRPr b="0" lang="en-PH" sz="1800" spc="-1" strike="noStrike">
              <a:latin typeface="Arial"/>
            </a:endParaRPr>
          </a:p>
        </p:txBody>
      </p:sp>
      <p:graphicFrame>
        <p:nvGraphicFramePr>
          <p:cNvPr id="141" name=""/>
          <p:cNvGraphicFramePr/>
          <p:nvPr/>
        </p:nvGraphicFramePr>
        <p:xfrm>
          <a:off x="829080" y="1672560"/>
          <a:ext cx="10909080" cy="3673800"/>
        </p:xfrm>
        <a:graphic>
          <a:graphicData uri="http://schemas.openxmlformats.org/drawingml/2006/table">
            <a:tbl>
              <a:tblPr/>
              <a:tblGrid>
                <a:gridCol w="1553400"/>
                <a:gridCol w="3907800"/>
                <a:gridCol w="2111760"/>
                <a:gridCol w="3336480"/>
              </a:tblGrid>
              <a:tr h="343080">
                <a:tc>
                  <a:txBody>
                    <a:bodyPr lIns="90000" rIns="90000" anchor="t">
                      <a:noAutofit/>
                    </a:bodyPr>
                    <a:p>
                      <a:pPr>
                        <a:lnSpc>
                          <a:spcPct val="100000"/>
                        </a:lnSpc>
                        <a:buNone/>
                      </a:pPr>
                      <a:r>
                        <a:rPr b="1" lang="en-PH" sz="1800" spc="-1" strike="noStrike">
                          <a:latin typeface="Lato"/>
                        </a:rPr>
                        <a:t>Levels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Description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Classification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Composition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109160">
                <a:tc>
                  <a:txBody>
                    <a:bodyPr lIns="90000" rIns="90000" anchor="t">
                      <a:noAutofit/>
                    </a:bodyPr>
                    <a:p>
                      <a:pPr>
                        <a:lnSpc>
                          <a:spcPct val="100000"/>
                        </a:lnSpc>
                        <a:buNone/>
                      </a:pPr>
                      <a:r>
                        <a:rPr b="0" lang="en-PH" sz="1800" spc="-1" strike="noStrike">
                          <a:latin typeface="Lato"/>
                        </a:rPr>
                        <a:t>Domain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the highest taxon that classifies</a:t>
                      </a:r>
                      <a:endParaRPr b="0" lang="en-PH" sz="1800" spc="-1" strike="noStrike">
                        <a:latin typeface="Arial"/>
                      </a:endParaRPr>
                    </a:p>
                    <a:p>
                      <a:pPr>
                        <a:lnSpc>
                          <a:spcPct val="100000"/>
                        </a:lnSpc>
                        <a:buNone/>
                      </a:pPr>
                      <a:r>
                        <a:rPr b="0" lang="en-PH" sz="1800" spc="-1" strike="noStrike">
                          <a:latin typeface="Lato"/>
                        </a:rPr>
                        <a:t>living things in the most general</a:t>
                      </a:r>
                      <a:endParaRPr b="0" lang="en-PH" sz="1800" spc="-1" strike="noStrike">
                        <a:latin typeface="Arial"/>
                      </a:endParaRPr>
                    </a:p>
                    <a:p>
                      <a:pPr>
                        <a:lnSpc>
                          <a:spcPct val="100000"/>
                        </a:lnSpc>
                        <a:buNone/>
                      </a:pPr>
                      <a:r>
                        <a:rPr b="0" lang="en-PH" sz="1800" spc="-1" strike="noStrike">
                          <a:latin typeface="Lato"/>
                        </a:rPr>
                        <a:t>way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Eukarya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have membrane-bound organelles including the nucleus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109160">
                <a:tc>
                  <a:txBody>
                    <a:bodyPr lIns="90000" rIns="90000" anchor="t">
                      <a:noAutofit/>
                    </a:bodyPr>
                    <a:p>
                      <a:pPr>
                        <a:lnSpc>
                          <a:spcPct val="100000"/>
                        </a:lnSpc>
                        <a:buNone/>
                      </a:pPr>
                      <a:r>
                        <a:rPr b="0" lang="en-PH" sz="1800" spc="-1" strike="noStrike">
                          <a:latin typeface="Lato"/>
                        </a:rPr>
                        <a:t>Kingdom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phyla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Animalia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actively mobile, heterotrophic,</a:t>
                      </a:r>
                      <a:endParaRPr b="0" lang="en-PH" sz="1800" spc="-1" strike="noStrike">
                        <a:latin typeface="Arial"/>
                      </a:endParaRPr>
                    </a:p>
                    <a:p>
                      <a:pPr>
                        <a:lnSpc>
                          <a:spcPct val="100000"/>
                        </a:lnSpc>
                        <a:buNone/>
                      </a:pPr>
                      <a:r>
                        <a:rPr b="0" lang="en-PH" sz="1800" spc="-1" strike="noStrike">
                          <a:latin typeface="Lato"/>
                        </a:rPr>
                        <a:t>multicellular, and eukaryotic</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112760">
                <a:tc>
                  <a:txBody>
                    <a:bodyPr lIns="90000" rIns="90000" anchor="t">
                      <a:noAutofit/>
                    </a:bodyPr>
                    <a:p>
                      <a:pPr>
                        <a:lnSpc>
                          <a:spcPct val="100000"/>
                        </a:lnSpc>
                        <a:buNone/>
                      </a:pPr>
                      <a:r>
                        <a:rPr b="0" lang="en-PH" sz="1800" spc="-1" strike="noStrike">
                          <a:latin typeface="Lato"/>
                        </a:rPr>
                        <a:t>Phylum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classes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Chordata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with pairs of appendages and dorsal nerve cord that extends the entire length of the body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5"/>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graphicFrame>
        <p:nvGraphicFramePr>
          <p:cNvPr id="143" name=""/>
          <p:cNvGraphicFramePr/>
          <p:nvPr/>
        </p:nvGraphicFramePr>
        <p:xfrm>
          <a:off x="731520" y="1497240"/>
          <a:ext cx="10968120" cy="4262400"/>
        </p:xfrm>
        <a:graphic>
          <a:graphicData uri="http://schemas.openxmlformats.org/drawingml/2006/table">
            <a:tbl>
              <a:tblPr/>
              <a:tblGrid>
                <a:gridCol w="1506960"/>
                <a:gridCol w="3489840"/>
                <a:gridCol w="1764000"/>
                <a:gridCol w="4207680"/>
              </a:tblGrid>
              <a:tr h="750960">
                <a:tc>
                  <a:txBody>
                    <a:bodyPr lIns="90000" rIns="90000" anchor="t">
                      <a:noAutofit/>
                    </a:bodyPr>
                    <a:p>
                      <a:pPr>
                        <a:lnSpc>
                          <a:spcPct val="100000"/>
                        </a:lnSpc>
                        <a:buNone/>
                      </a:pPr>
                      <a:r>
                        <a:rPr b="0" lang="en-PH" sz="1800" spc="-1" strike="noStrike">
                          <a:latin typeface="Lato"/>
                        </a:rPr>
                        <a:t>Class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orders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Mammalia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with vertebral column (backbone) that</a:t>
                      </a:r>
                      <a:endParaRPr b="0" lang="en-PH" sz="1800" spc="-1" strike="noStrike">
                        <a:latin typeface="Arial"/>
                      </a:endParaRPr>
                    </a:p>
                    <a:p>
                      <a:pPr>
                        <a:lnSpc>
                          <a:spcPct val="100000"/>
                        </a:lnSpc>
                        <a:buNone/>
                      </a:pPr>
                      <a:r>
                        <a:rPr b="0" lang="en-PH" sz="1800" spc="-1" strike="noStrike">
                          <a:latin typeface="Lato"/>
                        </a:rPr>
                        <a:t>supports and houses the spinal cord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848520">
                <a:tc>
                  <a:txBody>
                    <a:bodyPr lIns="90000" rIns="90000" anchor="t">
                      <a:noAutofit/>
                    </a:bodyPr>
                    <a:p>
                      <a:pPr>
                        <a:lnSpc>
                          <a:spcPct val="100000"/>
                        </a:lnSpc>
                        <a:buNone/>
                      </a:pPr>
                      <a:r>
                        <a:rPr b="0" lang="en-PH" sz="1800" spc="-1" strike="noStrike">
                          <a:latin typeface="Lato"/>
                        </a:rPr>
                        <a:t>Order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families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Mammalia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have body covered with hair,</a:t>
                      </a:r>
                      <a:endParaRPr b="0" lang="en-PH" sz="1800" spc="-1" strike="noStrike">
                        <a:latin typeface="Arial"/>
                      </a:endParaRPr>
                    </a:p>
                    <a:p>
                      <a:pPr>
                        <a:lnSpc>
                          <a:spcPct val="100000"/>
                        </a:lnSpc>
                        <a:buNone/>
                      </a:pPr>
                      <a:r>
                        <a:rPr b="0" lang="en-PH" sz="1800" spc="-1" strike="noStrike">
                          <a:latin typeface="Lato"/>
                        </a:rPr>
                        <a:t>mammary glands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08480">
                <a:tc>
                  <a:txBody>
                    <a:bodyPr lIns="90000" rIns="90000" anchor="t">
                      <a:noAutofit/>
                    </a:bodyPr>
                    <a:p>
                      <a:pPr>
                        <a:lnSpc>
                          <a:spcPct val="100000"/>
                        </a:lnSpc>
                        <a:buNone/>
                      </a:pPr>
                      <a:r>
                        <a:rPr b="0" lang="en-PH" sz="1800" spc="-1" strike="noStrike">
                          <a:latin typeface="Lato"/>
                        </a:rPr>
                        <a:t>Family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genera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Primates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erect; uses two legs for walking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9040">
                <a:tc>
                  <a:txBody>
                    <a:bodyPr lIns="90000" rIns="90000" anchor="t">
                      <a:noAutofit/>
                    </a:bodyPr>
                    <a:p>
                      <a:pPr>
                        <a:lnSpc>
                          <a:spcPct val="100000"/>
                        </a:lnSpc>
                        <a:buNone/>
                      </a:pPr>
                      <a:r>
                        <a:rPr b="0" lang="en-PH" sz="1800" spc="-1" strike="noStrike">
                          <a:latin typeface="Lato"/>
                        </a:rPr>
                        <a:t>Genus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related species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Homo</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has human-like features; uses tools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265760">
                <a:tc>
                  <a:txBody>
                    <a:bodyPr lIns="90000" rIns="90000" anchor="t">
                      <a:noAutofit/>
                    </a:bodyPr>
                    <a:p>
                      <a:pPr>
                        <a:lnSpc>
                          <a:spcPct val="100000"/>
                        </a:lnSpc>
                        <a:buNone/>
                      </a:pPr>
                      <a:r>
                        <a:rPr b="0" lang="en-PH" sz="1800" spc="-1" strike="noStrike">
                          <a:latin typeface="Lato"/>
                        </a:rPr>
                        <a:t>Species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group of similar organisms</a:t>
                      </a:r>
                      <a:endParaRPr b="0" lang="en-PH" sz="1800" spc="-1" strike="noStrike">
                        <a:latin typeface="Arial"/>
                      </a:endParaRPr>
                    </a:p>
                    <a:p>
                      <a:pPr>
                        <a:lnSpc>
                          <a:spcPct val="100000"/>
                        </a:lnSpc>
                        <a:buNone/>
                      </a:pPr>
                      <a:r>
                        <a:rPr b="0" lang="en-PH" sz="1800" spc="-1" strike="noStrike">
                          <a:latin typeface="Lato"/>
                        </a:rPr>
                        <a:t>capable of interbreeding and</a:t>
                      </a:r>
                      <a:endParaRPr b="0" lang="en-PH" sz="1800" spc="-1" strike="noStrike">
                        <a:latin typeface="Arial"/>
                      </a:endParaRPr>
                    </a:p>
                    <a:p>
                      <a:pPr>
                        <a:lnSpc>
                          <a:spcPct val="100000"/>
                        </a:lnSpc>
                        <a:buNone/>
                      </a:pPr>
                      <a:r>
                        <a:rPr b="0" lang="en-PH" sz="1800" spc="-1" strike="noStrike">
                          <a:latin typeface="Lato"/>
                        </a:rPr>
                        <a:t>producing fertile offsprings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Sapiens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modern human; has the ability to</a:t>
                      </a:r>
                      <a:endParaRPr b="0" lang="en-PH" sz="1800" spc="-1" strike="noStrike">
                        <a:latin typeface="Arial"/>
                      </a:endParaRPr>
                    </a:p>
                    <a:p>
                      <a:pPr>
                        <a:lnSpc>
                          <a:spcPct val="100000"/>
                        </a:lnSpc>
                        <a:buNone/>
                      </a:pPr>
                      <a:r>
                        <a:rPr b="0" lang="en-PH" sz="1800" spc="-1" strike="noStrike">
                          <a:latin typeface="Lato"/>
                        </a:rPr>
                        <a:t>reason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Box 6"/>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45" name=""/>
          <p:cNvSpPr/>
          <p:nvPr/>
        </p:nvSpPr>
        <p:spPr>
          <a:xfrm>
            <a:off x="761760" y="1440000"/>
            <a:ext cx="11117520" cy="359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Binomial nomenclature is the system of giving living things a Latinized two-part name (</a:t>
            </a:r>
            <a:r>
              <a:rPr b="0" lang="en-PH" sz="1800" spc="-1" strike="noStrike">
                <a:solidFill>
                  <a:srgbClr val="000000"/>
                </a:solidFill>
                <a:latin typeface="Lato"/>
                <a:ea typeface="€yIçþ"/>
              </a:rPr>
              <a:t>scientific name). The Latin language is used since it is descriptive. It is also a dead language that does not change with time. The </a:t>
            </a:r>
            <a:r>
              <a:rPr b="1" lang="en-PH" sz="1800" spc="-1" strike="noStrike">
                <a:solidFill>
                  <a:srgbClr val="000000"/>
                </a:solidFill>
                <a:latin typeface="Lato"/>
                <a:ea typeface="€yIçþ"/>
              </a:rPr>
              <a:t>scientific name</a:t>
            </a:r>
            <a:r>
              <a:rPr b="0" lang="en-PH" sz="1800" spc="-1" strike="noStrike">
                <a:solidFill>
                  <a:srgbClr val="000000"/>
                </a:solidFill>
                <a:latin typeface="Lato"/>
                <a:ea typeface="€yIçþ"/>
              </a:rPr>
              <a:t> is the combined names of the genus and species of an organism. An example of this is the </a:t>
            </a:r>
            <a:r>
              <a:rPr b="1" lang="en-PH" sz="1800" spc="-1" strike="noStrike">
                <a:solidFill>
                  <a:srgbClr val="000000"/>
                </a:solidFill>
                <a:latin typeface="Lato"/>
                <a:ea typeface="€yIçþ"/>
              </a:rPr>
              <a:t>Homo sapiens</a:t>
            </a:r>
            <a:r>
              <a:rPr b="0" lang="en-PH" sz="1800" spc="-1" strike="noStrike">
                <a:solidFill>
                  <a:srgbClr val="000000"/>
                </a:solidFill>
                <a:latin typeface="Lato"/>
                <a:ea typeface="€yIçþ"/>
              </a:rPr>
              <a:t>, the scientific name of humans. Scientific names are always italicized. In handwritten text, they are </a:t>
            </a:r>
            <a:r>
              <a:rPr b="0" i="1" lang="en-PH" sz="1800" spc="-1" strike="noStrike" u="sng">
                <a:solidFill>
                  <a:srgbClr val="000000"/>
                </a:solidFill>
                <a:uFillTx/>
                <a:latin typeface="Lato"/>
                <a:ea typeface="€yIçþ"/>
              </a:rPr>
              <a:t>underlined</a:t>
            </a:r>
            <a:r>
              <a:rPr b="0" lang="en-PH" sz="1800" spc="-1" strike="noStrike">
                <a:solidFill>
                  <a:srgbClr val="000000"/>
                </a:solidFill>
                <a:latin typeface="Lato"/>
                <a:ea typeface="€yIçþ"/>
              </a:rPr>
              <a:t> instead.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yIçþ"/>
              </a:rPr>
              <a:t>	</a:t>
            </a:r>
            <a:r>
              <a:rPr b="0" lang="en-PH" sz="1800" spc="-1" strike="noStrike">
                <a:solidFill>
                  <a:srgbClr val="000000"/>
                </a:solidFill>
                <a:latin typeface="Lato"/>
                <a:ea typeface="€yIçþ"/>
              </a:rPr>
              <a:t>The use of scientific names addresses the confusion brought about by using common names. Let us take, for example, </a:t>
            </a:r>
            <a:r>
              <a:rPr b="1" i="1" lang="en-PH" sz="1800" spc="-1" strike="noStrike">
                <a:solidFill>
                  <a:srgbClr val="000000"/>
                </a:solidFill>
                <a:latin typeface="Lato"/>
                <a:ea typeface="€yIçþ"/>
              </a:rPr>
              <a:t>Chanos chanos</a:t>
            </a:r>
            <a:r>
              <a:rPr b="0" lang="en-PH" sz="1800" spc="-1" strike="noStrike">
                <a:solidFill>
                  <a:srgbClr val="000000"/>
                </a:solidFill>
                <a:latin typeface="Lato"/>
                <a:ea typeface="€yIçþ"/>
              </a:rPr>
              <a:t>. In the Philippines, this is commonly known as </a:t>
            </a:r>
            <a:r>
              <a:rPr b="1" i="1" lang="en-PH" sz="1800" spc="-1" strike="noStrike">
                <a:solidFill>
                  <a:srgbClr val="000000"/>
                </a:solidFill>
                <a:latin typeface="Lato"/>
                <a:ea typeface="€yIçþ"/>
              </a:rPr>
              <a:t>bangus</a:t>
            </a:r>
            <a:r>
              <a:rPr b="0" lang="en-PH" sz="1800" spc="-1" strike="noStrike">
                <a:solidFill>
                  <a:srgbClr val="000000"/>
                </a:solidFill>
                <a:latin typeface="Lato"/>
                <a:ea typeface="€yIçþ"/>
              </a:rPr>
              <a:t>. In Qatar, it is called </a:t>
            </a:r>
            <a:r>
              <a:rPr b="0" i="1" lang="en-PH" sz="1800" spc="-1" strike="noStrike">
                <a:solidFill>
                  <a:srgbClr val="000000"/>
                </a:solidFill>
                <a:latin typeface="Lato"/>
                <a:ea typeface="€yIçþ"/>
              </a:rPr>
              <a:t>Aifa</a:t>
            </a:r>
            <a:r>
              <a:rPr b="0" lang="en-PH" sz="1800" spc="-1" strike="noStrike">
                <a:solidFill>
                  <a:srgbClr val="000000"/>
                </a:solidFill>
                <a:latin typeface="Lato"/>
                <a:ea typeface="€yIçþ"/>
              </a:rPr>
              <a:t>, </a:t>
            </a:r>
            <a:r>
              <a:rPr b="0" i="1" lang="en-PH" sz="1800" spc="-1" strike="noStrike">
                <a:solidFill>
                  <a:srgbClr val="000000"/>
                </a:solidFill>
                <a:latin typeface="Lato"/>
                <a:ea typeface="€yIçþ"/>
              </a:rPr>
              <a:t>Salmani</a:t>
            </a:r>
            <a:r>
              <a:rPr b="0" lang="en-PH" sz="1800" spc="-1" strike="noStrike">
                <a:solidFill>
                  <a:srgbClr val="000000"/>
                </a:solidFill>
                <a:latin typeface="Lato"/>
                <a:ea typeface="€yIçþ"/>
              </a:rPr>
              <a:t> in Saudi Arabia, </a:t>
            </a:r>
            <a:r>
              <a:rPr b="1" i="1" lang="en-PH" sz="1800" spc="-1" strike="noStrike">
                <a:solidFill>
                  <a:srgbClr val="000000"/>
                </a:solidFill>
                <a:latin typeface="Lato"/>
                <a:ea typeface="€yIçþ"/>
              </a:rPr>
              <a:t>Maitokala</a:t>
            </a:r>
            <a:r>
              <a:rPr b="0" lang="en-PH" sz="1800" spc="-1" strike="noStrike">
                <a:solidFill>
                  <a:srgbClr val="000000"/>
                </a:solidFill>
                <a:latin typeface="Lato"/>
                <a:ea typeface="€yIçþ"/>
              </a:rPr>
              <a:t> in Finland, </a:t>
            </a:r>
            <a:r>
              <a:rPr b="1" i="1" lang="en-PH" sz="1800" spc="-1" strike="noStrike">
                <a:solidFill>
                  <a:srgbClr val="000000"/>
                </a:solidFill>
                <a:latin typeface="Lato"/>
                <a:ea typeface="€yIçþ"/>
              </a:rPr>
              <a:t>Yawa</a:t>
            </a:r>
            <a:r>
              <a:rPr b="0" lang="en-PH" sz="1800" spc="-1" strike="noStrike">
                <a:solidFill>
                  <a:srgbClr val="000000"/>
                </a:solidFill>
                <a:latin typeface="Lato"/>
                <a:ea typeface="€yIçþ"/>
              </a:rPr>
              <a:t> in Fiji, and </a:t>
            </a:r>
            <a:r>
              <a:rPr b="1" i="1" lang="en-PH" sz="1800" spc="-1" strike="noStrike">
                <a:solidFill>
                  <a:srgbClr val="000000"/>
                </a:solidFill>
                <a:latin typeface="Lato"/>
                <a:ea typeface="€yIçþ"/>
              </a:rPr>
              <a:t>milkfish</a:t>
            </a:r>
            <a:r>
              <a:rPr b="0" lang="en-PH" sz="1800" spc="-1" strike="noStrike">
                <a:solidFill>
                  <a:srgbClr val="000000"/>
                </a:solidFill>
                <a:latin typeface="Lato"/>
                <a:ea typeface="€yIçþ"/>
              </a:rPr>
              <a:t> in the US.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yIçþ"/>
              </a:rPr>
              <a:t>What could have happened if there was no scientific name to identify this fish species? Different species may be identified and clearly distinguished around the world using the scientific names.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Box 7"/>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47" name=""/>
          <p:cNvSpPr/>
          <p:nvPr/>
        </p:nvSpPr>
        <p:spPr>
          <a:xfrm>
            <a:off x="900000" y="1260000"/>
            <a:ext cx="5580000" cy="360000"/>
          </a:xfrm>
          <a:prstGeom prst="rect">
            <a:avLst/>
          </a:prstGeom>
          <a:noFill/>
          <a:ln w="38160">
            <a:solidFill>
              <a:srgbClr val="00a933"/>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yIçþ"/>
                <a:ea typeface="€yIçþ"/>
              </a:rPr>
              <a:t>The Six-Kingdom Scheme of Classification</a:t>
            </a:r>
            <a:endParaRPr b="0" lang="en-PH" sz="1800" spc="-1" strike="noStrike">
              <a:latin typeface="Arial"/>
            </a:endParaRPr>
          </a:p>
        </p:txBody>
      </p:sp>
      <p:sp>
        <p:nvSpPr>
          <p:cNvPr id="148" name=""/>
          <p:cNvSpPr/>
          <p:nvPr/>
        </p:nvSpPr>
        <p:spPr>
          <a:xfrm>
            <a:off x="720000" y="1728000"/>
            <a:ext cx="10837080" cy="151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yIçþ"/>
              </a:rPr>
              <a:t>	</a:t>
            </a:r>
            <a:r>
              <a:rPr b="0" lang="en-PH" sz="1800" spc="-1" strike="noStrike">
                <a:solidFill>
                  <a:srgbClr val="000000"/>
                </a:solidFill>
                <a:latin typeface="Lato"/>
                <a:ea typeface="€yIçþ"/>
              </a:rPr>
              <a:t>In the former five-kingdom scheme of classification, </a:t>
            </a:r>
            <a:r>
              <a:rPr b="0" i="1" lang="en-PH" sz="1800" spc="-1" strike="noStrike">
                <a:solidFill>
                  <a:srgbClr val="000000"/>
                </a:solidFill>
                <a:latin typeface="Lato"/>
                <a:ea typeface="€yIçþ"/>
              </a:rPr>
              <a:t>Archaebacteria and Eubacteria</a:t>
            </a:r>
            <a:r>
              <a:rPr b="0" lang="en-PH" sz="1800" spc="-1" strike="noStrike">
                <a:solidFill>
                  <a:srgbClr val="000000"/>
                </a:solidFill>
                <a:latin typeface="Lato"/>
                <a:ea typeface="€yIçþ"/>
              </a:rPr>
              <a:t> are listed under one kingdom called  </a:t>
            </a:r>
            <a:r>
              <a:rPr b="1" lang="en-PH" sz="1800" spc="-1" strike="noStrike">
                <a:solidFill>
                  <a:srgbClr val="000000"/>
                </a:solidFill>
                <a:latin typeface="Lato"/>
                <a:ea typeface="€yIçþ"/>
              </a:rPr>
              <a:t>Monera</a:t>
            </a:r>
            <a:r>
              <a:rPr b="0" lang="en-PH" sz="1800" spc="-1" strike="noStrike">
                <a:solidFill>
                  <a:srgbClr val="000000"/>
                </a:solidFill>
                <a:latin typeface="Lato"/>
                <a:ea typeface="€yIçþ"/>
              </a:rPr>
              <a:t>. The other four kingdoms are kingdoms </a:t>
            </a:r>
            <a:r>
              <a:rPr b="1" lang="en-PH" sz="1800" spc="-1" strike="noStrike">
                <a:solidFill>
                  <a:srgbClr val="000000"/>
                </a:solidFill>
                <a:latin typeface="Lato"/>
                <a:ea typeface="€yIçþ"/>
              </a:rPr>
              <a:t>Protista, Fungi, Plantae</a:t>
            </a:r>
            <a:r>
              <a:rPr b="0" lang="en-PH" sz="1800" spc="-1" strike="noStrike">
                <a:solidFill>
                  <a:srgbClr val="000000"/>
                </a:solidFill>
                <a:latin typeface="Lato"/>
                <a:ea typeface="€yIçþ"/>
              </a:rPr>
              <a:t>, and </a:t>
            </a:r>
            <a:r>
              <a:rPr b="1" lang="en-PH" sz="1800" spc="-1" strike="noStrike">
                <a:solidFill>
                  <a:srgbClr val="000000"/>
                </a:solidFill>
                <a:latin typeface="Lato"/>
                <a:ea typeface="€yIçþ"/>
              </a:rPr>
              <a:t>Animalia</a:t>
            </a:r>
            <a:r>
              <a:rPr b="0" lang="en-PH" sz="1800" spc="-1" strike="noStrike">
                <a:solidFill>
                  <a:srgbClr val="000000"/>
                </a:solidFill>
                <a:latin typeface="Lato"/>
                <a:ea typeface="€yIçþ"/>
              </a:rPr>
              <a:t>. However, taxonomists proved that Archaebacteria and Eubacteria should not belong under the same kingdom. They vary in nucleotide and amino acid sequence in their genes and the composition of their cell wall. Thus, the six-kingdom scheme of classification emerged</a:t>
            </a:r>
            <a:endParaRPr b="0" lang="en-PH" sz="1800" spc="-1" strike="noStrike">
              <a:latin typeface="Arial"/>
            </a:endParaRPr>
          </a:p>
        </p:txBody>
      </p:sp>
      <p:pic>
        <p:nvPicPr>
          <p:cNvPr id="149" name="" descr=""/>
          <p:cNvPicPr/>
          <p:nvPr/>
        </p:nvPicPr>
        <p:blipFill>
          <a:blip r:embed="rId1"/>
          <a:stretch/>
        </p:blipFill>
        <p:spPr>
          <a:xfrm>
            <a:off x="1416240" y="3594600"/>
            <a:ext cx="9359280" cy="2512800"/>
          </a:xfrm>
          <a:prstGeom prst="rect">
            <a:avLst/>
          </a:prstGeom>
          <a:ln w="0">
            <a:noFill/>
          </a:ln>
        </p:spPr>
      </p:pic>
      <p:sp>
        <p:nvSpPr>
          <p:cNvPr id="150" name=""/>
          <p:cNvSpPr/>
          <p:nvPr/>
        </p:nvSpPr>
        <p:spPr>
          <a:xfrm>
            <a:off x="4680000" y="3272400"/>
            <a:ext cx="3239280" cy="354240"/>
          </a:xfrm>
          <a:prstGeom prst="rect">
            <a:avLst/>
          </a:prstGeom>
          <a:noFill/>
          <a:ln w="12600">
            <a:solidFill>
              <a:srgbClr val="00a933"/>
            </a:solidFill>
            <a:round/>
          </a:ln>
        </p:spPr>
        <p:style>
          <a:lnRef idx="0"/>
          <a:fillRef idx="0"/>
          <a:effectRef idx="0"/>
          <a:fontRef idx="minor"/>
        </p:style>
        <p:txBody>
          <a:bodyPr lIns="96480" rIns="96480" tIns="51480" bIns="51480" anchor="t">
            <a:noAutofit/>
          </a:bodyPr>
          <a:p>
            <a:pPr algn="ctr">
              <a:lnSpc>
                <a:spcPct val="100000"/>
              </a:lnSpc>
              <a:buNone/>
            </a:pPr>
            <a:r>
              <a:rPr b="1" lang="en-PH" sz="1800" spc="-1" strike="noStrike">
                <a:solidFill>
                  <a:srgbClr val="000000"/>
                </a:solidFill>
                <a:latin typeface="Lato"/>
                <a:ea typeface="DejaVu Sans"/>
              </a:rPr>
              <a:t>The six kingdoms of life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Box 9"/>
          <p:cNvSpPr/>
          <p:nvPr/>
        </p:nvSpPr>
        <p:spPr>
          <a:xfrm>
            <a:off x="0" y="0"/>
            <a:ext cx="1219140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ffffff"/>
                </a:solidFill>
                <a:latin typeface="Lato"/>
                <a:ea typeface="DejaVu Sans"/>
              </a:rPr>
              <a:t> </a:t>
            </a:r>
            <a:r>
              <a:rPr b="1" lang="en-US" sz="3600" spc="-1" strike="noStrike">
                <a:solidFill>
                  <a:srgbClr val="000000"/>
                </a:solidFill>
                <a:latin typeface="Lato"/>
                <a:ea typeface="DejaVu Sans"/>
              </a:rPr>
              <a:t>Classification of Organisms</a:t>
            </a:r>
            <a:endParaRPr b="0" lang="en-PH" sz="3600" spc="-1" strike="noStrike">
              <a:latin typeface="Arial"/>
            </a:endParaRPr>
          </a:p>
        </p:txBody>
      </p:sp>
      <p:sp>
        <p:nvSpPr>
          <p:cNvPr id="152" name=""/>
          <p:cNvSpPr/>
          <p:nvPr/>
        </p:nvSpPr>
        <p:spPr>
          <a:xfrm>
            <a:off x="3780000" y="989640"/>
            <a:ext cx="4319280" cy="449640"/>
          </a:xfrm>
          <a:prstGeom prst="rect">
            <a:avLst/>
          </a:prstGeom>
          <a:gradFill rotWithShape="0">
            <a:gsLst>
              <a:gs pos="0">
                <a:srgbClr val="b4c7dc"/>
              </a:gs>
              <a:gs pos="100000">
                <a:srgbClr val="ffd7d7"/>
              </a:gs>
            </a:gsLst>
            <a:path path="rect">
              <a:fillToRect l="50000" t="50000" r="50000" b="50000"/>
            </a:path>
          </a:gradFill>
          <a:ln w="38160">
            <a:solidFill>
              <a:srgbClr val="55308d"/>
            </a:solidFill>
            <a:round/>
          </a:ln>
        </p:spPr>
        <p:style>
          <a:lnRef idx="0"/>
          <a:fillRef idx="0"/>
          <a:effectRef idx="0"/>
          <a:fontRef idx="minor"/>
        </p:style>
        <p:txBody>
          <a:bodyPr lIns="109080" rIns="109080" tIns="64080" bIns="64080" anchor="t">
            <a:noAutofit/>
          </a:bodyPr>
          <a:p>
            <a:pPr algn="ctr">
              <a:lnSpc>
                <a:spcPct val="100000"/>
              </a:lnSpc>
              <a:buNone/>
            </a:pPr>
            <a:r>
              <a:rPr b="1" lang="en-PH" sz="1800" spc="-1" strike="noStrike">
                <a:solidFill>
                  <a:srgbClr val="000000"/>
                </a:solidFill>
                <a:latin typeface="Lato"/>
                <a:ea typeface="DejaVu Sans"/>
              </a:rPr>
              <a:t>Kingdom Archaebacteria</a:t>
            </a:r>
            <a:endParaRPr b="0" lang="en-PH" sz="1800" spc="-1" strike="noStrike">
              <a:latin typeface="Arial"/>
            </a:endParaRPr>
          </a:p>
        </p:txBody>
      </p:sp>
      <p:sp>
        <p:nvSpPr>
          <p:cNvPr id="153" name=""/>
          <p:cNvSpPr/>
          <p:nvPr/>
        </p:nvSpPr>
        <p:spPr>
          <a:xfrm>
            <a:off x="720000" y="1440000"/>
            <a:ext cx="503928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Distinguishing characteristics:</a:t>
            </a:r>
            <a:endParaRPr b="0" lang="en-PH" sz="1800" spc="-1" strike="noStrike">
              <a:latin typeface="Arial"/>
            </a:endParaRPr>
          </a:p>
        </p:txBody>
      </p:sp>
      <p:sp>
        <p:nvSpPr>
          <p:cNvPr id="154" name=""/>
          <p:cNvSpPr/>
          <p:nvPr/>
        </p:nvSpPr>
        <p:spPr>
          <a:xfrm>
            <a:off x="763920" y="1852200"/>
            <a:ext cx="10755360" cy="1749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yIçþ"/>
              </a:rPr>
              <a:t> </a:t>
            </a:r>
            <a:r>
              <a:rPr b="1" lang="en-PH" sz="1800" spc="-1" strike="noStrike">
                <a:solidFill>
                  <a:srgbClr val="000000"/>
                </a:solidFill>
                <a:latin typeface="Lato"/>
                <a:ea typeface="€yIçþ"/>
              </a:rPr>
              <a:t>Prokaryotes</a:t>
            </a:r>
            <a:r>
              <a:rPr b="0" lang="en-PH" sz="1800" spc="-1" strike="noStrike">
                <a:solidFill>
                  <a:srgbClr val="000000"/>
                </a:solidFill>
                <a:latin typeface="Lato"/>
                <a:ea typeface="€yIçþ"/>
              </a:rPr>
              <a:t>. They lack distinct nuclei.</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Font typeface="Wingdings" charset="2"/>
              <a:buChar char=""/>
            </a:pPr>
            <a:r>
              <a:rPr b="0" lang="en-PH" sz="1800" spc="-1" strike="noStrike">
                <a:solidFill>
                  <a:srgbClr val="000000"/>
                </a:solidFill>
                <a:latin typeface="Lato"/>
                <a:ea typeface="€yIçþ"/>
              </a:rPr>
              <a:t> </a:t>
            </a:r>
            <a:r>
              <a:rPr b="1" lang="en-PH" sz="1800" spc="-1" strike="noStrike">
                <a:solidFill>
                  <a:srgbClr val="000000"/>
                </a:solidFill>
                <a:latin typeface="Lato"/>
                <a:ea typeface="€yIçþ"/>
              </a:rPr>
              <a:t>Autotrophic</a:t>
            </a:r>
            <a:r>
              <a:rPr b="0" lang="en-PH" sz="1800" spc="-1" strike="noStrike">
                <a:solidFill>
                  <a:srgbClr val="000000"/>
                </a:solidFill>
                <a:latin typeface="Lato"/>
                <a:ea typeface="€yIçþ"/>
              </a:rPr>
              <a:t>. They are capable of making their own food. Some are photosynthetic—those that manufacture food using the energy from the Sun. Others are chemosynthetic that use chemicals to make their own food and live in extreme environments. These include halophiles (extremely salty), acidophiles (extremely acidic), and thermophiles (extremely hot). </a:t>
            </a:r>
            <a:endParaRPr b="0" lang="en-PH" sz="1800" spc="-1" strike="noStrike">
              <a:latin typeface="Arial"/>
            </a:endParaRPr>
          </a:p>
        </p:txBody>
      </p:sp>
      <p:pic>
        <p:nvPicPr>
          <p:cNvPr id="155" name="" descr=""/>
          <p:cNvPicPr/>
          <p:nvPr/>
        </p:nvPicPr>
        <p:blipFill>
          <a:blip r:embed="rId1"/>
          <a:stretch/>
        </p:blipFill>
        <p:spPr>
          <a:xfrm>
            <a:off x="2160000" y="4140000"/>
            <a:ext cx="2159280" cy="1665000"/>
          </a:xfrm>
          <a:prstGeom prst="rect">
            <a:avLst/>
          </a:prstGeom>
          <a:ln w="0">
            <a:noFill/>
          </a:ln>
        </p:spPr>
      </p:pic>
      <p:pic>
        <p:nvPicPr>
          <p:cNvPr id="156" name="" descr=""/>
          <p:cNvPicPr/>
          <p:nvPr/>
        </p:nvPicPr>
        <p:blipFill>
          <a:blip r:embed="rId2"/>
          <a:stretch/>
        </p:blipFill>
        <p:spPr>
          <a:xfrm>
            <a:off x="5040000" y="4140000"/>
            <a:ext cx="2159280" cy="1665000"/>
          </a:xfrm>
          <a:prstGeom prst="rect">
            <a:avLst/>
          </a:prstGeom>
          <a:ln w="0">
            <a:noFill/>
          </a:ln>
        </p:spPr>
      </p:pic>
      <p:pic>
        <p:nvPicPr>
          <p:cNvPr id="157" name="" descr=""/>
          <p:cNvPicPr/>
          <p:nvPr/>
        </p:nvPicPr>
        <p:blipFill>
          <a:blip r:embed="rId3"/>
          <a:stretch/>
        </p:blipFill>
        <p:spPr>
          <a:xfrm>
            <a:off x="7994520" y="4178520"/>
            <a:ext cx="2084760" cy="1580760"/>
          </a:xfrm>
          <a:prstGeom prst="rect">
            <a:avLst/>
          </a:prstGeom>
          <a:ln w="0">
            <a:noFill/>
          </a:ln>
        </p:spPr>
      </p:pic>
      <p:sp>
        <p:nvSpPr>
          <p:cNvPr id="158" name=""/>
          <p:cNvSpPr/>
          <p:nvPr/>
        </p:nvSpPr>
        <p:spPr>
          <a:xfrm>
            <a:off x="2675520" y="5946840"/>
            <a:ext cx="1284120" cy="23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(a) Methanobacter</a:t>
            </a:r>
            <a:endParaRPr b="0" lang="en-PH" sz="1000" spc="-1" strike="noStrike">
              <a:latin typeface="Arial"/>
            </a:endParaRPr>
          </a:p>
        </p:txBody>
      </p:sp>
      <p:sp>
        <p:nvSpPr>
          <p:cNvPr id="159" name=""/>
          <p:cNvSpPr/>
          <p:nvPr/>
        </p:nvSpPr>
        <p:spPr>
          <a:xfrm>
            <a:off x="5704920" y="5889240"/>
            <a:ext cx="1134720" cy="23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(b) Halococcus</a:t>
            </a:r>
            <a:endParaRPr b="0" lang="en-PH" sz="1000" spc="-1" strike="noStrike">
              <a:latin typeface="Arial"/>
            </a:endParaRPr>
          </a:p>
        </p:txBody>
      </p:sp>
      <p:sp>
        <p:nvSpPr>
          <p:cNvPr id="160" name=""/>
          <p:cNvSpPr/>
          <p:nvPr/>
        </p:nvSpPr>
        <p:spPr>
          <a:xfrm>
            <a:off x="8499600" y="5889240"/>
            <a:ext cx="1220040" cy="23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(c) Haloferax sp.</a:t>
            </a:r>
            <a:endParaRPr b="0" lang="en-PH" sz="1000" spc="-1" strike="noStrike">
              <a:latin typeface="Arial"/>
            </a:endParaRPr>
          </a:p>
        </p:txBody>
      </p:sp>
      <p:sp>
        <p:nvSpPr>
          <p:cNvPr id="161" name=""/>
          <p:cNvSpPr/>
          <p:nvPr/>
        </p:nvSpPr>
        <p:spPr>
          <a:xfrm>
            <a:off x="763920" y="3602880"/>
            <a:ext cx="3464280" cy="396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Examples of archaebacteria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2023-08-09T15:27:19Z</dcterms:modified>
  <cp:revision>118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