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5.png" ContentType="image/png"/>
  <Override PartName="/ppt/media/image20.png" ContentType="image/png"/>
  <Override PartName="/ppt/media/image30.png" ContentType="image/png"/>
  <Override PartName="/ppt/media/image16.png" ContentType="image/png"/>
  <Override PartName="/ppt/media/image31.png" ContentType="image/png"/>
  <Override PartName="/ppt/media/image17.png" ContentType="image/png"/>
  <Override PartName="/ppt/media/image32.png" ContentType="image/png"/>
  <Override PartName="/ppt/media/image18.png" ContentType="image/png"/>
  <Override PartName="/ppt/media/image33.png" ContentType="image/png"/>
  <Override PartName="/ppt/media/image19.png" ContentType="image/png"/>
  <Override PartName="/ppt/media/image34.png" ContentType="image/png"/>
  <Override PartName="/ppt/media/image25.png" ContentType="image/png"/>
  <Override PartName="/ppt/media/image40.png" ContentType="image/png"/>
  <Override PartName="/ppt/media/image35.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29.png" ContentType="image/png"/>
  <Override PartName="/ppt/media/image44.png" ContentType="image/png"/>
  <Override PartName="/ppt/media/image45.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840" cy="10284840"/>
          </a:xfrm>
          <a:prstGeom prst="rect">
            <a:avLst/>
          </a:prstGeom>
          <a:ln w="0">
            <a:noFill/>
          </a:ln>
        </p:spPr>
      </p:pic>
      <p:grpSp>
        <p:nvGrpSpPr>
          <p:cNvPr id="39" name="Group 3"/>
          <p:cNvGrpSpPr/>
          <p:nvPr/>
        </p:nvGrpSpPr>
        <p:grpSpPr>
          <a:xfrm>
            <a:off x="0" y="0"/>
            <a:ext cx="18273960" cy="10272960"/>
            <a:chOff x="0" y="0"/>
            <a:chExt cx="18273960" cy="10272960"/>
          </a:xfrm>
        </p:grpSpPr>
        <p:sp>
          <p:nvSpPr>
            <p:cNvPr id="40" name="Freeform 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440" cy="5779440"/>
            <a:chOff x="5231160" y="2212920"/>
            <a:chExt cx="13042440" cy="5779440"/>
          </a:xfrm>
        </p:grpSpPr>
        <p:sp>
          <p:nvSpPr>
            <p:cNvPr id="43" name="Freeform 7"/>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361040"/>
            <a:ext cx="11048760" cy="164556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Construction – Bisecting a Line Segment</a:t>
            </a:r>
            <a:endParaRPr b="1"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800" cy="1441800"/>
            <a:chOff x="16303320" y="0"/>
            <a:chExt cx="1441800" cy="1441800"/>
          </a:xfrm>
        </p:grpSpPr>
        <p:sp>
          <p:nvSpPr>
            <p:cNvPr id="4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Freeform 9"/>
          <p:cNvSpPr/>
          <p:nvPr/>
        </p:nvSpPr>
        <p:spPr>
          <a:xfrm>
            <a:off x="13680" y="-2520"/>
            <a:ext cx="8086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53" name="TextBox 1"/>
          <p:cNvSpPr/>
          <p:nvPr/>
        </p:nvSpPr>
        <p:spPr>
          <a:xfrm>
            <a:off x="360000" y="262800"/>
            <a:ext cx="774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Construction – Bisecting a Line Segment</a:t>
            </a:r>
            <a:endParaRPr b="0" lang="en-PH" sz="3000" spc="-1" strike="noStrike">
              <a:solidFill>
                <a:srgbClr val="ffffff"/>
              </a:solidFill>
              <a:latin typeface="Arial"/>
            </a:endParaRPr>
          </a:p>
        </p:txBody>
      </p:sp>
      <p:pic>
        <p:nvPicPr>
          <p:cNvPr id="54" name="" descr=""/>
          <p:cNvPicPr/>
          <p:nvPr/>
        </p:nvPicPr>
        <p:blipFill>
          <a:blip r:embed="rId4"/>
          <a:stretch/>
        </p:blipFill>
        <p:spPr>
          <a:xfrm>
            <a:off x="6315120" y="2198160"/>
            <a:ext cx="5658120" cy="1149840"/>
          </a:xfrm>
          <a:prstGeom prst="rect">
            <a:avLst/>
          </a:prstGeom>
          <a:ln w="0">
            <a:noFill/>
          </a:ln>
        </p:spPr>
      </p:pic>
      <p:graphicFrame>
        <p:nvGraphicFramePr>
          <p:cNvPr id="55" name=""/>
          <p:cNvGraphicFramePr/>
          <p:nvPr/>
        </p:nvGraphicFramePr>
        <p:xfrm>
          <a:off x="198360" y="3719880"/>
          <a:ext cx="17621280" cy="5279760"/>
        </p:xfrm>
        <a:graphic>
          <a:graphicData uri="http://schemas.openxmlformats.org/drawingml/2006/table">
            <a:tbl>
              <a:tblPr/>
              <a:tblGrid>
                <a:gridCol w="5872320"/>
                <a:gridCol w="5872320"/>
                <a:gridCol w="5877000"/>
              </a:tblGrid>
              <a:tr h="5280120">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bl>
          </a:graphicData>
        </a:graphic>
      </p:graphicFrame>
      <p:sp>
        <p:nvSpPr>
          <p:cNvPr id="56" name="TextBox 11"/>
          <p:cNvSpPr/>
          <p:nvPr/>
        </p:nvSpPr>
        <p:spPr>
          <a:xfrm>
            <a:off x="360000" y="3945240"/>
            <a:ext cx="5580000" cy="457560"/>
          </a:xfrm>
          <a:prstGeom prst="rect">
            <a:avLst/>
          </a:prstGeom>
          <a:noFill/>
          <a:ln w="0">
            <a:noFill/>
          </a:ln>
        </p:spPr>
        <p:style>
          <a:lnRef idx="0"/>
          <a:fillRef idx="0"/>
          <a:effectRef idx="0"/>
          <a:fontRef idx="minor"/>
        </p:style>
        <p:txBody>
          <a:bodyPr lIns="0" rIns="0" tIns="0" bIns="0" anchor="t">
            <a:spAutoFit/>
          </a:bodyPr>
          <a:p>
            <a:pPr algn="ctr">
              <a:lnSpc>
                <a:spcPts val="3600"/>
              </a:lnSpc>
              <a:buNone/>
            </a:pPr>
            <a:r>
              <a:rPr b="1" lang="en-US" sz="1800" spc="-1" strike="noStrike">
                <a:solidFill>
                  <a:srgbClr val="000000"/>
                </a:solidFill>
                <a:latin typeface="Lato"/>
                <a:ea typeface="DejaVu Sans"/>
              </a:rPr>
              <a:t>1. Construct a line l and a point P on line l.</a:t>
            </a:r>
            <a:endParaRPr b="0" lang="en-PH" sz="1800" spc="-1" strike="noStrike">
              <a:latin typeface="Arial"/>
            </a:endParaRPr>
          </a:p>
        </p:txBody>
      </p:sp>
      <p:sp>
        <p:nvSpPr>
          <p:cNvPr id="57" name="TextBox 12"/>
          <p:cNvSpPr/>
          <p:nvPr/>
        </p:nvSpPr>
        <p:spPr>
          <a:xfrm>
            <a:off x="6300000" y="3884040"/>
            <a:ext cx="5400000" cy="914760"/>
          </a:xfrm>
          <a:prstGeom prst="rect">
            <a:avLst/>
          </a:prstGeom>
          <a:noFill/>
          <a:ln w="0">
            <a:noFill/>
          </a:ln>
        </p:spPr>
        <p:style>
          <a:lnRef idx="0"/>
          <a:fillRef idx="0"/>
          <a:effectRef idx="0"/>
          <a:fontRef idx="minor"/>
        </p:style>
        <p:txBody>
          <a:bodyPr lIns="0" rIns="0" tIns="0" bIns="0" anchor="t">
            <a:spAutoFit/>
          </a:bodyPr>
          <a:p>
            <a:pPr algn="ctr">
              <a:lnSpc>
                <a:spcPts val="3600"/>
              </a:lnSpc>
              <a:buNone/>
            </a:pPr>
            <a:r>
              <a:rPr b="1" lang="en-US" sz="1800" spc="-1" strike="noStrike">
                <a:solidFill>
                  <a:srgbClr val="000000"/>
                </a:solidFill>
                <a:latin typeface="Lato"/>
                <a:ea typeface="DejaVu Sans"/>
              </a:rPr>
              <a:t>2. Place the point of the compass at A and the compass pencil at B.</a:t>
            </a:r>
            <a:endParaRPr b="0" lang="en-PH" sz="1800" spc="-1" strike="noStrike">
              <a:latin typeface="Arial"/>
            </a:endParaRPr>
          </a:p>
        </p:txBody>
      </p:sp>
      <p:sp>
        <p:nvSpPr>
          <p:cNvPr id="58" name="TextBox 13"/>
          <p:cNvSpPr/>
          <p:nvPr/>
        </p:nvSpPr>
        <p:spPr>
          <a:xfrm>
            <a:off x="12240000" y="3852000"/>
            <a:ext cx="5400000" cy="1829160"/>
          </a:xfrm>
          <a:prstGeom prst="rect">
            <a:avLst/>
          </a:prstGeom>
          <a:noFill/>
          <a:ln w="0">
            <a:noFill/>
          </a:ln>
        </p:spPr>
        <p:style>
          <a:lnRef idx="0"/>
          <a:fillRef idx="0"/>
          <a:effectRef idx="0"/>
          <a:fontRef idx="minor"/>
        </p:style>
        <p:txBody>
          <a:bodyPr lIns="0" rIns="0" tIns="0" bIns="0" anchor="t">
            <a:spAutoFit/>
          </a:bodyPr>
          <a:p>
            <a:pPr algn="ctr">
              <a:lnSpc>
                <a:spcPts val="3600"/>
              </a:lnSpc>
              <a:buNone/>
            </a:pPr>
            <a:r>
              <a:rPr b="1" lang="en-US" sz="1800" spc="-1" strike="noStrike">
                <a:solidFill>
                  <a:srgbClr val="000000"/>
                </a:solidFill>
                <a:latin typeface="Lato"/>
                <a:ea typeface="DejaVu Sans"/>
              </a:rPr>
              <a:t>3. Without changing the opening, place the point of the compass at P and draw an arc that intersects line l at Q. </a:t>
            </a:r>
            <a:endParaRPr b="0" lang="en-PH" sz="1800" spc="-1" strike="noStrike">
              <a:latin typeface="Arial"/>
            </a:endParaRPr>
          </a:p>
          <a:p>
            <a:pPr algn="ctr">
              <a:lnSpc>
                <a:spcPts val="3600"/>
              </a:lnSpc>
              <a:buNone/>
            </a:pPr>
            <a:r>
              <a:rPr b="1" lang="en-US" sz="1800" spc="-1" strike="noStrike">
                <a:solidFill>
                  <a:srgbClr val="000000"/>
                </a:solidFill>
                <a:latin typeface="Lato"/>
                <a:ea typeface="DejaVu Sans"/>
              </a:rPr>
              <a:t>(AB</a:t>
            </a:r>
            <a:r>
              <a:rPr b="1" lang="en-US" sz="1800" spc="-1" strike="noStrike">
                <a:solidFill>
                  <a:srgbClr val="000000"/>
                </a:solidFill>
                <a:latin typeface="Lato"/>
                <a:ea typeface="DejaVu Sans"/>
              </a:rPr>
              <a:t>≅ PQ)</a:t>
            </a:r>
            <a:endParaRPr b="0" lang="en-PH" sz="1800" spc="-1" strike="noStrike">
              <a:latin typeface="Arial"/>
            </a:endParaRPr>
          </a:p>
        </p:txBody>
      </p:sp>
      <p:sp>
        <p:nvSpPr>
          <p:cNvPr id="59" name=""/>
          <p:cNvSpPr/>
          <p:nvPr/>
        </p:nvSpPr>
        <p:spPr>
          <a:xfrm>
            <a:off x="14508000" y="5400000"/>
            <a:ext cx="360000" cy="0"/>
          </a:xfrm>
          <a:prstGeom prst="line">
            <a:avLst/>
          </a:prstGeom>
          <a:ln w="12600">
            <a:solidFill>
              <a:srgbClr val="000000"/>
            </a:solidFill>
            <a:round/>
          </a:ln>
        </p:spPr>
        <p:style>
          <a:lnRef idx="0"/>
          <a:fillRef idx="0"/>
          <a:effectRef idx="0"/>
          <a:fontRef idx="minor"/>
        </p:style>
      </p:sp>
      <p:sp>
        <p:nvSpPr>
          <p:cNvPr id="60" name=""/>
          <p:cNvSpPr/>
          <p:nvPr/>
        </p:nvSpPr>
        <p:spPr>
          <a:xfrm>
            <a:off x="7272000" y="6264000"/>
            <a:ext cx="360000" cy="0"/>
          </a:xfrm>
          <a:prstGeom prst="line">
            <a:avLst/>
          </a:prstGeom>
          <a:ln w="12600">
            <a:solidFill>
              <a:srgbClr val="000000"/>
            </a:solidFill>
            <a:round/>
          </a:ln>
        </p:spPr>
        <p:style>
          <a:lnRef idx="0"/>
          <a:fillRef idx="0"/>
          <a:effectRef idx="0"/>
          <a:fontRef idx="minor"/>
        </p:style>
      </p:sp>
      <p:pic>
        <p:nvPicPr>
          <p:cNvPr id="61" name="" descr=""/>
          <p:cNvPicPr/>
          <p:nvPr/>
        </p:nvPicPr>
        <p:blipFill>
          <a:blip r:embed="rId5"/>
          <a:stretch/>
        </p:blipFill>
        <p:spPr>
          <a:xfrm>
            <a:off x="392040" y="6372000"/>
            <a:ext cx="5547960" cy="864000"/>
          </a:xfrm>
          <a:prstGeom prst="rect">
            <a:avLst/>
          </a:prstGeom>
          <a:ln w="0">
            <a:noFill/>
          </a:ln>
        </p:spPr>
      </p:pic>
      <p:pic>
        <p:nvPicPr>
          <p:cNvPr id="62" name="" descr=""/>
          <p:cNvPicPr/>
          <p:nvPr/>
        </p:nvPicPr>
        <p:blipFill>
          <a:blip r:embed="rId6"/>
          <a:stretch/>
        </p:blipFill>
        <p:spPr>
          <a:xfrm>
            <a:off x="7200000" y="5121720"/>
            <a:ext cx="3814920" cy="3806280"/>
          </a:xfrm>
          <a:prstGeom prst="rect">
            <a:avLst/>
          </a:prstGeom>
          <a:ln w="0">
            <a:noFill/>
          </a:ln>
        </p:spPr>
      </p:pic>
      <p:pic>
        <p:nvPicPr>
          <p:cNvPr id="63" name="" descr=""/>
          <p:cNvPicPr/>
          <p:nvPr/>
        </p:nvPicPr>
        <p:blipFill>
          <a:blip r:embed="rId7"/>
          <a:stretch/>
        </p:blipFill>
        <p:spPr>
          <a:xfrm>
            <a:off x="13001400" y="5794560"/>
            <a:ext cx="4170600" cy="3063240"/>
          </a:xfrm>
          <a:prstGeom prst="rect">
            <a:avLst/>
          </a:prstGeom>
          <a:ln w="0">
            <a:noFill/>
          </a:ln>
        </p:spPr>
      </p:pic>
      <p:sp>
        <p:nvSpPr>
          <p:cNvPr id="64" name=""/>
          <p:cNvSpPr txBox="1"/>
          <p:nvPr/>
        </p:nvSpPr>
        <p:spPr>
          <a:xfrm>
            <a:off x="5694840" y="1260000"/>
            <a:ext cx="6898680" cy="703440"/>
          </a:xfrm>
          <a:prstGeom prst="rect">
            <a:avLst/>
          </a:prstGeom>
          <a:noFill/>
          <a:ln w="0">
            <a:noFill/>
          </a:ln>
        </p:spPr>
        <p:txBody>
          <a:bodyPr lIns="90000" rIns="90000" tIns="45000" bIns="45000" anchor="t">
            <a:noAutofit/>
          </a:bodyPr>
          <a:p>
            <a:pPr algn="ctr">
              <a:buNone/>
            </a:pPr>
            <a:r>
              <a:rPr b="1" lang="en-US" sz="2000" spc="-1" strike="noStrike">
                <a:solidFill>
                  <a:srgbClr val="000000"/>
                </a:solidFill>
                <a:latin typeface="Lato"/>
                <a:ea typeface="DejaVu Sans"/>
              </a:rPr>
              <a:t>A Segment Congruent to a Given Segment</a:t>
            </a:r>
            <a:endParaRPr b="0" lang="en-PH" sz="2000" spc="-1" strike="noStrike">
              <a:latin typeface="Arial"/>
            </a:endParaRPr>
          </a:p>
          <a:p>
            <a:pPr algn="ctr">
              <a:buNone/>
            </a:pPr>
            <a:r>
              <a:rPr b="0" lang="en-US" sz="2000" spc="-1" strike="noStrike">
                <a:solidFill>
                  <a:srgbClr val="000000"/>
                </a:solidFill>
                <a:latin typeface="Lato"/>
                <a:ea typeface="DejaVu Sans"/>
              </a:rPr>
              <a:t>This is how to construct a segment congruent to segment AB.</a:t>
            </a:r>
            <a:endParaRPr b="0" lang="en-PH" sz="2000" spc="-1" strike="noStrike">
              <a:latin typeface="Arial"/>
            </a:endParaRPr>
          </a:p>
        </p:txBody>
      </p:sp>
      <p:sp>
        <p:nvSpPr>
          <p:cNvPr id="65" name=""/>
          <p:cNvSpPr/>
          <p:nvPr/>
        </p:nvSpPr>
        <p:spPr>
          <a:xfrm>
            <a:off x="15048000" y="5400000"/>
            <a:ext cx="360000" cy="0"/>
          </a:xfrm>
          <a:prstGeom prst="line">
            <a:avLst/>
          </a:prstGeom>
          <a:ln w="12600">
            <a:solidFill>
              <a:srgbClr val="000000"/>
            </a:solidFill>
            <a:round/>
          </a:ln>
        </p:spPr>
        <p:style>
          <a:lnRef idx="0"/>
          <a:fillRef idx="0"/>
          <a:effectRef idx="0"/>
          <a:fontRef idx="minor"/>
        </p:style>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12384000" y="3709080"/>
            <a:ext cx="4362840" cy="3382920"/>
          </a:xfrm>
          <a:prstGeom prst="rect">
            <a:avLst/>
          </a:prstGeom>
          <a:ln w="0">
            <a:noFill/>
          </a:ln>
        </p:spPr>
      </p:pic>
      <p:sp>
        <p:nvSpPr>
          <p:cNvPr id="67" name="Freeform 10"/>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68" name="Group 2"/>
          <p:cNvGrpSpPr/>
          <p:nvPr/>
        </p:nvGrpSpPr>
        <p:grpSpPr>
          <a:xfrm>
            <a:off x="16303320" y="0"/>
            <a:ext cx="1441800" cy="1441800"/>
            <a:chOff x="16303320" y="0"/>
            <a:chExt cx="1441800" cy="1441800"/>
          </a:xfrm>
        </p:grpSpPr>
        <p:sp>
          <p:nvSpPr>
            <p:cNvPr id="69" name="Freeform 11"/>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70" name="Freeform 12"/>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71" name="TextBox 14"/>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72" name="TextBox 15"/>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3" name="Freeform 13"/>
          <p:cNvSpPr/>
          <p:nvPr/>
        </p:nvSpPr>
        <p:spPr>
          <a:xfrm>
            <a:off x="13680" y="-2520"/>
            <a:ext cx="8086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74" name="TextBox 16"/>
          <p:cNvSpPr/>
          <p:nvPr/>
        </p:nvSpPr>
        <p:spPr>
          <a:xfrm>
            <a:off x="360000" y="262800"/>
            <a:ext cx="774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Construction – Bisecting a Line Segment</a:t>
            </a:r>
            <a:endParaRPr b="0" lang="en-PH" sz="3000" spc="-1" strike="noStrike">
              <a:solidFill>
                <a:srgbClr val="ffffff"/>
              </a:solidFill>
              <a:latin typeface="Arial"/>
            </a:endParaRPr>
          </a:p>
        </p:txBody>
      </p:sp>
      <p:sp>
        <p:nvSpPr>
          <p:cNvPr id="75" name=""/>
          <p:cNvSpPr txBox="1"/>
          <p:nvPr/>
        </p:nvSpPr>
        <p:spPr>
          <a:xfrm>
            <a:off x="114840" y="1080000"/>
            <a:ext cx="9245160" cy="6217560"/>
          </a:xfrm>
          <a:prstGeom prst="rect">
            <a:avLst/>
          </a:prstGeom>
          <a:noFill/>
          <a:ln w="0">
            <a:noFill/>
          </a:ln>
        </p:spPr>
        <p:txBody>
          <a:bodyPr lIns="90000" rIns="90000" tIns="45000" bIns="45000" anchor="t">
            <a:noAutofit/>
          </a:bodyPr>
          <a:p>
            <a:pPr algn="ctr">
              <a:buNone/>
            </a:pPr>
            <a:r>
              <a:rPr b="1" lang="en-US" sz="2000" spc="-1" strike="noStrike">
                <a:solidFill>
                  <a:srgbClr val="000000"/>
                </a:solidFill>
                <a:latin typeface="Lato"/>
                <a:ea typeface="DejaVu Sans"/>
              </a:rPr>
              <a:t>Example 1: Congruent Segments</a:t>
            </a:r>
            <a:endParaRPr b="0" lang="en-PH" sz="2000" spc="-1" strike="noStrike">
              <a:latin typeface="Arial"/>
            </a:endParaRPr>
          </a:p>
          <a:p>
            <a:pPr algn="ctr">
              <a:buNone/>
            </a:pPr>
            <a:r>
              <a:rPr b="1" lang="en-US" sz="2000" spc="-1" strike="noStrike">
                <a:solidFill>
                  <a:srgbClr val="000000"/>
                </a:solidFill>
                <a:latin typeface="Lato"/>
                <a:ea typeface="DejaVu Sans"/>
              </a:rPr>
              <a:t>Construct a segment whose length is twice the length of MN.</a:t>
            </a: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r>
              <a:rPr b="0" lang="en-US" sz="2000" spc="-1" strike="noStrike">
                <a:solidFill>
                  <a:srgbClr val="000000"/>
                </a:solidFill>
                <a:latin typeface="Lato"/>
                <a:ea typeface="DejaVu Sans"/>
              </a:rPr>
              <a:t>Solution:</a:t>
            </a:r>
            <a:endParaRPr b="0" lang="en-PH" sz="2000" spc="-1" strike="noStrike">
              <a:latin typeface="Arial"/>
            </a:endParaRPr>
          </a:p>
          <a:p>
            <a:r>
              <a:rPr b="0" lang="en-US" sz="2000" spc="-1" strike="noStrike">
                <a:solidFill>
                  <a:srgbClr val="000000"/>
                </a:solidFill>
                <a:latin typeface="Lato"/>
                <a:ea typeface="DejaVu Sans"/>
              </a:rPr>
              <a:t>Draw a line l and point P on line l. </a:t>
            </a:r>
            <a:endParaRPr b="0" lang="en-PH" sz="2000" spc="-1" strike="noStrike">
              <a:latin typeface="Arial"/>
            </a:endParaRPr>
          </a:p>
          <a:p>
            <a:r>
              <a:rPr b="0" lang="en-US" sz="2000" spc="-1" strike="noStrike">
                <a:solidFill>
                  <a:srgbClr val="000000"/>
                </a:solidFill>
                <a:latin typeface="Lato"/>
                <a:ea typeface="DejaVu Sans"/>
              </a:rPr>
              <a:t>Set the compass to the length of MN.</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p:txBody>
      </p:sp>
      <p:pic>
        <p:nvPicPr>
          <p:cNvPr id="76" name="" descr=""/>
          <p:cNvPicPr/>
          <p:nvPr/>
        </p:nvPicPr>
        <p:blipFill>
          <a:blip r:embed="rId5"/>
          <a:stretch/>
        </p:blipFill>
        <p:spPr>
          <a:xfrm>
            <a:off x="3060000" y="1875240"/>
            <a:ext cx="2966040" cy="824760"/>
          </a:xfrm>
          <a:prstGeom prst="rect">
            <a:avLst/>
          </a:prstGeom>
          <a:ln w="0">
            <a:noFill/>
          </a:ln>
        </p:spPr>
      </p:pic>
      <p:sp>
        <p:nvSpPr>
          <p:cNvPr id="77" name=""/>
          <p:cNvSpPr/>
          <p:nvPr/>
        </p:nvSpPr>
        <p:spPr>
          <a:xfrm>
            <a:off x="3708000" y="4212000"/>
            <a:ext cx="540000" cy="0"/>
          </a:xfrm>
          <a:prstGeom prst="line">
            <a:avLst/>
          </a:prstGeom>
          <a:ln w="19080">
            <a:solidFill>
              <a:srgbClr val="000000"/>
            </a:solidFill>
            <a:round/>
          </a:ln>
        </p:spPr>
        <p:style>
          <a:lnRef idx="0"/>
          <a:fillRef idx="0"/>
          <a:effectRef idx="0"/>
          <a:fontRef idx="minor"/>
        </p:style>
      </p:sp>
      <p:pic>
        <p:nvPicPr>
          <p:cNvPr id="78" name="" descr=""/>
          <p:cNvPicPr/>
          <p:nvPr/>
        </p:nvPicPr>
        <p:blipFill>
          <a:blip r:embed="rId6"/>
          <a:stretch/>
        </p:blipFill>
        <p:spPr>
          <a:xfrm>
            <a:off x="360000" y="4860000"/>
            <a:ext cx="5288760" cy="828720"/>
          </a:xfrm>
          <a:prstGeom prst="rect">
            <a:avLst/>
          </a:prstGeom>
          <a:ln w="0">
            <a:noFill/>
          </a:ln>
        </p:spPr>
      </p:pic>
      <p:pic>
        <p:nvPicPr>
          <p:cNvPr id="79" name="" descr=""/>
          <p:cNvPicPr/>
          <p:nvPr/>
        </p:nvPicPr>
        <p:blipFill>
          <a:blip r:embed="rId7"/>
          <a:stretch/>
        </p:blipFill>
        <p:spPr>
          <a:xfrm>
            <a:off x="6120000" y="3600000"/>
            <a:ext cx="2230200" cy="3838320"/>
          </a:xfrm>
          <a:prstGeom prst="rect">
            <a:avLst/>
          </a:prstGeom>
          <a:ln w="0">
            <a:noFill/>
          </a:ln>
        </p:spPr>
      </p:pic>
      <p:sp>
        <p:nvSpPr>
          <p:cNvPr id="80" name=""/>
          <p:cNvSpPr txBox="1"/>
          <p:nvPr/>
        </p:nvSpPr>
        <p:spPr>
          <a:xfrm>
            <a:off x="8820000" y="1077840"/>
            <a:ext cx="3420000" cy="1622160"/>
          </a:xfrm>
          <a:prstGeom prst="rect">
            <a:avLst/>
          </a:prstGeom>
          <a:noFill/>
          <a:ln w="0">
            <a:noFill/>
          </a:ln>
        </p:spPr>
        <p:txBody>
          <a:bodyPr lIns="90000" rIns="90000" tIns="45000" bIns="45000" anchor="t">
            <a:noAutofit/>
          </a:bodyPr>
          <a:p>
            <a:r>
              <a:rPr b="0" lang="en-US" sz="2000" spc="-1" strike="noStrike">
                <a:solidFill>
                  <a:srgbClr val="000000"/>
                </a:solidFill>
                <a:latin typeface="Lato"/>
                <a:ea typeface="DejaVu Sans"/>
              </a:rPr>
              <a:t>With the same opening of the compass, place the compass point at P and draw an arc that  intersects line l at Q.</a:t>
            </a:r>
            <a:endParaRPr b="0" lang="en-PH" sz="2000" spc="-1" strike="noStrike">
              <a:latin typeface="Arial"/>
            </a:endParaRPr>
          </a:p>
        </p:txBody>
      </p:sp>
      <p:pic>
        <p:nvPicPr>
          <p:cNvPr id="81" name="" descr=""/>
          <p:cNvPicPr/>
          <p:nvPr/>
        </p:nvPicPr>
        <p:blipFill>
          <a:blip r:embed="rId8"/>
          <a:stretch/>
        </p:blipFill>
        <p:spPr>
          <a:xfrm>
            <a:off x="12420000" y="684000"/>
            <a:ext cx="3600000" cy="2805120"/>
          </a:xfrm>
          <a:prstGeom prst="rect">
            <a:avLst/>
          </a:prstGeom>
          <a:ln w="0">
            <a:noFill/>
          </a:ln>
        </p:spPr>
      </p:pic>
      <p:sp>
        <p:nvSpPr>
          <p:cNvPr id="82" name=""/>
          <p:cNvSpPr txBox="1"/>
          <p:nvPr/>
        </p:nvSpPr>
        <p:spPr>
          <a:xfrm>
            <a:off x="8597160" y="3960000"/>
            <a:ext cx="4320000" cy="1009440"/>
          </a:xfrm>
          <a:prstGeom prst="rect">
            <a:avLst/>
          </a:prstGeom>
          <a:noFill/>
          <a:ln w="0">
            <a:noFill/>
          </a:ln>
        </p:spPr>
        <p:txBody>
          <a:bodyPr lIns="90000" rIns="90000" tIns="45000" bIns="45000" anchor="t">
            <a:noAutofit/>
          </a:bodyPr>
          <a:p>
            <a:r>
              <a:rPr b="0" lang="en-US" sz="2000" spc="-1" strike="noStrike">
                <a:solidFill>
                  <a:srgbClr val="000000"/>
                </a:solidFill>
                <a:latin typeface="Lato"/>
                <a:ea typeface="DejaVu Sans"/>
              </a:rPr>
              <a:t>Then place the compass point at Q</a:t>
            </a:r>
            <a:endParaRPr b="0" lang="en-PH" sz="2000" spc="-1" strike="noStrike">
              <a:latin typeface="Arial"/>
            </a:endParaRPr>
          </a:p>
          <a:p>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and draw an arc that intersects line l  at R.</a:t>
            </a:r>
            <a:endParaRPr b="0" lang="en-PH" sz="2000" spc="-1" strike="noStrike">
              <a:latin typeface="Arial"/>
            </a:endParaRPr>
          </a:p>
        </p:txBody>
      </p:sp>
      <p:sp>
        <p:nvSpPr>
          <p:cNvPr id="83" name=""/>
          <p:cNvSpPr txBox="1"/>
          <p:nvPr/>
        </p:nvSpPr>
        <p:spPr>
          <a:xfrm>
            <a:off x="2034000" y="7776000"/>
            <a:ext cx="14220000" cy="1080000"/>
          </a:xfrm>
          <a:prstGeom prst="rect">
            <a:avLst/>
          </a:prstGeom>
          <a:noFill/>
          <a:ln w="0">
            <a:noFill/>
          </a:ln>
        </p:spPr>
        <p:txBody>
          <a:bodyPr lIns="90000" rIns="90000" tIns="45000" bIns="45000" anchor="t">
            <a:noAutofit/>
          </a:bodyPr>
          <a:p>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Notice that PQ is a duplicate of MN and hence PQ = MN. Furthermore, QR is a duplicate of MN and hence QR = MN.</a:t>
            </a:r>
            <a:endParaRPr b="0" lang="en-PH" sz="2000" spc="-1" strike="noStrike">
              <a:latin typeface="Arial"/>
            </a:endParaRPr>
          </a:p>
          <a:p>
            <a:endParaRPr b="0" lang="en-PH" sz="2000" spc="-1" strike="noStrike">
              <a:latin typeface="Arial"/>
            </a:endParaRPr>
          </a:p>
          <a:p>
            <a:pPr algn="ctr">
              <a:buNone/>
            </a:pPr>
            <a:r>
              <a:rPr b="0" lang="en-US" sz="2000" spc="-1" strike="noStrike">
                <a:solidFill>
                  <a:srgbClr val="000000"/>
                </a:solidFill>
                <a:latin typeface="Lato"/>
                <a:ea typeface="DejaVu Sans"/>
              </a:rPr>
              <a:t>Thus, the length of segment PR is the sum of PQ and QR, which is MN + MN or 2MN.</a:t>
            </a:r>
            <a:endParaRPr b="0" lang="en-PH" sz="20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Freeform 14"/>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5" name="Group 4"/>
          <p:cNvGrpSpPr/>
          <p:nvPr/>
        </p:nvGrpSpPr>
        <p:grpSpPr>
          <a:xfrm>
            <a:off x="16303320" y="0"/>
            <a:ext cx="1441800" cy="1441800"/>
            <a:chOff x="16303320" y="0"/>
            <a:chExt cx="1441800" cy="1441800"/>
          </a:xfrm>
        </p:grpSpPr>
        <p:sp>
          <p:nvSpPr>
            <p:cNvPr id="86" name="Freeform 15"/>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7" name="Freeform 1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8" name="TextBox 1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9" name="TextBox 1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0" name="Freeform 17"/>
          <p:cNvSpPr/>
          <p:nvPr/>
        </p:nvSpPr>
        <p:spPr>
          <a:xfrm>
            <a:off x="13680" y="-2520"/>
            <a:ext cx="8086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91" name="TextBox 19"/>
          <p:cNvSpPr/>
          <p:nvPr/>
        </p:nvSpPr>
        <p:spPr>
          <a:xfrm>
            <a:off x="360000" y="262800"/>
            <a:ext cx="774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Construction – Bisecting a Line Segment</a:t>
            </a:r>
            <a:endParaRPr b="0" lang="en-PH" sz="3000" spc="-1" strike="noStrike">
              <a:solidFill>
                <a:srgbClr val="ffffff"/>
              </a:solidFill>
              <a:latin typeface="Arial"/>
            </a:endParaRPr>
          </a:p>
        </p:txBody>
      </p:sp>
      <p:sp>
        <p:nvSpPr>
          <p:cNvPr id="92" name=""/>
          <p:cNvSpPr txBox="1"/>
          <p:nvPr/>
        </p:nvSpPr>
        <p:spPr>
          <a:xfrm>
            <a:off x="4521600" y="972000"/>
            <a:ext cx="9245160" cy="540000"/>
          </a:xfrm>
          <a:prstGeom prst="rect">
            <a:avLst/>
          </a:prstGeom>
          <a:noFill/>
          <a:ln w="0">
            <a:noFill/>
          </a:ln>
        </p:spPr>
        <p:txBody>
          <a:bodyPr lIns="90000" rIns="90000" tIns="45000" bIns="45000" anchor="t">
            <a:noAutofit/>
          </a:bodyPr>
          <a:p>
            <a:pPr algn="ctr">
              <a:buNone/>
            </a:pPr>
            <a:r>
              <a:rPr b="1" lang="en-US" sz="2000" spc="-1" strike="noStrike">
                <a:solidFill>
                  <a:srgbClr val="000000"/>
                </a:solidFill>
                <a:latin typeface="Lato"/>
                <a:ea typeface="DejaVu Sans"/>
              </a:rPr>
              <a:t>The Perpendicular Bisector of a Segment</a:t>
            </a:r>
            <a:endParaRPr b="0" lang="en-PH" sz="2000" spc="-1" strike="noStrike">
              <a:latin typeface="Arial"/>
            </a:endParaRPr>
          </a:p>
        </p:txBody>
      </p:sp>
      <p:pic>
        <p:nvPicPr>
          <p:cNvPr id="93" name="" descr=""/>
          <p:cNvPicPr/>
          <p:nvPr/>
        </p:nvPicPr>
        <p:blipFill>
          <a:blip r:embed="rId4"/>
          <a:stretch/>
        </p:blipFill>
        <p:spPr>
          <a:xfrm>
            <a:off x="4695480" y="1405800"/>
            <a:ext cx="8897400" cy="785664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Freeform 18"/>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5" name="Group 5"/>
          <p:cNvGrpSpPr/>
          <p:nvPr/>
        </p:nvGrpSpPr>
        <p:grpSpPr>
          <a:xfrm>
            <a:off x="16303320" y="0"/>
            <a:ext cx="1441800" cy="1441800"/>
            <a:chOff x="16303320" y="0"/>
            <a:chExt cx="1441800" cy="1441800"/>
          </a:xfrm>
        </p:grpSpPr>
        <p:sp>
          <p:nvSpPr>
            <p:cNvPr id="96" name="Freeform 19"/>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7" name="Freeform 20"/>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98" name="TextBox 20"/>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9" name="TextBox 21"/>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00" name="Freeform 21"/>
          <p:cNvSpPr/>
          <p:nvPr/>
        </p:nvSpPr>
        <p:spPr>
          <a:xfrm>
            <a:off x="13680" y="-2520"/>
            <a:ext cx="8086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01" name="TextBox 22"/>
          <p:cNvSpPr/>
          <p:nvPr/>
        </p:nvSpPr>
        <p:spPr>
          <a:xfrm>
            <a:off x="360000" y="262800"/>
            <a:ext cx="774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Construction – Bisecting a Line Segment</a:t>
            </a:r>
            <a:endParaRPr b="0" lang="en-PH" sz="3000" spc="-1" strike="noStrike">
              <a:solidFill>
                <a:srgbClr val="ffffff"/>
              </a:solidFill>
              <a:latin typeface="Arial"/>
            </a:endParaRPr>
          </a:p>
        </p:txBody>
      </p:sp>
      <p:sp>
        <p:nvSpPr>
          <p:cNvPr id="102" name=""/>
          <p:cNvSpPr txBox="1"/>
          <p:nvPr/>
        </p:nvSpPr>
        <p:spPr>
          <a:xfrm>
            <a:off x="114840" y="1080000"/>
            <a:ext cx="9065160" cy="6217560"/>
          </a:xfrm>
          <a:prstGeom prst="rect">
            <a:avLst/>
          </a:prstGeom>
          <a:noFill/>
          <a:ln w="0">
            <a:noFill/>
          </a:ln>
        </p:spPr>
        <p:txBody>
          <a:bodyPr lIns="90000" rIns="90000" tIns="45000" bIns="45000" anchor="t">
            <a:noAutofit/>
          </a:bodyPr>
          <a:p>
            <a:pPr algn="ctr">
              <a:buNone/>
            </a:pPr>
            <a:r>
              <a:rPr b="1" lang="en-US" sz="2000" spc="-1" strike="noStrike">
                <a:solidFill>
                  <a:srgbClr val="000000"/>
                </a:solidFill>
                <a:latin typeface="Lato"/>
                <a:ea typeface="DejaVu Sans"/>
              </a:rPr>
              <a:t>Example : Perpendicular Bisector</a:t>
            </a:r>
            <a:endParaRPr b="0" lang="en-PH" sz="2000" spc="-1" strike="noStrike">
              <a:latin typeface="Arial"/>
            </a:endParaRPr>
          </a:p>
          <a:p>
            <a:pPr algn="ctr">
              <a:buNone/>
            </a:pPr>
            <a:endParaRPr b="0" lang="en-PH" sz="2000" spc="-1" strike="noStrike">
              <a:latin typeface="Arial"/>
            </a:endParaRPr>
          </a:p>
          <a:p>
            <a:r>
              <a:rPr b="0" lang="en-US" sz="2000" spc="-1" strike="noStrike">
                <a:solidFill>
                  <a:srgbClr val="000000"/>
                </a:solidFill>
                <a:latin typeface="Lato"/>
                <a:ea typeface="DejaVu Sans"/>
              </a:rPr>
              <a:t>Construct the perpendicular bisectors of the following segments:</a:t>
            </a:r>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a.</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b.</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c.</a:t>
            </a:r>
            <a:endParaRPr b="0" lang="en-PH" sz="2000" spc="-1" strike="noStrike">
              <a:latin typeface="Arial"/>
            </a:endParaRPr>
          </a:p>
        </p:txBody>
      </p:sp>
      <p:pic>
        <p:nvPicPr>
          <p:cNvPr id="103" name="" descr=""/>
          <p:cNvPicPr/>
          <p:nvPr/>
        </p:nvPicPr>
        <p:blipFill>
          <a:blip r:embed="rId4"/>
          <a:stretch/>
        </p:blipFill>
        <p:spPr>
          <a:xfrm>
            <a:off x="720000" y="2588760"/>
            <a:ext cx="3780000" cy="1011240"/>
          </a:xfrm>
          <a:prstGeom prst="rect">
            <a:avLst/>
          </a:prstGeom>
          <a:ln w="0">
            <a:noFill/>
          </a:ln>
        </p:spPr>
      </p:pic>
      <p:pic>
        <p:nvPicPr>
          <p:cNvPr id="104" name="" descr=""/>
          <p:cNvPicPr/>
          <p:nvPr/>
        </p:nvPicPr>
        <p:blipFill>
          <a:blip r:embed="rId5"/>
          <a:stretch/>
        </p:blipFill>
        <p:spPr>
          <a:xfrm>
            <a:off x="1080000" y="3866040"/>
            <a:ext cx="354600" cy="2433960"/>
          </a:xfrm>
          <a:prstGeom prst="rect">
            <a:avLst/>
          </a:prstGeom>
          <a:ln w="0">
            <a:noFill/>
          </a:ln>
        </p:spPr>
      </p:pic>
      <p:pic>
        <p:nvPicPr>
          <p:cNvPr id="105" name="" descr=""/>
          <p:cNvPicPr/>
          <p:nvPr/>
        </p:nvPicPr>
        <p:blipFill>
          <a:blip r:embed="rId6"/>
          <a:stretch/>
        </p:blipFill>
        <p:spPr>
          <a:xfrm>
            <a:off x="722160" y="6732000"/>
            <a:ext cx="3417840" cy="2397240"/>
          </a:xfrm>
          <a:prstGeom prst="rect">
            <a:avLst/>
          </a:prstGeom>
          <a:ln w="0">
            <a:noFill/>
          </a:ln>
        </p:spPr>
      </p:pic>
      <p:sp>
        <p:nvSpPr>
          <p:cNvPr id="106" name=""/>
          <p:cNvSpPr txBox="1"/>
          <p:nvPr/>
        </p:nvSpPr>
        <p:spPr>
          <a:xfrm>
            <a:off x="8034840" y="1260000"/>
            <a:ext cx="9065160" cy="5911200"/>
          </a:xfrm>
          <a:prstGeom prst="rect">
            <a:avLst/>
          </a:prstGeom>
          <a:noFill/>
          <a:ln w="0">
            <a:noFill/>
          </a:ln>
        </p:spPr>
        <p:txBody>
          <a:bodyPr lIns="90000" rIns="90000" tIns="45000" bIns="45000" anchor="t">
            <a:noAutofit/>
          </a:bodyPr>
          <a:p>
            <a:r>
              <a:rPr b="1" lang="en-US" sz="2000" spc="-1" strike="noStrike">
                <a:solidFill>
                  <a:srgbClr val="000000"/>
                </a:solidFill>
                <a:latin typeface="Lato"/>
                <a:ea typeface="DejaVu Sans"/>
              </a:rPr>
              <a:t>Solution:</a:t>
            </a:r>
            <a:endParaRPr b="0" lang="en-PH" sz="2000" spc="-1" strike="noStrike">
              <a:latin typeface="Arial"/>
            </a:endParaRPr>
          </a:p>
          <a:p>
            <a:endParaRPr b="0" lang="en-PH" sz="2000" spc="-1" strike="noStrike">
              <a:latin typeface="Arial"/>
            </a:endParaRPr>
          </a:p>
          <a:p>
            <a:endParaRPr b="0" lang="en-PH" sz="2000" spc="-1" strike="noStrike">
              <a:latin typeface="Arial"/>
            </a:endParaRPr>
          </a:p>
          <a:p>
            <a:r>
              <a:rPr b="1" lang="en-US" sz="2000" spc="-1" strike="noStrike">
                <a:solidFill>
                  <a:srgbClr val="000000"/>
                </a:solidFill>
                <a:latin typeface="Lato"/>
                <a:ea typeface="DejaVu Sans"/>
              </a:rPr>
              <a:t>a.  </a:t>
            </a:r>
            <a:r>
              <a:rPr b="1" lang="en-US" sz="2000" spc="-1" strike="noStrike">
                <a:solidFill>
                  <a:srgbClr val="000000"/>
                </a:solidFill>
                <a:latin typeface="Lato"/>
                <a:ea typeface="DejaVu Sans"/>
              </a:rPr>
              <a:t>	</a:t>
            </a:r>
            <a:r>
              <a:rPr b="1" lang="en-US" sz="2000" spc="-1" strike="noStrike">
                <a:solidFill>
                  <a:srgbClr val="000000"/>
                </a:solidFill>
                <a:latin typeface="Lato"/>
                <a:ea typeface="DejaVu Sans"/>
              </a:rPr>
              <a:t>Bisect AB.</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pPr>
              <a:lnSpc>
                <a:spcPct val="100000"/>
              </a:lnSpc>
              <a:buNone/>
            </a:pPr>
            <a:r>
              <a:rPr b="1" lang="en-US" sz="2000" spc="-1" strike="noStrike">
                <a:solidFill>
                  <a:srgbClr val="000000"/>
                </a:solidFill>
                <a:latin typeface="Lato"/>
                <a:ea typeface="DejaVu Sans"/>
              </a:rPr>
              <a:t>b.</a:t>
            </a:r>
            <a:r>
              <a:rPr b="1" lang="en-US" sz="2000" spc="-1" strike="noStrike">
                <a:solidFill>
                  <a:srgbClr val="000000"/>
                </a:solidFill>
                <a:latin typeface="Lato"/>
                <a:ea typeface="DejaVu Sans"/>
              </a:rPr>
              <a:t>	</a:t>
            </a:r>
            <a:r>
              <a:rPr b="1" lang="en-US" sz="2000" spc="-1" strike="noStrike">
                <a:solidFill>
                  <a:srgbClr val="000000"/>
                </a:solidFill>
                <a:latin typeface="Lato"/>
                <a:ea typeface="DejaVu Sans"/>
              </a:rPr>
              <a:t>Bisect CD.</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Lato"/>
                <a:ea typeface="DejaVu Sans"/>
              </a:rPr>
              <a:t>c. </a:t>
            </a:r>
            <a:r>
              <a:rPr b="1" lang="en-US" sz="2000" spc="-1" strike="noStrike">
                <a:solidFill>
                  <a:srgbClr val="000000"/>
                </a:solidFill>
                <a:latin typeface="Lato"/>
                <a:ea typeface="DejaVu Sans"/>
              </a:rPr>
              <a:t>	</a:t>
            </a:r>
            <a:r>
              <a:rPr b="1" lang="en-US" sz="2000" spc="-1" strike="noStrike">
                <a:solidFill>
                  <a:srgbClr val="000000"/>
                </a:solidFill>
                <a:latin typeface="Lato"/>
                <a:ea typeface="DejaVu Sans"/>
              </a:rPr>
              <a:t>Bisect EF.</a:t>
            </a:r>
            <a:endParaRPr b="0" lang="en-PH" sz="2000" spc="-1" strike="noStrike">
              <a:latin typeface="Arial"/>
            </a:endParaRPr>
          </a:p>
        </p:txBody>
      </p:sp>
      <p:sp>
        <p:nvSpPr>
          <p:cNvPr id="107" name=""/>
          <p:cNvSpPr/>
          <p:nvPr/>
        </p:nvSpPr>
        <p:spPr>
          <a:xfrm>
            <a:off x="9324000" y="2232000"/>
            <a:ext cx="360000" cy="0"/>
          </a:xfrm>
          <a:prstGeom prst="line">
            <a:avLst/>
          </a:prstGeom>
          <a:ln w="29160">
            <a:solidFill>
              <a:srgbClr val="000000"/>
            </a:solidFill>
            <a:round/>
          </a:ln>
        </p:spPr>
        <p:style>
          <a:lnRef idx="0"/>
          <a:fillRef idx="0"/>
          <a:effectRef idx="0"/>
          <a:fontRef idx="minor"/>
        </p:style>
      </p:sp>
      <p:pic>
        <p:nvPicPr>
          <p:cNvPr id="108" name="" descr=""/>
          <p:cNvPicPr/>
          <p:nvPr/>
        </p:nvPicPr>
        <p:blipFill>
          <a:blip r:embed="rId7"/>
          <a:stretch/>
        </p:blipFill>
        <p:spPr>
          <a:xfrm>
            <a:off x="9828000" y="2023560"/>
            <a:ext cx="2160360" cy="2260440"/>
          </a:xfrm>
          <a:prstGeom prst="rect">
            <a:avLst/>
          </a:prstGeom>
          <a:ln w="0">
            <a:noFill/>
          </a:ln>
        </p:spPr>
      </p:pic>
      <p:sp>
        <p:nvSpPr>
          <p:cNvPr id="109" name=""/>
          <p:cNvSpPr/>
          <p:nvPr/>
        </p:nvSpPr>
        <p:spPr>
          <a:xfrm>
            <a:off x="9324000" y="4392000"/>
            <a:ext cx="360000" cy="0"/>
          </a:xfrm>
          <a:prstGeom prst="line">
            <a:avLst/>
          </a:prstGeom>
          <a:ln w="29160">
            <a:solidFill>
              <a:srgbClr val="000000"/>
            </a:solidFill>
            <a:round/>
          </a:ln>
        </p:spPr>
        <p:style>
          <a:lnRef idx="0"/>
          <a:fillRef idx="0"/>
          <a:effectRef idx="0"/>
          <a:fontRef idx="minor"/>
        </p:style>
      </p:sp>
      <p:pic>
        <p:nvPicPr>
          <p:cNvPr id="110" name="" descr=""/>
          <p:cNvPicPr/>
          <p:nvPr/>
        </p:nvPicPr>
        <p:blipFill>
          <a:blip r:embed="rId8"/>
          <a:stretch/>
        </p:blipFill>
        <p:spPr>
          <a:xfrm>
            <a:off x="9864000" y="4572000"/>
            <a:ext cx="1956600" cy="2019600"/>
          </a:xfrm>
          <a:prstGeom prst="rect">
            <a:avLst/>
          </a:prstGeom>
          <a:ln w="0">
            <a:noFill/>
          </a:ln>
        </p:spPr>
      </p:pic>
      <p:sp>
        <p:nvSpPr>
          <p:cNvPr id="111" name=""/>
          <p:cNvSpPr/>
          <p:nvPr/>
        </p:nvSpPr>
        <p:spPr>
          <a:xfrm>
            <a:off x="9288000" y="6840000"/>
            <a:ext cx="360000" cy="0"/>
          </a:xfrm>
          <a:prstGeom prst="line">
            <a:avLst/>
          </a:prstGeom>
          <a:ln w="29160">
            <a:solidFill>
              <a:srgbClr val="000000"/>
            </a:solidFill>
            <a:round/>
          </a:ln>
        </p:spPr>
        <p:style>
          <a:lnRef idx="0"/>
          <a:fillRef idx="0"/>
          <a:effectRef idx="0"/>
          <a:fontRef idx="minor"/>
        </p:style>
      </p:sp>
      <p:pic>
        <p:nvPicPr>
          <p:cNvPr id="112" name="" descr=""/>
          <p:cNvPicPr/>
          <p:nvPr/>
        </p:nvPicPr>
        <p:blipFill>
          <a:blip r:embed="rId9"/>
          <a:stretch/>
        </p:blipFill>
        <p:spPr>
          <a:xfrm>
            <a:off x="10046880" y="6948000"/>
            <a:ext cx="1977120" cy="215136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Freeform 2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14" name="Group 7"/>
          <p:cNvGrpSpPr/>
          <p:nvPr/>
        </p:nvGrpSpPr>
        <p:grpSpPr>
          <a:xfrm>
            <a:off x="16303320" y="0"/>
            <a:ext cx="1441800" cy="1441800"/>
            <a:chOff x="16303320" y="0"/>
            <a:chExt cx="1441800" cy="1441800"/>
          </a:xfrm>
        </p:grpSpPr>
        <p:sp>
          <p:nvSpPr>
            <p:cNvPr id="115" name="Freeform 2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6" name="Freeform 24"/>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17" name="TextBox 23"/>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8" name="TextBox 24"/>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9" name="Freeform 25"/>
          <p:cNvSpPr/>
          <p:nvPr/>
        </p:nvSpPr>
        <p:spPr>
          <a:xfrm>
            <a:off x="13680" y="-2520"/>
            <a:ext cx="8086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20" name="TextBox 25"/>
          <p:cNvSpPr/>
          <p:nvPr/>
        </p:nvSpPr>
        <p:spPr>
          <a:xfrm>
            <a:off x="360000" y="262800"/>
            <a:ext cx="774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Construction – Bisecting a Line Segment</a:t>
            </a:r>
            <a:endParaRPr b="0" lang="en-PH" sz="3000" spc="-1" strike="noStrike">
              <a:solidFill>
                <a:srgbClr val="ffffff"/>
              </a:solidFill>
              <a:latin typeface="Arial"/>
            </a:endParaRPr>
          </a:p>
        </p:txBody>
      </p:sp>
      <p:sp>
        <p:nvSpPr>
          <p:cNvPr id="121" name=""/>
          <p:cNvSpPr txBox="1"/>
          <p:nvPr/>
        </p:nvSpPr>
        <p:spPr>
          <a:xfrm>
            <a:off x="114840" y="1080000"/>
            <a:ext cx="17885160" cy="7920000"/>
          </a:xfrm>
          <a:prstGeom prst="rect">
            <a:avLst/>
          </a:prstGeom>
          <a:noFill/>
          <a:ln w="0">
            <a:noFill/>
          </a:ln>
        </p:spPr>
        <p:txBody>
          <a:bodyPr lIns="90000" rIns="90000" tIns="45000" bIns="45000" anchor="t">
            <a:noAutofit/>
          </a:bodyPr>
          <a:p>
            <a:pPr algn="ctr">
              <a:buNone/>
            </a:pPr>
            <a:r>
              <a:rPr b="1" lang="en-US" sz="2000" spc="-1" strike="noStrike">
                <a:solidFill>
                  <a:srgbClr val="000000"/>
                </a:solidFill>
                <a:latin typeface="Lato"/>
                <a:ea typeface="DejaVu Sans"/>
              </a:rPr>
              <a:t>Example : Dividing into Four</a:t>
            </a:r>
            <a:endParaRPr b="0" lang="en-PH" sz="2000" spc="-1" strike="noStrike">
              <a:latin typeface="Arial"/>
            </a:endParaRPr>
          </a:p>
          <a:p>
            <a:pPr algn="ctr">
              <a:buNone/>
            </a:pPr>
            <a:endParaRPr b="0" lang="en-PH" sz="2000" spc="-1" strike="noStrike">
              <a:latin typeface="Arial"/>
            </a:endParaRPr>
          </a:p>
          <a:p>
            <a:pPr algn="ctr">
              <a:buNone/>
            </a:pPr>
            <a:r>
              <a:rPr b="1" lang="en-US" sz="2000" spc="-1" strike="noStrike">
                <a:solidFill>
                  <a:srgbClr val="000000"/>
                </a:solidFill>
                <a:latin typeface="Lato"/>
                <a:ea typeface="DejaVu Sans"/>
              </a:rPr>
              <a:t>Divide RL into four segments of equal lengths.</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Solution:</a:t>
            </a:r>
            <a:endParaRPr b="0" lang="en-PH" sz="2000" spc="-1" strike="noStrike">
              <a:latin typeface="Arial"/>
            </a:endParaRPr>
          </a:p>
          <a:p>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To divide RL into four congruent segments, we have to divide it first into two congruent segments. After it, we will divide each of the congruent segments into another pair of congruent segments as shown below.</a:t>
            </a:r>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Bisect RL.</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Bisect RY</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Bisect YL</a:t>
            </a:r>
            <a:endParaRPr b="0" lang="en-PH" sz="2000" spc="-1" strike="noStrike">
              <a:latin typeface="Arial"/>
            </a:endParaRPr>
          </a:p>
        </p:txBody>
      </p:sp>
      <p:sp>
        <p:nvSpPr>
          <p:cNvPr id="122" name=""/>
          <p:cNvSpPr/>
          <p:nvPr/>
        </p:nvSpPr>
        <p:spPr>
          <a:xfrm>
            <a:off x="7200000" y="1728000"/>
            <a:ext cx="360000" cy="0"/>
          </a:xfrm>
          <a:prstGeom prst="line">
            <a:avLst/>
          </a:prstGeom>
          <a:ln w="29160">
            <a:solidFill>
              <a:srgbClr val="000000"/>
            </a:solidFill>
            <a:round/>
          </a:ln>
        </p:spPr>
        <p:style>
          <a:lnRef idx="0"/>
          <a:fillRef idx="0"/>
          <a:effectRef idx="0"/>
          <a:fontRef idx="minor"/>
        </p:style>
      </p:sp>
      <p:pic>
        <p:nvPicPr>
          <p:cNvPr id="123" name="" descr=""/>
          <p:cNvPicPr/>
          <p:nvPr/>
        </p:nvPicPr>
        <p:blipFill>
          <a:blip r:embed="rId4"/>
          <a:stretch/>
        </p:blipFill>
        <p:spPr>
          <a:xfrm>
            <a:off x="6629760" y="2340000"/>
            <a:ext cx="5028840" cy="720000"/>
          </a:xfrm>
          <a:prstGeom prst="rect">
            <a:avLst/>
          </a:prstGeom>
          <a:ln w="0">
            <a:noFill/>
          </a:ln>
        </p:spPr>
      </p:pic>
      <p:sp>
        <p:nvSpPr>
          <p:cNvPr id="124" name=""/>
          <p:cNvSpPr/>
          <p:nvPr/>
        </p:nvSpPr>
        <p:spPr>
          <a:xfrm>
            <a:off x="1620000" y="3600000"/>
            <a:ext cx="360000" cy="0"/>
          </a:xfrm>
          <a:prstGeom prst="line">
            <a:avLst/>
          </a:prstGeom>
          <a:ln w="29160">
            <a:solidFill>
              <a:srgbClr val="000000"/>
            </a:solidFill>
            <a:round/>
          </a:ln>
        </p:spPr>
        <p:style>
          <a:lnRef idx="0"/>
          <a:fillRef idx="0"/>
          <a:effectRef idx="0"/>
          <a:fontRef idx="minor"/>
        </p:style>
      </p:sp>
      <p:sp>
        <p:nvSpPr>
          <p:cNvPr id="125" name=""/>
          <p:cNvSpPr/>
          <p:nvPr/>
        </p:nvSpPr>
        <p:spPr>
          <a:xfrm>
            <a:off x="3132000" y="4536000"/>
            <a:ext cx="360000" cy="0"/>
          </a:xfrm>
          <a:prstGeom prst="line">
            <a:avLst/>
          </a:prstGeom>
          <a:ln w="29160">
            <a:solidFill>
              <a:srgbClr val="000000"/>
            </a:solidFill>
            <a:round/>
          </a:ln>
        </p:spPr>
        <p:style>
          <a:lnRef idx="0"/>
          <a:fillRef idx="0"/>
          <a:effectRef idx="0"/>
          <a:fontRef idx="minor"/>
        </p:style>
      </p:sp>
      <p:sp>
        <p:nvSpPr>
          <p:cNvPr id="126" name=""/>
          <p:cNvSpPr/>
          <p:nvPr/>
        </p:nvSpPr>
        <p:spPr>
          <a:xfrm>
            <a:off x="9468000" y="4500000"/>
            <a:ext cx="360000" cy="0"/>
          </a:xfrm>
          <a:prstGeom prst="line">
            <a:avLst/>
          </a:prstGeom>
          <a:ln w="29160">
            <a:solidFill>
              <a:srgbClr val="000000"/>
            </a:solidFill>
            <a:round/>
          </a:ln>
        </p:spPr>
        <p:style>
          <a:lnRef idx="0"/>
          <a:fillRef idx="0"/>
          <a:effectRef idx="0"/>
          <a:fontRef idx="minor"/>
        </p:style>
      </p:sp>
      <p:sp>
        <p:nvSpPr>
          <p:cNvPr id="127" name=""/>
          <p:cNvSpPr/>
          <p:nvPr/>
        </p:nvSpPr>
        <p:spPr>
          <a:xfrm>
            <a:off x="14832000" y="4536000"/>
            <a:ext cx="360000" cy="0"/>
          </a:xfrm>
          <a:prstGeom prst="line">
            <a:avLst/>
          </a:prstGeom>
          <a:ln w="29160">
            <a:solidFill>
              <a:srgbClr val="000000"/>
            </a:solidFill>
            <a:round/>
          </a:ln>
        </p:spPr>
        <p:style>
          <a:lnRef idx="0"/>
          <a:fillRef idx="0"/>
          <a:effectRef idx="0"/>
          <a:fontRef idx="minor"/>
        </p:style>
      </p:sp>
      <p:pic>
        <p:nvPicPr>
          <p:cNvPr id="128" name="" descr=""/>
          <p:cNvPicPr/>
          <p:nvPr/>
        </p:nvPicPr>
        <p:blipFill>
          <a:blip r:embed="rId5"/>
          <a:stretch/>
        </p:blipFill>
        <p:spPr>
          <a:xfrm>
            <a:off x="715320" y="4860000"/>
            <a:ext cx="4504680" cy="3579120"/>
          </a:xfrm>
          <a:prstGeom prst="rect">
            <a:avLst/>
          </a:prstGeom>
          <a:ln w="0">
            <a:noFill/>
          </a:ln>
        </p:spPr>
      </p:pic>
      <p:pic>
        <p:nvPicPr>
          <p:cNvPr id="129" name="" descr=""/>
          <p:cNvPicPr/>
          <p:nvPr/>
        </p:nvPicPr>
        <p:blipFill>
          <a:blip r:embed="rId6"/>
          <a:stretch/>
        </p:blipFill>
        <p:spPr>
          <a:xfrm>
            <a:off x="6840000" y="4947840"/>
            <a:ext cx="4504680" cy="3512160"/>
          </a:xfrm>
          <a:prstGeom prst="rect">
            <a:avLst/>
          </a:prstGeom>
          <a:ln w="0">
            <a:noFill/>
          </a:ln>
        </p:spPr>
      </p:pic>
      <p:pic>
        <p:nvPicPr>
          <p:cNvPr id="130" name="" descr=""/>
          <p:cNvPicPr/>
          <p:nvPr/>
        </p:nvPicPr>
        <p:blipFill>
          <a:blip r:embed="rId7"/>
          <a:stretch/>
        </p:blipFill>
        <p:spPr>
          <a:xfrm>
            <a:off x="12573000" y="4925520"/>
            <a:ext cx="4527000" cy="353448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32" name="Group 3"/>
          <p:cNvGrpSpPr/>
          <p:nvPr/>
        </p:nvGrpSpPr>
        <p:grpSpPr>
          <a:xfrm>
            <a:off x="16303320" y="0"/>
            <a:ext cx="1441800" cy="1441800"/>
            <a:chOff x="16303320" y="0"/>
            <a:chExt cx="1441800" cy="1441800"/>
          </a:xfrm>
        </p:grpSpPr>
        <p:sp>
          <p:nvSpPr>
            <p:cNvPr id="133"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4"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35" name="TextBox 7"/>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136" name="TextBox 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7" name="TextBox 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8" name="TextBox 2"/>
          <p:cNvSpPr/>
          <p:nvPr/>
        </p:nvSpPr>
        <p:spPr>
          <a:xfrm>
            <a:off x="1623600" y="1800000"/>
            <a:ext cx="15041160" cy="1371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 Construct the perpendicular bisector of the sides of triangle ABC.</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B. Divide AB of triangle ABC into four congruent segments</a:t>
            </a:r>
            <a:endParaRPr b="0" lang="en-PH" sz="2000" spc="-1" strike="noStrike">
              <a:latin typeface="Arial"/>
            </a:endParaRPr>
          </a:p>
        </p:txBody>
      </p:sp>
      <p:pic>
        <p:nvPicPr>
          <p:cNvPr id="139" name="" descr=""/>
          <p:cNvPicPr/>
          <p:nvPr/>
        </p:nvPicPr>
        <p:blipFill>
          <a:blip r:embed="rId3"/>
          <a:stretch/>
        </p:blipFill>
        <p:spPr>
          <a:xfrm>
            <a:off x="6941880" y="3471120"/>
            <a:ext cx="4404240" cy="318888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Freeform 1"/>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41" name="Group 1"/>
          <p:cNvGrpSpPr/>
          <p:nvPr/>
        </p:nvGrpSpPr>
        <p:grpSpPr>
          <a:xfrm>
            <a:off x="16303320" y="0"/>
            <a:ext cx="1441800" cy="1441800"/>
            <a:chOff x="16303320" y="0"/>
            <a:chExt cx="1441800" cy="1441800"/>
          </a:xfrm>
        </p:grpSpPr>
        <p:sp>
          <p:nvSpPr>
            <p:cNvPr id="142" name="Freeform 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43" name="Freeform 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44" name="TextBox 3"/>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45" name="TextBox 4"/>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46" name="TextBox 5"/>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47" name="TextBox 10"/>
          <p:cNvSpPr/>
          <p:nvPr/>
        </p:nvSpPr>
        <p:spPr>
          <a:xfrm>
            <a:off x="900000" y="968040"/>
            <a:ext cx="15041160" cy="1371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 Construct the perpendicular bisector of the sides of triangle ABC.</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B. Divide AB of triangle ABC into four congruent segments</a:t>
            </a:r>
            <a:endParaRPr b="0" lang="en-PH" sz="2000" spc="-1" strike="noStrike">
              <a:latin typeface="Arial"/>
            </a:endParaRPr>
          </a:p>
        </p:txBody>
      </p:sp>
      <p:pic>
        <p:nvPicPr>
          <p:cNvPr id="148" name="" descr=""/>
          <p:cNvPicPr/>
          <p:nvPr/>
        </p:nvPicPr>
        <p:blipFill>
          <a:blip r:embed="rId3"/>
          <a:stretch/>
        </p:blipFill>
        <p:spPr>
          <a:xfrm>
            <a:off x="4680000" y="2571120"/>
            <a:ext cx="4404240" cy="3188880"/>
          </a:xfrm>
          <a:prstGeom prst="rect">
            <a:avLst/>
          </a:prstGeom>
          <a:ln w="0">
            <a:noFill/>
          </a:ln>
        </p:spPr>
      </p:pic>
      <p:sp>
        <p:nvSpPr>
          <p:cNvPr id="149" name="TextBox 26"/>
          <p:cNvSpPr/>
          <p:nvPr/>
        </p:nvSpPr>
        <p:spPr>
          <a:xfrm>
            <a:off x="10260000" y="5979960"/>
            <a:ext cx="792000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i="1" lang="en-US" sz="2000" spc="-1" strike="noStrike">
                <a:solidFill>
                  <a:srgbClr val="000000"/>
                </a:solidFill>
                <a:latin typeface="Lato"/>
                <a:ea typeface="DejaVu Sans"/>
              </a:rPr>
              <a:t>ANSWER KEY:</a:t>
            </a:r>
            <a:endParaRPr b="0" i="1" lang="en-PH" sz="2000" spc="-1" strike="noStrike">
              <a:latin typeface="Arial"/>
            </a:endParaRPr>
          </a:p>
          <a:p>
            <a:pPr>
              <a:lnSpc>
                <a:spcPts val="3600"/>
              </a:lnSpc>
              <a:buNone/>
            </a:pPr>
            <a:endParaRPr b="0" i="1" lang="en-PH" sz="2000" spc="-1" strike="noStrike">
              <a:latin typeface="Arial"/>
            </a:endParaRPr>
          </a:p>
          <a:p>
            <a:pPr>
              <a:lnSpc>
                <a:spcPts val="3600"/>
              </a:lnSpc>
              <a:buNone/>
            </a:pPr>
            <a:r>
              <a:rPr b="0" i="1" lang="en-US" sz="2000" spc="-1" strike="noStrike">
                <a:solidFill>
                  <a:srgbClr val="000000"/>
                </a:solidFill>
                <a:latin typeface="Lato"/>
                <a:ea typeface="DejaVu Sans"/>
              </a:rPr>
              <a:t>a. The three perpendicular bisectors should be concurrent (intersecting at one point).</a:t>
            </a:r>
            <a:endParaRPr b="0" i="1" lang="en-PH" sz="2000" spc="-1" strike="noStrike">
              <a:latin typeface="Arial"/>
            </a:endParaRPr>
          </a:p>
          <a:p>
            <a:pPr>
              <a:lnSpc>
                <a:spcPts val="3600"/>
              </a:lnSpc>
              <a:buNone/>
            </a:pPr>
            <a:endParaRPr b="0" i="1" lang="en-PH" sz="2000" spc="-1" strike="noStrike">
              <a:latin typeface="Arial"/>
            </a:endParaRPr>
          </a:p>
          <a:p>
            <a:pPr>
              <a:lnSpc>
                <a:spcPts val="3600"/>
              </a:lnSpc>
              <a:buNone/>
            </a:pPr>
            <a:r>
              <a:rPr b="0" i="1" lang="en-US" sz="2000" spc="-1" strike="noStrike">
                <a:solidFill>
                  <a:srgbClr val="000000"/>
                </a:solidFill>
                <a:latin typeface="Lato"/>
                <a:ea typeface="DejaVu Sans"/>
              </a:rPr>
              <a:t>b. The student should be able to show correct arc markings in constructing three lines that divide segment AB into four congruent segments.</a:t>
            </a:r>
            <a:endParaRPr b="0" i="1" lang="en-PH" sz="2000" spc="-1" strike="noStrike">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Freeform 2"/>
          <p:cNvSpPr/>
          <p:nvPr/>
        </p:nvSpPr>
        <p:spPr>
          <a:xfrm>
            <a:off x="4133880" y="2263320"/>
            <a:ext cx="9910800" cy="506304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2023-07-27T09:55:34Z</dcterms:created>
  <dc:creator/>
  <dc:description/>
  <dc:identifier>DAFl9Zu4QXU</dc:identifier>
  <dc:language>en-PH</dc:language>
  <cp:lastModifiedBy/>
  <dcterms:modified xsi:type="dcterms:W3CDTF">2023-07-27T11:37:06Z</dcterms:modified>
  <cp:revision>3</cp:revision>
  <dc:subject/>
  <dc:title>PPT TEMPLATE FOR LRB</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