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12AB958-2003-4663-AEB9-4566D5A143C7}"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5A0EE34-8222-4E0D-A29B-88E59435DBE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92D839E-81C4-4F20-B15F-615764900F95}"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70C5DB9-3E1E-4ACA-BF5E-C8BF8C2AE1A0}"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8C98F34-F185-4FC4-8318-C5B6274E2436}"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46FF45B-DF1E-442B-917C-F0ACF0FE0B7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561E914-79AB-4B1D-BA6A-0C199073521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D4A433A-A110-40C1-9E58-53DBAAD8042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F7B1D75-7D3B-406A-BAAE-FF7F0E2B02D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487C3E7-85A7-42FE-9C0F-587C4F69DAC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9324B86-EF79-4286-8319-55549DE95D5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26F3972-240B-492D-82FA-211D0C01526E}"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FDC50C6-5EC6-4D38-8481-BAE967E41FA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4F4B5A2-C8EB-4E72-A81D-5940F700823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B10BC44-C979-4FA1-850D-1F234D37121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9C2738B-D1C7-4DD8-AEFA-39BBCD2147EB}"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35340EA-48F4-46B6-B4DD-70435EB5625A}"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ECA3B01-9793-4188-BC1A-43CEAEBB9EF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B14493A-1DDB-4596-9973-90D2780F0E4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08B9120-8620-4221-AC02-002D5D1341E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619FAEB-47B4-4DCC-85DB-F8E47E4C13F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00B8FA9-A4FC-4779-9C57-3182B22359E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5A2AA64-FDBE-48C9-B401-71942B8C3E2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A0B8D68-29AB-4744-856A-89743175A2A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D4E4955-54D1-4BE2-92A7-1A7B33A493E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135C1BB-67F2-4FE3-B1EA-E61FB993A8F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87CFCBE-E950-4871-9908-8C2E543AE64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6B6E517-00CD-4AD7-AD0F-CADE5E4529C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E2BCA60-0409-45D8-90CC-CEAB8DF2B6A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5DDE714-F1AF-4A6A-B54E-9DB66253BB4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D9A95A4-5D59-4436-A556-BF135CC4689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01A123E-C367-47C1-806F-CA931BB49AB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4025E15-197F-4A51-A4E1-C1054C4C81D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278323B-7572-496C-8E3C-EBDA0BE054D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3A930FA-4044-4A89-8711-E2732F39478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FAAFC9B-5CCC-434E-BAE4-78065320A63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AED5267-6D3C-4CBD-BAF3-B91CA902C4E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FF557280-B2F5-44CC-B5B4-F1AE4B41FBCF}"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F2C2EA9-4730-4405-8687-4DECBA97644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Kwento ng Kababaihan sa Rebolusyong Pilipino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28"/>
          <p:cNvSpPr/>
          <p:nvPr/>
        </p:nvSpPr>
        <p:spPr>
          <a:xfrm>
            <a:off x="-113040" y="532080"/>
            <a:ext cx="7487640" cy="734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29"/>
          <p:cNvSpPr/>
          <p:nvPr/>
        </p:nvSpPr>
        <p:spPr>
          <a:xfrm>
            <a:off x="426960" y="532080"/>
            <a:ext cx="959616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Kababaihang Rebolusyonaryo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0" name=""/>
          <p:cNvGraphicFramePr/>
          <p:nvPr/>
        </p:nvGraphicFramePr>
        <p:xfrm>
          <a:off x="899640" y="1506600"/>
          <a:ext cx="10403280" cy="4762440"/>
        </p:xfrm>
        <a:graphic>
          <a:graphicData uri="http://schemas.openxmlformats.org/drawingml/2006/table">
            <a:tbl>
              <a:tblPr/>
              <a:tblGrid>
                <a:gridCol w="5201640"/>
                <a:gridCol w="5202000"/>
              </a:tblGrid>
              <a:tr h="382680">
                <a:tc>
                  <a:txBody>
                    <a:bodyPr lIns="90000" rIns="90000" anchor="t">
                      <a:noAutofit/>
                    </a:bodyPr>
                    <a:p>
                      <a:pPr algn="ctr">
                        <a:lnSpc>
                          <a:spcPct val="100000"/>
                        </a:lnSpc>
                      </a:pPr>
                      <a:r>
                        <a:rPr b="1" lang="en-PH" sz="1800" spc="-1" strike="noStrike">
                          <a:solidFill>
                            <a:srgbClr val="000000"/>
                          </a:solidFill>
                          <a:latin typeface="Lato"/>
                        </a:rPr>
                        <a:t>Kababaihang Rebolusyonaryo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Lugar</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Honoria de la Cruz</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Mariquina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Gervacia Javier</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Mariquina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Nicolasa Garcia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Parañaque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Petra Mendoza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Parañaque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Petra de Leon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Parañaque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Valeriana Lopez</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Tambobong (lungsod ng Malabon ngayon)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Cornelia Ignacio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Maynila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Miguela Mercado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Maynila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ea typeface="~ 'E3þ"/>
                        </a:rPr>
                        <a:t>Delfina Fajardo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Maynila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rPr>
                        <a:t>Marina Jacinta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Maynila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ea typeface="~ 'E3þ"/>
                        </a:rPr>
                        <a:t>Delfina Herbosa de Natividad</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Maynila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2"/>
          <p:cNvSpPr/>
          <p:nvPr/>
        </p:nvSpPr>
        <p:spPr>
          <a:xfrm>
            <a:off x="-113040" y="532080"/>
            <a:ext cx="7487640" cy="734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3"/>
          <p:cNvSpPr/>
          <p:nvPr/>
        </p:nvSpPr>
        <p:spPr>
          <a:xfrm>
            <a:off x="426960" y="532080"/>
            <a:ext cx="959616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Kababaihang Rebolusyonaryo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3" name=""/>
          <p:cNvGraphicFramePr/>
          <p:nvPr/>
        </p:nvGraphicFramePr>
        <p:xfrm>
          <a:off x="899640" y="1434600"/>
          <a:ext cx="10403280" cy="4762440"/>
        </p:xfrm>
        <a:graphic>
          <a:graphicData uri="http://schemas.openxmlformats.org/drawingml/2006/table">
            <a:tbl>
              <a:tblPr/>
              <a:tblGrid>
                <a:gridCol w="5201640"/>
                <a:gridCol w="5202000"/>
              </a:tblGrid>
              <a:tr h="382680">
                <a:tc>
                  <a:txBody>
                    <a:bodyPr lIns="90000" rIns="90000" anchor="t">
                      <a:noAutofit/>
                    </a:bodyPr>
                    <a:p>
                      <a:pPr algn="ctr">
                        <a:lnSpc>
                          <a:spcPct val="100000"/>
                        </a:lnSpc>
                      </a:pPr>
                      <a:r>
                        <a:rPr b="1" lang="en-PH" sz="1800" spc="-1" strike="noStrike">
                          <a:solidFill>
                            <a:srgbClr val="000000"/>
                          </a:solidFill>
                          <a:latin typeface="Lato"/>
                        </a:rPr>
                        <a:t>Kababaihang Rebolusyonaryo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Lugar</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53520">
                <a:tc>
                  <a:txBody>
                    <a:bodyPr lIns="90000" rIns="90000" anchor="t">
                      <a:noAutofit/>
                    </a:bodyPr>
                    <a:p>
                      <a:pPr>
                        <a:lnSpc>
                          <a:spcPct val="100000"/>
                        </a:lnSpc>
                      </a:pPr>
                      <a:r>
                        <a:rPr b="0" lang="en-PH" sz="1800" spc="-1" strike="noStrike">
                          <a:solidFill>
                            <a:srgbClr val="000000"/>
                          </a:solidFill>
                          <a:latin typeface="Lato"/>
                        </a:rPr>
                        <a:t>Melchora Aquino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Quezon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20760">
                <a:tc>
                  <a:txBody>
                    <a:bodyPr lIns="90000" rIns="90000" anchor="t">
                      <a:noAutofit/>
                    </a:bodyPr>
                    <a:p>
                      <a:pPr>
                        <a:lnSpc>
                          <a:spcPct val="100000"/>
                        </a:lnSpc>
                      </a:pPr>
                      <a:r>
                        <a:rPr b="0" lang="en-PH" sz="1800" spc="-1" strike="noStrike">
                          <a:solidFill>
                            <a:srgbClr val="000000"/>
                          </a:solidFill>
                          <a:latin typeface="Lato"/>
                        </a:rPr>
                        <a:t>Mario Rodrigo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Arial"/>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00600">
                <a:tc>
                  <a:txBody>
                    <a:bodyPr lIns="90000" rIns="90000" anchor="t">
                      <a:noAutofit/>
                    </a:bodyPr>
                    <a:p>
                      <a:pPr>
                        <a:lnSpc>
                          <a:spcPct val="100000"/>
                        </a:lnSpc>
                      </a:pPr>
                      <a:r>
                        <a:rPr b="0" lang="en-PH" sz="1800" spc="-1" strike="noStrike">
                          <a:solidFill>
                            <a:srgbClr val="000000"/>
                          </a:solidFill>
                          <a:latin typeface="Lato"/>
                        </a:rPr>
                        <a:t>Basilia Tantoco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67840">
                <a:tc>
                  <a:txBody>
                    <a:bodyPr lIns="90000" rIns="90000" anchor="t">
                      <a:noAutofit/>
                    </a:bodyPr>
                    <a:p>
                      <a:pPr>
                        <a:lnSpc>
                          <a:spcPct val="100000"/>
                        </a:lnSpc>
                      </a:pPr>
                      <a:r>
                        <a:rPr b="0" lang="en-PH" sz="1800" spc="-1" strike="noStrike">
                          <a:solidFill>
                            <a:srgbClr val="000000"/>
                          </a:solidFill>
                          <a:latin typeface="Lato"/>
                        </a:rPr>
                        <a:t>Gavina Carroan </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98440">
                <a:tc>
                  <a:txBody>
                    <a:bodyPr lIns="90000" rIns="90000" anchor="t">
                      <a:noAutofit/>
                    </a:bodyPr>
                    <a:p>
                      <a:pPr>
                        <a:lnSpc>
                          <a:spcPct val="100000"/>
                        </a:lnSpc>
                      </a:pPr>
                      <a:r>
                        <a:rPr b="0" lang="en-PH" sz="1800" spc="-1" strike="noStrike">
                          <a:solidFill>
                            <a:srgbClr val="000000"/>
                          </a:solidFill>
                          <a:latin typeface="Lato"/>
                        </a:rPr>
                        <a:t>Catalina de los Santos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Petrona Fernando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Arial"/>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Trinidad Tecson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Bulacan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Potencia Bondoc</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Pampanga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ea typeface="~ 'E3þ"/>
                        </a:rPr>
                        <a:t>Juana Beltran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Pangasinan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rPr>
                        <a:t>Trinidad Alfaro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Pangasinan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Arial"/>
                        </a:rPr>
                        <a:t>Apolonia Garcia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Pangasinan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30"/>
          <p:cNvSpPr/>
          <p:nvPr/>
        </p:nvSpPr>
        <p:spPr>
          <a:xfrm>
            <a:off x="-113040" y="532080"/>
            <a:ext cx="7487640" cy="734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5" name="Rectangle 31"/>
          <p:cNvSpPr/>
          <p:nvPr/>
        </p:nvSpPr>
        <p:spPr>
          <a:xfrm>
            <a:off x="426960" y="532080"/>
            <a:ext cx="959616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Kababaihang Rebolusyonaryo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6" name=""/>
          <p:cNvGraphicFramePr/>
          <p:nvPr/>
        </p:nvGraphicFramePr>
        <p:xfrm>
          <a:off x="899640" y="1434600"/>
          <a:ext cx="10403280" cy="4762440"/>
        </p:xfrm>
        <a:graphic>
          <a:graphicData uri="http://schemas.openxmlformats.org/drawingml/2006/table">
            <a:tbl>
              <a:tblPr/>
              <a:tblGrid>
                <a:gridCol w="5201640"/>
                <a:gridCol w="5202000"/>
              </a:tblGrid>
              <a:tr h="382680">
                <a:tc>
                  <a:txBody>
                    <a:bodyPr lIns="90000" rIns="90000" anchor="t">
                      <a:noAutofit/>
                    </a:bodyPr>
                    <a:p>
                      <a:pPr algn="ctr">
                        <a:lnSpc>
                          <a:spcPct val="100000"/>
                        </a:lnSpc>
                      </a:pPr>
                      <a:r>
                        <a:rPr b="1" lang="en-PH" sz="1800" spc="-1" strike="noStrike">
                          <a:solidFill>
                            <a:srgbClr val="000000"/>
                          </a:solidFill>
                          <a:latin typeface="Lato"/>
                        </a:rPr>
                        <a:t>Kababaihang Rebolusyonaryo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ctr">
                        <a:lnSpc>
                          <a:spcPct val="100000"/>
                        </a:lnSpc>
                      </a:pPr>
                      <a:r>
                        <a:rPr b="1" lang="en-PH" sz="1800" spc="-1" strike="noStrike">
                          <a:solidFill>
                            <a:srgbClr val="000000"/>
                          </a:solidFill>
                          <a:latin typeface="Lato"/>
                        </a:rPr>
                        <a:t>Lugar</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53520">
                <a:tc>
                  <a:txBody>
                    <a:bodyPr lIns="90000" rIns="90000" anchor="t">
                      <a:noAutofit/>
                    </a:bodyPr>
                    <a:p>
                      <a:pPr>
                        <a:lnSpc>
                          <a:spcPct val="100000"/>
                        </a:lnSpc>
                      </a:pPr>
                      <a:r>
                        <a:rPr b="0" lang="en-PH" sz="1800" spc="-1" strike="noStrike">
                          <a:solidFill>
                            <a:srgbClr val="000000"/>
                          </a:solidFill>
                          <a:latin typeface="Lato"/>
                        </a:rPr>
                        <a:t>Valentina Arceo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Pangasinan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20760">
                <a:tc>
                  <a:txBody>
                    <a:bodyPr lIns="90000" rIns="90000" anchor="t">
                      <a:noAutofit/>
                    </a:bodyPr>
                    <a:p>
                      <a:pPr>
                        <a:lnSpc>
                          <a:spcPct val="100000"/>
                        </a:lnSpc>
                      </a:pPr>
                      <a:r>
                        <a:rPr b="0" lang="en-PH" sz="1800" spc="-1" strike="noStrike">
                          <a:solidFill>
                            <a:srgbClr val="000000"/>
                          </a:solidFill>
                          <a:latin typeface="Lato"/>
                        </a:rPr>
                        <a:t>Zenaida Molina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Baler (lalawigan ng Aurora ngayon)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00600">
                <a:tc>
                  <a:txBody>
                    <a:bodyPr lIns="90000" rIns="90000" anchor="t">
                      <a:noAutofit/>
                    </a:bodyPr>
                    <a:p>
                      <a:pPr>
                        <a:lnSpc>
                          <a:spcPct val="100000"/>
                        </a:lnSpc>
                      </a:pPr>
                      <a:r>
                        <a:rPr b="0" lang="en-PH" sz="1800" spc="-1" strike="noStrike">
                          <a:solidFill>
                            <a:srgbClr val="000000"/>
                          </a:solidFill>
                          <a:latin typeface="Lato"/>
                        </a:rPr>
                        <a:t>Lina Amado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Laguna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67840">
                <a:tc>
                  <a:txBody>
                    <a:bodyPr lIns="90000" rIns="90000" anchor="t">
                      <a:noAutofit/>
                    </a:bodyPr>
                    <a:p>
                      <a:pPr>
                        <a:lnSpc>
                          <a:spcPct val="100000"/>
                        </a:lnSpc>
                      </a:pPr>
                      <a:r>
                        <a:rPr b="0" lang="en-PH" sz="1800" spc="-1" strike="noStrike">
                          <a:solidFill>
                            <a:srgbClr val="000000"/>
                          </a:solidFill>
                          <a:latin typeface="Lato"/>
                        </a:rPr>
                        <a:t>Agueda Kahabagan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Laguna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98440">
                <a:tc>
                  <a:txBody>
                    <a:bodyPr lIns="90000" rIns="90000" anchor="t">
                      <a:noAutofit/>
                    </a:bodyPr>
                    <a:p>
                      <a:pPr>
                        <a:lnSpc>
                          <a:spcPct val="100000"/>
                        </a:lnSpc>
                      </a:pPr>
                      <a:r>
                        <a:rPr b="0" lang="en-PH" sz="1800" spc="-1" strike="noStrike">
                          <a:solidFill>
                            <a:srgbClr val="000000"/>
                          </a:solidFill>
                          <a:latin typeface="Lato"/>
                        </a:rPr>
                        <a:t>Esperanza Solteras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Batangas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Fausta Labrador</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Tayabas (lalawigan ng Quezon ngayon)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Julia Orense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Albay</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680">
                <a:tc>
                  <a:txBody>
                    <a:bodyPr lIns="90000" rIns="90000" anchor="t">
                      <a:noAutofit/>
                    </a:bodyPr>
                    <a:p>
                      <a:pPr>
                        <a:lnSpc>
                          <a:spcPct val="100000"/>
                        </a:lnSpc>
                      </a:pPr>
                      <a:r>
                        <a:rPr b="0" lang="en-PH" sz="1800" spc="-1" strike="noStrike">
                          <a:solidFill>
                            <a:srgbClr val="000000"/>
                          </a:solidFill>
                          <a:latin typeface="Lato"/>
                        </a:rPr>
                        <a:t>Anatolia de Layog</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Albay</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ea typeface="~ 'E3þ"/>
                        </a:rPr>
                        <a:t>Teresa Magbanua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Iloilo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rPr>
                        <a:t>Nazaria Lagos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Iloilo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82320">
                <a:tc>
                  <a:txBody>
                    <a:bodyPr lIns="90000" rIns="90000" anchor="t">
                      <a:noAutofit/>
                    </a:bodyPr>
                    <a:p>
                      <a:pPr>
                        <a:lnSpc>
                          <a:spcPct val="100000"/>
                        </a:lnSpc>
                      </a:pPr>
                      <a:r>
                        <a:rPr b="0" lang="en-PH" sz="1800" spc="-1" strike="noStrike">
                          <a:solidFill>
                            <a:srgbClr val="000000"/>
                          </a:solidFill>
                          <a:latin typeface="Lato"/>
                        </a:rPr>
                        <a:t>Patrocinia Gamboa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nSpc>
                          <a:spcPct val="100000"/>
                        </a:lnSpc>
                      </a:pPr>
                      <a:r>
                        <a:rPr b="0" lang="en-PH" sz="1800" spc="-1" strike="noStrike">
                          <a:solidFill>
                            <a:srgbClr val="000000"/>
                          </a:solidFill>
                          <a:latin typeface="Lato"/>
                        </a:rPr>
                        <a:t>Iloilo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32"/>
          <p:cNvSpPr/>
          <p:nvPr/>
        </p:nvSpPr>
        <p:spPr>
          <a:xfrm>
            <a:off x="-113040" y="532080"/>
            <a:ext cx="8096040" cy="12794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Rectangle 33"/>
          <p:cNvSpPr/>
          <p:nvPr/>
        </p:nvSpPr>
        <p:spPr>
          <a:xfrm>
            <a:off x="426960" y="532080"/>
            <a:ext cx="725184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Partisipasyon ng Kababaihan sa Katipunan at Rebolusyon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9" name=""/>
          <p:cNvSpPr/>
          <p:nvPr/>
        </p:nvSpPr>
        <p:spPr>
          <a:xfrm>
            <a:off x="712440" y="2104560"/>
            <a:ext cx="108439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pagsiklab ng digmaang Amerikano at Pilipino noong 1899, nagpatuloy sa pakikibaka hindi lamang ang mga beteranong Katipunero, kundi pati ang kababaihan. Marami sa kababaihang nanilbihan sa kilusan laban sa mga Espanyol ang patuloy na nakiisa laban sa mga Amerikano.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Itinatag ng hanay ng kababaihan ang </a:t>
            </a:r>
            <a:r>
              <a:rPr b="1" lang="en-PH" sz="1800" spc="-1" strike="noStrike">
                <a:solidFill>
                  <a:srgbClr val="000000"/>
                </a:solidFill>
                <a:latin typeface="Lato"/>
              </a:rPr>
              <a:t>Asociacionla Nacional de la Cruz Roja </a:t>
            </a:r>
            <a:r>
              <a:rPr b="1" i="1" lang="en-PH" sz="1800" spc="-1" strike="noStrike">
                <a:solidFill>
                  <a:srgbClr val="000000"/>
                </a:solidFill>
                <a:latin typeface="Lato"/>
              </a:rPr>
              <a:t>(National Association of the Red Cross)</a:t>
            </a:r>
            <a:r>
              <a:rPr b="0" lang="en-PH" sz="1800" spc="-1" strike="noStrike">
                <a:solidFill>
                  <a:srgbClr val="000000"/>
                </a:solidFill>
                <a:latin typeface="Lato"/>
              </a:rPr>
              <a:t>. Isinagawa ng samahan ang pangangalap ng pondo para sa pagkain, gamot, at iba pang suplay para sa mga mandirigmang Pilipino.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Marami sa kababaihan ang nagbukas ng kanikanilang tahanan upang arugain ang mga sundalong Pilipino. Naging aktibo rin ang kababaihan sa pamimigay ng </a:t>
            </a:r>
            <a:r>
              <a:rPr b="1" lang="en-PH" sz="1800" spc="-1" strike="noStrike">
                <a:solidFill>
                  <a:srgbClr val="000000"/>
                </a:solidFill>
                <a:latin typeface="Lato"/>
              </a:rPr>
              <a:t>polyeto</a:t>
            </a:r>
            <a:r>
              <a:rPr b="0" lang="en-PH" sz="1800" spc="-1" strike="noStrike">
                <a:solidFill>
                  <a:srgbClr val="000000"/>
                </a:solidFill>
                <a:latin typeface="Lato"/>
              </a:rPr>
              <a:t> </a:t>
            </a:r>
            <a:r>
              <a:rPr b="0" i="1" lang="en-PH" sz="1800" spc="-1" strike="noStrike">
                <a:solidFill>
                  <a:srgbClr val="000000"/>
                </a:solidFill>
                <a:latin typeface="Lato"/>
              </a:rPr>
              <a:t>(</a:t>
            </a:r>
            <a:r>
              <a:rPr b="0" i="1" lang="en-PH" sz="1800" spc="-1" strike="noStrike">
                <a:solidFill>
                  <a:srgbClr val="000000"/>
                </a:solidFill>
                <a:latin typeface="Lato"/>
                <a:ea typeface="~ 'E3þ"/>
              </a:rPr>
              <a:t>flyer)</a:t>
            </a:r>
            <a:r>
              <a:rPr b="0" lang="en-PH" sz="1800" spc="-1" strike="noStrike">
                <a:solidFill>
                  <a:srgbClr val="000000"/>
                </a:solidFill>
                <a:latin typeface="Lato"/>
                <a:ea typeface="~ 'E3þ"/>
              </a:rPr>
              <a:t> na naglalaman ng mga turo ng kilusan at mahahalagang impormasyon kontra sa mga Espanyol.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1"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2"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3"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4" name=""/>
          <p:cNvSpPr/>
          <p:nvPr/>
        </p:nvSpPr>
        <p:spPr>
          <a:xfrm>
            <a:off x="813960" y="1546560"/>
            <a:ext cx="10222920" cy="2792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a:t>
            </a:r>
            <a:r>
              <a:rPr b="0" lang="en-PH" sz="1800" spc="-1" strike="noStrike">
                <a:solidFill>
                  <a:srgbClr val="000000"/>
                </a:solidFill>
                <a:latin typeface="Lato"/>
              </a:rPr>
              <a:t> Lapatan ng kaukulang impormasyon ang mga nakalahad na konsepto o kaalaman batay sa iyong natutuhan. </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1. Masonry</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2. La Independencia</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3. Kababaihang cigarrera</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4. Kuwento ni Doña Gliceria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1"/>
          <p:cNvSpPr/>
          <p:nvPr/>
        </p:nvSpPr>
        <p:spPr>
          <a:xfrm>
            <a:off x="-113040" y="552240"/>
            <a:ext cx="6727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7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9" name=""/>
          <p:cNvSpPr/>
          <p:nvPr/>
        </p:nvSpPr>
        <p:spPr>
          <a:xfrm>
            <a:off x="652680" y="1429200"/>
            <a:ext cx="10574280" cy="41713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Masonry – ito ay isang samahang pandaigdig ng mga may pinag-aralan at nagtataguyod ng malayang kaisipan at pagkakapatiran o matibay na samahan. Pinaniniwalaang nagbigay ito ng inspirasyon sa mga makabayang kilusan tulad ng Propaganda at Katipunan.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La Independencia – ito ang instrumentong pahayagan ng rebolusyon kung saan nailathala o nailimbag ang ilang mahahalagang tula ng mga Katipunera.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Kababaihang cigarrera – sila ay nagsagawa ng pag-aalsa laban sa mga mapang-abusong negosyanteng Espanyol.</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Kuwento ni Doña Gliceria – kilala siya sa tawag na Aling Eriang. Isa siya sa mayayamang kababaihan sa panahon ng mga Espanyol. Tumulong siya sa mga Katipunero sa pamamagitan ng pagpapahiram ng isang barko upang madala ang mga rebolusyonaryong sundalo sa Visayas. Dahil dito, tinawag siyang “Godmother of the Philippine Revolution.”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907920" cy="12416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Tradisyonal na Gampanin ng Kababaihan Batay sa Kasaysayan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12440" y="1996560"/>
            <a:ext cx="108691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panahon ng mga Espanyol, namulat sa kaisipan ng mga Pilipino ang </a:t>
            </a:r>
            <a:r>
              <a:rPr b="1" lang="en-PH" sz="1800" spc="-1" strike="noStrike">
                <a:solidFill>
                  <a:srgbClr val="000000"/>
                </a:solidFill>
                <a:latin typeface="Lato"/>
              </a:rPr>
              <a:t>mababa at pasibo </a:t>
            </a:r>
            <a:r>
              <a:rPr b="1" i="1" lang="en-PH" sz="1800" spc="-1" strike="noStrike">
                <a:solidFill>
                  <a:srgbClr val="000000"/>
                </a:solidFill>
                <a:latin typeface="Lato"/>
              </a:rPr>
              <a:t>(passive)</a:t>
            </a:r>
            <a:r>
              <a:rPr b="1" lang="en-PH" sz="1800" spc="-1" strike="noStrike">
                <a:solidFill>
                  <a:srgbClr val="000000"/>
                </a:solidFill>
                <a:latin typeface="Lato"/>
              </a:rPr>
              <a:t> na katayuan ng kababaihan</a:t>
            </a:r>
            <a:r>
              <a:rPr b="0" lang="en-PH" sz="1800" spc="-1" strike="noStrike">
                <a:solidFill>
                  <a:srgbClr val="000000"/>
                </a:solidFill>
                <a:latin typeface="Lato"/>
              </a:rPr>
              <a:t>. Naging pangkaraniwan sa kababaihan ang pagiging tagapangasiwa ng bahay </a:t>
            </a:r>
            <a:r>
              <a:rPr b="0" i="1" lang="en-PH" sz="1800" spc="-1" strike="noStrike">
                <a:solidFill>
                  <a:srgbClr val="000000"/>
                </a:solidFill>
                <a:latin typeface="Lato"/>
              </a:rPr>
              <a:t>(housewife)</a:t>
            </a:r>
            <a:r>
              <a:rPr b="0" lang="en-PH" sz="1800" spc="-1" strike="noStrike">
                <a:solidFill>
                  <a:srgbClr val="000000"/>
                </a:solidFill>
                <a:latin typeface="Lato"/>
              </a:rPr>
              <a:t>, tagapag-alaga ng anak, tagaluto, tagalinis, at iba pa.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Nakasentro din ang buhay ng kababaihan sa mga gawaing panrelihiyon hindi katulad ng kalalakihan na aktibong nakikibahagi sa lipunan. Karaniwang abala ang kalalakihan sa paghahanapbuhay at paglilingkod sa mga gawaing ipinatutupad ng mga Espanyol (halimbawa: sapilitang paggawa o </a:t>
            </a:r>
            <a:r>
              <a:rPr b="0" i="1" lang="en-PH" sz="1800" spc="-1" strike="noStrike">
                <a:solidFill>
                  <a:srgbClr val="000000"/>
                </a:solidFill>
                <a:latin typeface="Lato"/>
              </a:rPr>
              <a:t>polo</a:t>
            </a:r>
            <a:r>
              <a:rPr b="0" lang="en-PH" sz="1800" spc="-1" strike="noStrike">
                <a:solidFill>
                  <a:srgbClr val="000000"/>
                </a:solidFill>
                <a:latin typeface="Lato"/>
              </a:rPr>
              <a: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kabila ng pagkakaroon ng diskriminasyon, unti-unting lumawak ang kamalayan ng kababaihan. Sa mga huling dekada ng pamamahala ng bansang Espanya sa bansa, makikita ang pagsibol ng bagong katauhan sa panig ng kababaihan.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10655640" cy="709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Pagsibol ng Bagong Katauhan at Gampanin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712440" y="1492560"/>
            <a:ext cx="108691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Dahil sa pagbubukas ng Pilipinas sa pandaigdigang kalakalan at paglawak ng interaksiyon sa lipunan sa panahon ng mga Espanyol, unti-unting namulat sa mga liberal na kaisipan ang kababaihan. Mula sa tradisyonal na imahen ng kababaihan, unti-unting nabago ang kanilang gampanin at partisipasyon sa lipunan.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Dekretong Edukasyon ng 1863</a:t>
            </a:r>
            <a:r>
              <a:rPr b="0" lang="en-PH" sz="1800" spc="-1" strike="noStrike">
                <a:solidFill>
                  <a:srgbClr val="000000"/>
                </a:solidFill>
                <a:latin typeface="Lato"/>
              </a:rPr>
              <a:t> na nakatuon sa pagtatatag ng mga primaryang paaralan sa bansa. Nagbigay-daan din ang mga kolehiyong paaralan sa bansa sa unti-unting pagkatuto ng kababaihan.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Kabilang sa mga naging trabaho ng kababaihan ang pagiging </a:t>
            </a:r>
            <a:r>
              <a:rPr b="1" lang="en-PH" sz="1800" spc="-1" strike="noStrike">
                <a:solidFill>
                  <a:srgbClr val="000000"/>
                </a:solidFill>
                <a:latin typeface="Lato"/>
              </a:rPr>
              <a:t>kasambahay </a:t>
            </a:r>
            <a:r>
              <a:rPr b="1" i="1" lang="en-PH" sz="1800" spc="-1" strike="noStrike">
                <a:solidFill>
                  <a:srgbClr val="000000"/>
                </a:solidFill>
                <a:latin typeface="Lato"/>
              </a:rPr>
              <a:t>(criada)</a:t>
            </a:r>
            <a:r>
              <a:rPr b="0" i="1" lang="en-PH" sz="1800" spc="-1" strike="noStrike">
                <a:solidFill>
                  <a:srgbClr val="000000"/>
                </a:solidFill>
                <a:latin typeface="Lato"/>
              </a:rPr>
              <a:t>,</a:t>
            </a:r>
            <a:r>
              <a:rPr b="0" lang="en-PH" sz="1800" spc="-1" strike="noStrike">
                <a:solidFill>
                  <a:srgbClr val="000000"/>
                </a:solidFill>
                <a:latin typeface="Lato"/>
              </a:rPr>
              <a:t> </a:t>
            </a:r>
            <a:r>
              <a:rPr b="1" lang="en-PH" sz="1800" spc="-1" strike="noStrike">
                <a:solidFill>
                  <a:srgbClr val="000000"/>
                </a:solidFill>
                <a:latin typeface="Lato"/>
              </a:rPr>
              <a:t>tagagawa ng sigarilyo </a:t>
            </a:r>
            <a:r>
              <a:rPr b="1" i="1" lang="en-PH" sz="1800" spc="-1" strike="noStrike">
                <a:solidFill>
                  <a:srgbClr val="000000"/>
                </a:solidFill>
                <a:latin typeface="Lato"/>
              </a:rPr>
              <a:t>(cigarrera)</a:t>
            </a:r>
            <a:r>
              <a:rPr b="1" lang="en-PH" sz="1800" spc="-1" strike="noStrike">
                <a:solidFill>
                  <a:srgbClr val="000000"/>
                </a:solidFill>
                <a:latin typeface="Lato"/>
              </a:rPr>
              <a:t>, guro </a:t>
            </a:r>
            <a:r>
              <a:rPr b="1" i="1" lang="en-PH" sz="1800" spc="-1" strike="noStrike">
                <a:solidFill>
                  <a:srgbClr val="000000"/>
                </a:solidFill>
                <a:latin typeface="Lato"/>
              </a:rPr>
              <a:t>(maestra)</a:t>
            </a:r>
            <a:r>
              <a:rPr b="1" lang="en-PH" sz="1800" spc="-1" strike="noStrike">
                <a:solidFill>
                  <a:srgbClr val="000000"/>
                </a:solidFill>
                <a:latin typeface="Lato"/>
              </a:rPr>
              <a:t>, midwife </a:t>
            </a:r>
            <a:r>
              <a:rPr b="1" i="1" lang="en-PH" sz="1800" spc="-1" strike="noStrike">
                <a:solidFill>
                  <a:srgbClr val="000000"/>
                </a:solidFill>
                <a:latin typeface="Lato"/>
              </a:rPr>
              <a:t>(la komadrona)</a:t>
            </a:r>
            <a:r>
              <a:rPr b="1" lang="en-PH" sz="1800" spc="-1" strike="noStrike">
                <a:solidFill>
                  <a:srgbClr val="000000"/>
                </a:solidFill>
                <a:latin typeface="Lato"/>
              </a:rPr>
              <a:t>, saleswoman </a:t>
            </a:r>
            <a:r>
              <a:rPr b="1" i="1" lang="en-PH" sz="1800" spc="-1" strike="noStrike">
                <a:solidFill>
                  <a:srgbClr val="000000"/>
                </a:solidFill>
                <a:latin typeface="Lato"/>
              </a:rPr>
              <a:t>(vendedora)</a:t>
            </a:r>
            <a:r>
              <a:rPr b="1" lang="en-PH" sz="1800" spc="-1" strike="noStrike">
                <a:solidFill>
                  <a:srgbClr val="000000"/>
                </a:solidFill>
                <a:latin typeface="Lato"/>
              </a:rPr>
              <a:t>, embroiderer </a:t>
            </a:r>
            <a:r>
              <a:rPr b="1" i="1" lang="en-PH" sz="1800" spc="-1" strike="noStrike">
                <a:solidFill>
                  <a:srgbClr val="000000"/>
                </a:solidFill>
                <a:latin typeface="Lato"/>
              </a:rPr>
              <a:t>(burdadora)</a:t>
            </a:r>
            <a:r>
              <a:rPr b="0" lang="en-PH" sz="1800" spc="-1" strike="noStrike">
                <a:solidFill>
                  <a:srgbClr val="000000"/>
                </a:solidFill>
                <a:latin typeface="Lato"/>
              </a:rPr>
              <a:t>, at marami pang iba.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2"/>
          <p:cNvSpPr/>
          <p:nvPr/>
        </p:nvSpPr>
        <p:spPr>
          <a:xfrm>
            <a:off x="-113040" y="532080"/>
            <a:ext cx="10655640" cy="709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Pagsibol ng Bagong Katauhan at Gampanin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712440" y="1528560"/>
            <a:ext cx="1048896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Batay sa kasaysayan, isa sa mga naunang pag-aalsa na naganap sa Pilipinas ay </a:t>
            </a:r>
            <a:r>
              <a:rPr b="1" lang="en-PH" sz="1800" spc="-1" strike="noStrike">
                <a:solidFill>
                  <a:srgbClr val="000000"/>
                </a:solidFill>
                <a:latin typeface="Lato"/>
              </a:rPr>
              <a:t>ang pag-aalsa ng kababaihang cigarrera</a:t>
            </a:r>
            <a:r>
              <a:rPr b="0" lang="en-PH" sz="1800" spc="-1" strike="noStrike">
                <a:solidFill>
                  <a:srgbClr val="000000"/>
                </a:solidFill>
                <a:latin typeface="Lato"/>
              </a:rPr>
              <a:t> dahil sa hindi maayos na pagtrato at pang-aabuso ng mga negosyanteng Espanyol tulad ng mababang pasahod at labis-labis na oras ng paggawa.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Nangangahulugan na bago pa pumutok ang Rebolusyong Pilipino, </a:t>
            </a:r>
            <a:r>
              <a:rPr b="1" lang="en-PH" sz="1800" spc="-1" strike="noStrike">
                <a:solidFill>
                  <a:srgbClr val="000000"/>
                </a:solidFill>
                <a:latin typeface="Lato"/>
              </a:rPr>
              <a:t>nasa katauhan na ng kababaihang Pilipino ang diwa ng pakikibaka sa ngalan ng katotohanan at katuwiran</a:t>
            </a:r>
            <a:r>
              <a:rPr b="0" lang="en-PH" sz="1800" spc="-1" strike="noStrike">
                <a:solidFill>
                  <a:srgbClr val="000000"/>
                </a:solidFill>
                <a:latin typeface="Lato"/>
              </a:rPr>
              <a:t>. Isa pang patunay nito ay ang ginawang pakikilahok ng kababaihan sa </a:t>
            </a:r>
            <a:r>
              <a:rPr b="1" lang="en-PH" sz="1800" spc="-1" strike="noStrike">
                <a:solidFill>
                  <a:srgbClr val="000000"/>
                </a:solidFill>
                <a:latin typeface="Lato"/>
              </a:rPr>
              <a:t>masoneriya </a:t>
            </a:r>
            <a:r>
              <a:rPr b="1" i="1" lang="en-PH" sz="1800" spc="-1" strike="noStrike">
                <a:solidFill>
                  <a:srgbClr val="000000"/>
                </a:solidFill>
                <a:latin typeface="Lato"/>
              </a:rPr>
              <a:t>(masonry)</a:t>
            </a:r>
            <a:r>
              <a:rPr b="0" lang="en-PH" sz="1800" spc="-1" strike="noStrike">
                <a:solidFill>
                  <a:srgbClr val="000000"/>
                </a:solidFill>
                <a:latin typeface="Lato"/>
              </a:rPr>
              <a:t>, isang samahang pandaigdig ng mga may pinag-aralan at nagtataguyod ng malayang kaisipan at pagkakapatiran o matibay na samahan.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Pinaniniwalaang nagbigay ito ng inspirasyon sa mga makabayang kilusan tulad ng Propaganda at Katipunan.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4"/>
          <p:cNvSpPr/>
          <p:nvPr/>
        </p:nvSpPr>
        <p:spPr>
          <a:xfrm>
            <a:off x="-113040" y="532080"/>
            <a:ext cx="8096040" cy="12794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6"/>
          <p:cNvSpPr/>
          <p:nvPr/>
        </p:nvSpPr>
        <p:spPr>
          <a:xfrm>
            <a:off x="426960" y="532080"/>
            <a:ext cx="725184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Partisipasyon ng Kababaihan sa Katipunan at Rebolusyon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712440" y="2104560"/>
            <a:ext cx="10488960" cy="3459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Magugunita na naitatag ang </a:t>
            </a:r>
            <a:r>
              <a:rPr b="1" lang="en-PH" sz="1800" spc="-1" strike="noStrike">
                <a:solidFill>
                  <a:srgbClr val="000000"/>
                </a:solidFill>
                <a:latin typeface="Lato"/>
              </a:rPr>
              <a:t>Katipunan</a:t>
            </a:r>
            <a:r>
              <a:rPr b="0" lang="en-PH" sz="1800" spc="-1" strike="noStrike">
                <a:solidFill>
                  <a:srgbClr val="000000"/>
                </a:solidFill>
                <a:latin typeface="Lato"/>
              </a:rPr>
              <a:t> noong </a:t>
            </a:r>
            <a:r>
              <a:rPr b="1" lang="en-PH" sz="1800" spc="-1" strike="noStrike">
                <a:solidFill>
                  <a:srgbClr val="000000"/>
                </a:solidFill>
                <a:latin typeface="Lato"/>
              </a:rPr>
              <a:t>1892</a:t>
            </a:r>
            <a:r>
              <a:rPr b="0" lang="en-PH" sz="1800" spc="-1" strike="noStrike">
                <a:solidFill>
                  <a:srgbClr val="000000"/>
                </a:solidFill>
                <a:latin typeface="Lato"/>
              </a:rPr>
              <a:t>. Pinangunahan ito nina </a:t>
            </a:r>
            <a:r>
              <a:rPr b="1" lang="en-PH" sz="1800" spc="-1" strike="noStrike">
                <a:solidFill>
                  <a:srgbClr val="000000"/>
                </a:solidFill>
                <a:latin typeface="Lato"/>
              </a:rPr>
              <a:t>Andres Bonifacio</a:t>
            </a:r>
            <a:r>
              <a:rPr b="0" lang="en-PH" sz="1800" spc="-1" strike="noStrike">
                <a:solidFill>
                  <a:srgbClr val="000000"/>
                </a:solidFill>
                <a:latin typeface="Lato"/>
              </a:rPr>
              <a:t>, </a:t>
            </a:r>
            <a:r>
              <a:rPr b="1" lang="en-PH" sz="1800" spc="-1" strike="noStrike">
                <a:solidFill>
                  <a:srgbClr val="000000"/>
                </a:solidFill>
                <a:latin typeface="Lato"/>
              </a:rPr>
              <a:t>Teodoro Plata</a:t>
            </a:r>
            <a:r>
              <a:rPr b="0" lang="en-PH" sz="1800" spc="-1" strike="noStrike">
                <a:solidFill>
                  <a:srgbClr val="000000"/>
                </a:solidFill>
                <a:latin typeface="Lato"/>
              </a:rPr>
              <a:t>, at </a:t>
            </a:r>
            <a:r>
              <a:rPr b="1" lang="en-PH" sz="1800" spc="-1" strike="noStrike">
                <a:solidFill>
                  <a:srgbClr val="000000"/>
                </a:solidFill>
                <a:latin typeface="Lato"/>
              </a:rPr>
              <a:t>Ladislao Diwa</a:t>
            </a:r>
            <a:r>
              <a:rPr b="0" lang="en-PH" sz="1800" spc="-1" strike="noStrike">
                <a:solidFill>
                  <a:srgbClr val="000000"/>
                </a:solidFill>
                <a:latin typeface="Lato"/>
              </a:rPr>
              <a:t>. Kalalakihan ang unang naging miyembro nito na nakilala sa tawag na </a:t>
            </a:r>
            <a:r>
              <a:rPr b="1" lang="en-PH" sz="1800" spc="-1" strike="noStrike">
                <a:solidFill>
                  <a:srgbClr val="000000"/>
                </a:solidFill>
                <a:latin typeface="Lato"/>
              </a:rPr>
              <a:t>Katipunero</a:t>
            </a:r>
            <a:r>
              <a:rPr b="0" lang="en-PH" sz="1800" spc="-1" strike="noStrike">
                <a:solidFill>
                  <a:srgbClr val="000000"/>
                </a:solidFill>
                <a:latin typeface="Lato"/>
              </a:rPr>
              <a:t>.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Taong </a:t>
            </a:r>
            <a:r>
              <a:rPr b="1" lang="en-PH" sz="1800" spc="-1" strike="noStrike">
                <a:solidFill>
                  <a:srgbClr val="000000"/>
                </a:solidFill>
                <a:latin typeface="Lato"/>
              </a:rPr>
              <a:t>1893</a:t>
            </a:r>
            <a:r>
              <a:rPr b="0" lang="en-PH" sz="1800" spc="-1" strike="noStrike">
                <a:solidFill>
                  <a:srgbClr val="000000"/>
                </a:solidFill>
                <a:latin typeface="Lato"/>
              </a:rPr>
              <a:t>, </a:t>
            </a:r>
            <a:r>
              <a:rPr b="1" lang="en-PH" sz="1800" spc="-1" strike="noStrike">
                <a:solidFill>
                  <a:srgbClr val="000000"/>
                </a:solidFill>
                <a:latin typeface="Lato"/>
              </a:rPr>
              <a:t>binuksan naman para sa kababaihan ang pagsapi sa Katipunan</a:t>
            </a:r>
            <a:r>
              <a:rPr b="0" lang="en-PH" sz="1800" spc="-1" strike="noStrike">
                <a:solidFill>
                  <a:srgbClr val="000000"/>
                </a:solidFill>
                <a:latin typeface="Lato"/>
              </a:rPr>
              <a:t>. Naging daan dito ang </a:t>
            </a:r>
            <a:r>
              <a:rPr b="1" lang="en-PH" sz="1800" spc="-1" strike="noStrike">
                <a:solidFill>
                  <a:srgbClr val="000000"/>
                </a:solidFill>
                <a:latin typeface="Lato"/>
              </a:rPr>
              <a:t>Sangay Pangkababaihan ng Katipunan</a:t>
            </a:r>
            <a:r>
              <a:rPr b="0" lang="en-PH" sz="1800" spc="-1" strike="noStrike">
                <a:solidFill>
                  <a:srgbClr val="000000"/>
                </a:solidFill>
                <a:latin typeface="Lato"/>
              </a:rPr>
              <a:t> na binuo ni </a:t>
            </a:r>
            <a:r>
              <a:rPr b="1" lang="en-PH" sz="1800" spc="-1" strike="noStrike">
                <a:solidFill>
                  <a:srgbClr val="000000"/>
                </a:solidFill>
                <a:latin typeface="Lato"/>
              </a:rPr>
              <a:t>Andres Bonifacio</a:t>
            </a:r>
            <a:r>
              <a:rPr b="0" lang="en-PH" sz="1800" spc="-1" strike="noStrike">
                <a:solidFill>
                  <a:srgbClr val="000000"/>
                </a:solidFill>
                <a:latin typeface="Lato"/>
              </a:rPr>
              <a:t> pagkatapos siyang ikasal kay </a:t>
            </a:r>
            <a:r>
              <a:rPr b="1" lang="en-PH" sz="1800" spc="-1" strike="noStrike">
                <a:solidFill>
                  <a:srgbClr val="000000"/>
                </a:solidFill>
                <a:latin typeface="Lato"/>
              </a:rPr>
              <a:t>Gregoria de Jesús</a:t>
            </a:r>
            <a:r>
              <a:rPr b="0" lang="en-PH" sz="1800" spc="-1" strike="noStrike">
                <a:solidFill>
                  <a:srgbClr val="000000"/>
                </a:solidFill>
                <a:latin typeface="Lato"/>
              </a:rPr>
              <a:t>.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Ilan sa mga naunang opisyal ng sangay ay sina </a:t>
            </a:r>
            <a:r>
              <a:rPr b="1" lang="en-PH" sz="1800" spc="-1" strike="noStrike">
                <a:solidFill>
                  <a:srgbClr val="000000"/>
                </a:solidFill>
                <a:latin typeface="Lato"/>
              </a:rPr>
              <a:t>Josefa Rizal</a:t>
            </a:r>
            <a:r>
              <a:rPr b="0" lang="en-PH" sz="1800" spc="-1" strike="noStrike">
                <a:solidFill>
                  <a:srgbClr val="000000"/>
                </a:solidFill>
                <a:latin typeface="Lato"/>
              </a:rPr>
              <a:t> na itinalaga bilang pangulo, </a:t>
            </a:r>
            <a:r>
              <a:rPr b="1" lang="en-PH" sz="1800" spc="-1" strike="noStrike">
                <a:solidFill>
                  <a:srgbClr val="000000"/>
                </a:solidFill>
                <a:latin typeface="Lato"/>
              </a:rPr>
              <a:t>Gregoria de Jesús</a:t>
            </a:r>
            <a:r>
              <a:rPr b="0" lang="en-PH" sz="1800" spc="-1" strike="noStrike">
                <a:solidFill>
                  <a:srgbClr val="000000"/>
                </a:solidFill>
                <a:latin typeface="Lato"/>
              </a:rPr>
              <a:t> bilang pangalawang pangulo, </a:t>
            </a:r>
            <a:r>
              <a:rPr b="1" lang="en-PH" sz="1800" spc="-1" strike="noStrike">
                <a:solidFill>
                  <a:srgbClr val="000000"/>
                </a:solidFill>
                <a:latin typeface="Lato"/>
              </a:rPr>
              <a:t>Marina Dizon</a:t>
            </a:r>
            <a:r>
              <a:rPr b="0" lang="en-PH" sz="1800" spc="-1" strike="noStrike">
                <a:solidFill>
                  <a:srgbClr val="000000"/>
                </a:solidFill>
                <a:latin typeface="Lato"/>
              </a:rPr>
              <a:t> bilang kalihim, at </a:t>
            </a:r>
            <a:r>
              <a:rPr b="1" lang="en-PH" sz="1800" spc="-1" strike="noStrike">
                <a:solidFill>
                  <a:srgbClr val="000000"/>
                </a:solidFill>
                <a:latin typeface="Lato"/>
              </a:rPr>
              <a:t>Angelica Lopez</a:t>
            </a:r>
            <a:r>
              <a:rPr b="0" lang="en-PH" sz="1800" spc="-1" strike="noStrike">
                <a:solidFill>
                  <a:srgbClr val="000000"/>
                </a:solidFill>
                <a:latin typeface="Lato"/>
              </a:rPr>
              <a:t> para sa gampaning piskal.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8"/>
          <p:cNvSpPr/>
          <p:nvPr/>
        </p:nvSpPr>
        <p:spPr>
          <a:xfrm>
            <a:off x="-113040" y="532080"/>
            <a:ext cx="9113040" cy="1329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9"/>
          <p:cNvSpPr/>
          <p:nvPr/>
        </p:nvSpPr>
        <p:spPr>
          <a:xfrm>
            <a:off x="426960" y="532080"/>
            <a:ext cx="94312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Gliceria Marella Villacencio</a:t>
            </a:r>
            <a:endParaRPr b="0" lang="en-PH" sz="3600" spc="-1" strike="noStrike">
              <a:solidFill>
                <a:srgbClr val="000000"/>
              </a:solidFill>
              <a:latin typeface="Arial"/>
            </a:endParaRPr>
          </a:p>
          <a:p>
            <a:pPr>
              <a:lnSpc>
                <a:spcPct val="100000"/>
              </a:lnSpc>
            </a:pPr>
            <a:r>
              <a:rPr b="1" i="1" lang="en-PH" sz="3600" spc="-1" strike="noStrike">
                <a:solidFill>
                  <a:srgbClr val="ffffff"/>
                </a:solidFill>
                <a:latin typeface="Montserrat Medium"/>
                <a:ea typeface="DejaVu Sans"/>
              </a:rPr>
              <a:t>(Godmother of Philippine Revolution)</a:t>
            </a:r>
            <a:r>
              <a:rPr b="1" lang="en-PH" sz="3600" spc="-1" strike="noStrike">
                <a:solidFill>
                  <a:srgbClr val="ffffff"/>
                </a:solidFill>
                <a:latin typeface="Montserrat Medium"/>
                <a:ea typeface="DejaVu Sans"/>
              </a:rPr>
              <a:t>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712440" y="2078280"/>
            <a:ext cx="10805760" cy="34599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Napangasawa ni Doña Gliceria si </a:t>
            </a:r>
            <a:r>
              <a:rPr b="1" lang="en-PH" sz="1800" spc="-1" strike="noStrike">
                <a:solidFill>
                  <a:srgbClr val="000000"/>
                </a:solidFill>
                <a:latin typeface="Lato"/>
              </a:rPr>
              <a:t>Don Eulalio Villavicencio</a:t>
            </a:r>
            <a:r>
              <a:rPr b="0" lang="en-PH" sz="1800" spc="-1" strike="noStrike">
                <a:solidFill>
                  <a:srgbClr val="000000"/>
                </a:solidFill>
                <a:latin typeface="Lato"/>
              </a:rPr>
              <a:t> mula sa isang mayamang pamilya na nagmamay-ari ng mga barko.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Palihim na sinuportahan ng magasawa ang rebolusyon sa pamamagitan ng pagpapahiram ng barko upang madala ang mga rebolusyonaryong sundalo sa Visayas.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Hinuli at ipinakulong ng mga Espanyol si Don Eulalio dahil umano sa kasong pagsuporta sa rebolusyon. Nagsumamo o nakiusap si Doña Gliceria na pakawalan ang kaniyang asawa. Inalok din siya ng mga Espanyol at sinabing pakakawalan lamang ang kaniyang asawa kapalit ng kaniyang pagbubunyag sa mga sikreto ng rebolusyon ngunit hindi pumayag si Doña Gliceria sa kabila ng matinding pagmamahal sa kaniyang kabiyak.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20"/>
          <p:cNvSpPr/>
          <p:nvPr/>
        </p:nvSpPr>
        <p:spPr>
          <a:xfrm>
            <a:off x="-113040" y="532080"/>
            <a:ext cx="9113040" cy="1329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21"/>
          <p:cNvSpPr/>
          <p:nvPr/>
        </p:nvSpPr>
        <p:spPr>
          <a:xfrm>
            <a:off x="426960" y="532080"/>
            <a:ext cx="94312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Gliceria Marella Villacencio</a:t>
            </a:r>
            <a:endParaRPr b="0" lang="en-PH" sz="3600" spc="-1" strike="noStrike">
              <a:solidFill>
                <a:srgbClr val="000000"/>
              </a:solidFill>
              <a:latin typeface="Arial"/>
            </a:endParaRPr>
          </a:p>
          <a:p>
            <a:pPr>
              <a:lnSpc>
                <a:spcPct val="100000"/>
              </a:lnSpc>
            </a:pPr>
            <a:r>
              <a:rPr b="1" i="1" lang="en-PH" sz="3600" spc="-1" strike="noStrike">
                <a:solidFill>
                  <a:srgbClr val="ffffff"/>
                </a:solidFill>
                <a:latin typeface="Montserrat Medium"/>
                <a:ea typeface="DejaVu Sans"/>
              </a:rPr>
              <a:t>(Godmother of Philippine Revolution)</a:t>
            </a:r>
            <a:r>
              <a:rPr b="1" lang="en-PH" sz="3600" spc="-1" strike="noStrike">
                <a:solidFill>
                  <a:srgbClr val="ffffff"/>
                </a:solidFill>
                <a:latin typeface="Montserrat Medium"/>
                <a:ea typeface="DejaVu Sans"/>
              </a:rPr>
              <a:t>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713160" y="2151000"/>
            <a:ext cx="10805760" cy="3350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Pinakawalan si Don Eulalio ngunit lumala ang kalusugan nito dala ng pagkakakulong at namatay matapos ang tatlong buwan. Ito ang nagbigay ng inspirasyon o marubdob na damdamin kay Doña Gliceria upang higit pang suportahan ang mga rebolusyonaryo.</a:t>
            </a:r>
            <a:endParaRPr b="0" lang="en-PH" sz="1800" spc="-1" strike="noStrike">
              <a:solidFill>
                <a:srgbClr val="000000"/>
              </a:solidFill>
              <a:latin typeface="Arial"/>
            </a:endParaRPr>
          </a:p>
          <a:p>
            <a:pPr algn="just">
              <a:lnSpc>
                <a:spcPct val="100000"/>
              </a:lnSpc>
            </a:pPr>
            <a:endParaRPr b="0" lang="en-PH" sz="12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Dahil dito, tinawag siyang </a:t>
            </a:r>
            <a:r>
              <a:rPr b="1" lang="en-PH" sz="1800" spc="-1" strike="noStrike">
                <a:solidFill>
                  <a:srgbClr val="000000"/>
                </a:solidFill>
                <a:latin typeface="Lato"/>
              </a:rPr>
              <a:t>“Godmother of the Philippine Revolution.”</a:t>
            </a:r>
            <a:r>
              <a:rPr b="0" lang="en-PH" sz="1800" spc="-1" strike="noStrike">
                <a:solidFill>
                  <a:srgbClr val="000000"/>
                </a:solidFill>
                <a:latin typeface="Lato"/>
              </a:rPr>
              <a:t> Maliban kay Doña Gliceria, marami pang kababaihan ang nagbigay ng tulong. Ilan sa kanila ay namigay ng mahahalagang suplay tulad ng pagkain, kumot, unan, banig, medisina, at marami pang iba.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24"/>
          <p:cNvSpPr/>
          <p:nvPr/>
        </p:nvSpPr>
        <p:spPr>
          <a:xfrm>
            <a:off x="-113040" y="532080"/>
            <a:ext cx="8096040" cy="12794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25"/>
          <p:cNvSpPr/>
          <p:nvPr/>
        </p:nvSpPr>
        <p:spPr>
          <a:xfrm>
            <a:off x="426960" y="532080"/>
            <a:ext cx="725184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Partisipasyon ng Kababaihan sa Katipunan at Rebolusyon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712440" y="1960560"/>
            <a:ext cx="108439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Maliban sa pagpapakita ng kagandahang loob, naibahagi rin ng mga Katipunera ang kanilang kasanayan. Dahil ilan sa mga kasapi ay magagaling na burdadora, naging gawain din ng ilan ang pagbuburda ng bandila </a:t>
            </a:r>
            <a:r>
              <a:rPr b="0" i="1" lang="en-PH" sz="1800" spc="-1" strike="noStrike">
                <a:solidFill>
                  <a:srgbClr val="000000"/>
                </a:solidFill>
                <a:latin typeface="Lato"/>
              </a:rPr>
              <a:t>(bandera)</a:t>
            </a:r>
            <a:r>
              <a:rPr b="0" lang="en-PH" sz="1800" spc="-1" strike="noStrike">
                <a:solidFill>
                  <a:srgbClr val="000000"/>
                </a:solidFill>
                <a:latin typeface="Lato"/>
              </a:rPr>
              <a:t> o watawat para sa mga pangkat ng Katipunero sa mga bayan at lalawigan.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Ilang kababaihang manunulat ang nagbigay rin ng ambag sa pamamagitan ng pagsulat ng mga tula upang ipahayag ang kanilang suporta. Ilan sa mga tula ay nailimbag o nailathala sa pahayagang </a:t>
            </a:r>
            <a:r>
              <a:rPr b="1" lang="en-PH" sz="1800" spc="-1" strike="noStrike">
                <a:solidFill>
                  <a:srgbClr val="000000"/>
                </a:solidFill>
                <a:latin typeface="Lato"/>
              </a:rPr>
              <a:t>La Independencia</a:t>
            </a:r>
            <a:r>
              <a:rPr b="0" lang="en-PH" sz="1800" spc="-1" strike="noStrike">
                <a:solidFill>
                  <a:srgbClr val="000000"/>
                </a:solidFill>
                <a:latin typeface="Lato"/>
              </a:rPr>
              <a:t>, ang instrumentong pahayagan ng rebolusyon. Isang halimbawa nito ay ang tulang isinulat ni </a:t>
            </a:r>
            <a:r>
              <a:rPr b="1" lang="en-PH" sz="1800" spc="-1" strike="noStrike">
                <a:solidFill>
                  <a:srgbClr val="000000"/>
                </a:solidFill>
                <a:latin typeface="Lato"/>
              </a:rPr>
              <a:t>Gregoria de Jesús</a:t>
            </a:r>
            <a:r>
              <a:rPr b="0" lang="en-PH" sz="1800" spc="-1" strike="noStrike">
                <a:solidFill>
                  <a:srgbClr val="000000"/>
                </a:solidFill>
                <a:latin typeface="Lato"/>
              </a:rPr>
              <a:t> na ngayo’y kilala sa tawag na </a:t>
            </a:r>
            <a:r>
              <a:rPr b="1" lang="en-PH" sz="1800" spc="-1" strike="noStrike">
                <a:solidFill>
                  <a:srgbClr val="000000"/>
                </a:solidFill>
                <a:latin typeface="Lato"/>
              </a:rPr>
              <a:t>“Nostalgia.”</a:t>
            </a:r>
            <a:r>
              <a:rPr b="0" lang="en-PH" sz="1800" spc="-1" strike="noStrike">
                <a:solidFill>
                  <a:srgbClr val="000000"/>
                </a:solidFill>
                <a:latin typeface="Lato"/>
              </a:rPr>
              <a: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Naging aktibo rin ang maraming kababaihan sa pag-aalay ng dasal para sa mga rebolusyonaryo. Ang ganitong uri ng kontribusyon, bagaman hindi nailahad o napaguusapan, ay masasabing nagbigay ng sigla at nagpatibay sa </a:t>
            </a:r>
            <a:r>
              <a:rPr b="0" i="1" lang="en-PH" sz="1800" spc="-1" strike="noStrike">
                <a:solidFill>
                  <a:srgbClr val="000000"/>
                </a:solidFill>
                <a:latin typeface="Lato"/>
              </a:rPr>
              <a:t>morale</a:t>
            </a:r>
            <a:r>
              <a:rPr b="0" lang="en-PH" sz="1800" spc="-1" strike="noStrike">
                <a:solidFill>
                  <a:srgbClr val="000000"/>
                </a:solidFill>
                <a:latin typeface="Lato"/>
              </a:rPr>
              <a:t> ng mga rebolusyonaryong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26"/>
          <p:cNvSpPr/>
          <p:nvPr/>
        </p:nvSpPr>
        <p:spPr>
          <a:xfrm>
            <a:off x="-113040" y="532080"/>
            <a:ext cx="8096040" cy="12794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7"/>
          <p:cNvSpPr/>
          <p:nvPr/>
        </p:nvSpPr>
        <p:spPr>
          <a:xfrm>
            <a:off x="426960" y="532080"/>
            <a:ext cx="725184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Partisipasyon ng Kababaihan sa Katipunan at Rebolusyon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7" name=""/>
          <p:cNvSpPr/>
          <p:nvPr/>
        </p:nvSpPr>
        <p:spPr>
          <a:xfrm>
            <a:off x="712440" y="2104560"/>
            <a:ext cx="108439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patuloy na pakikibaka para sa kalayaan, unti-unti pang dumami ang kababaihang miyembro ng kilusan. Hindi rin nagpahuli ang kababaihan sa pag-aaklas kontra sa mga sundalong Espanyol. Maraming kababaihan mula sa </a:t>
            </a:r>
            <a:r>
              <a:rPr b="1" lang="en-PH" sz="1800" spc="-1" strike="noStrike">
                <a:solidFill>
                  <a:srgbClr val="000000"/>
                </a:solidFill>
                <a:latin typeface="Lato"/>
              </a:rPr>
              <a:t>Kamaynilaan</a:t>
            </a:r>
            <a:r>
              <a:rPr b="0" lang="en-PH" sz="1800" spc="-1" strike="noStrike">
                <a:solidFill>
                  <a:srgbClr val="000000"/>
                </a:solidFill>
                <a:latin typeface="Lato"/>
              </a:rPr>
              <a:t> ang sumali sa digmaan tulad ng kababaihan mula sa </a:t>
            </a:r>
            <a:r>
              <a:rPr b="1" lang="en-PH" sz="1800" spc="-1" strike="noStrike">
                <a:solidFill>
                  <a:srgbClr val="000000"/>
                </a:solidFill>
                <a:latin typeface="Lato"/>
              </a:rPr>
              <a:t>Mariquina</a:t>
            </a:r>
            <a:r>
              <a:rPr b="0" lang="en-PH" sz="1800" spc="-1" strike="noStrike">
                <a:solidFill>
                  <a:srgbClr val="000000"/>
                </a:solidFill>
                <a:latin typeface="Lato"/>
              </a:rPr>
              <a:t> (lungsod ng Marikina sa kasalukuyan), </a:t>
            </a:r>
            <a:r>
              <a:rPr b="1" lang="en-PH" sz="1800" spc="-1" strike="noStrike">
                <a:solidFill>
                  <a:srgbClr val="000000"/>
                </a:solidFill>
                <a:latin typeface="Lato"/>
              </a:rPr>
              <a:t>Pasay, San Juan del Monte</a:t>
            </a:r>
            <a:r>
              <a:rPr b="0" lang="en-PH" sz="1800" spc="-1" strike="noStrike">
                <a:solidFill>
                  <a:srgbClr val="000000"/>
                </a:solidFill>
                <a:latin typeface="Lato"/>
              </a:rPr>
              <a:t> (lungsod ng San Juan ngayon), </a:t>
            </a:r>
            <a:r>
              <a:rPr b="1" lang="en-PH" sz="1800" spc="-1" strike="noStrike">
                <a:solidFill>
                  <a:srgbClr val="000000"/>
                </a:solidFill>
                <a:latin typeface="Lato"/>
              </a:rPr>
              <a:t>Pasig, Quezon,</a:t>
            </a:r>
            <a:r>
              <a:rPr b="0" lang="en-PH" sz="1800" spc="-1" strike="noStrike">
                <a:solidFill>
                  <a:srgbClr val="000000"/>
                </a:solidFill>
                <a:latin typeface="Lato"/>
              </a:rPr>
              <a:t> at </a:t>
            </a:r>
            <a:r>
              <a:rPr b="1" lang="en-PH" sz="1800" spc="-1" strike="noStrike">
                <a:solidFill>
                  <a:srgbClr val="000000"/>
                </a:solidFill>
                <a:latin typeface="Lato"/>
              </a:rPr>
              <a:t>Parañaque</a:t>
            </a:r>
            <a:r>
              <a:rPr b="0" lang="en-PH" sz="1800" spc="-1" strike="noStrike">
                <a:solidFill>
                  <a:srgbClr val="000000"/>
                </a:solidFill>
                <a:latin typeface="Lato"/>
              </a:rPr>
              <a:t>. Tampok din ang kababaihang rebolusyonaryo mula sa iba’t ibang lalawigan sa Luzon tulad ng </a:t>
            </a:r>
            <a:r>
              <a:rPr b="1" lang="en-PH" sz="1800" spc="-1" strike="noStrike">
                <a:solidFill>
                  <a:srgbClr val="000000"/>
                </a:solidFill>
                <a:latin typeface="Lato"/>
              </a:rPr>
              <a:t>Cavite</a:t>
            </a:r>
            <a:r>
              <a:rPr b="0" lang="en-PH" sz="1800" spc="-1" strike="noStrike">
                <a:solidFill>
                  <a:srgbClr val="000000"/>
                </a:solidFill>
                <a:latin typeface="Lato"/>
              </a:rPr>
              <a:t>, </a:t>
            </a:r>
            <a:r>
              <a:rPr b="1" lang="en-PH" sz="1800" spc="-1" strike="noStrike">
                <a:solidFill>
                  <a:srgbClr val="000000"/>
                </a:solidFill>
                <a:latin typeface="Lato"/>
              </a:rPr>
              <a:t>Laguna, Bulacan, Batangas, Pangasinan, Pampanga,</a:t>
            </a:r>
            <a:r>
              <a:rPr b="0" lang="en-PH" sz="1800" spc="-1" strike="noStrike">
                <a:solidFill>
                  <a:srgbClr val="000000"/>
                </a:solidFill>
                <a:latin typeface="Lato"/>
              </a:rPr>
              <a:t> at marami pang iba. Hindi rin nagpahuli ang kababaihan sa Visayas. Sa Mindanao, hindi rin matatawaran ang naging kontribusyon ng kababaihan sa digmaang </a:t>
            </a:r>
            <a:r>
              <a:rPr b="1" lang="en-PH" sz="1800" spc="-1" strike="noStrike">
                <a:solidFill>
                  <a:srgbClr val="000000"/>
                </a:solidFill>
                <a:latin typeface="Lato"/>
              </a:rPr>
              <a:t>Moro</a:t>
            </a:r>
            <a:r>
              <a:rPr b="0" lang="en-PH" sz="1800" spc="-1" strike="noStrike">
                <a:solidFill>
                  <a:srgbClr val="000000"/>
                </a:solidFill>
                <a:latin typeface="Lato"/>
              </a:rPr>
              <a:t> at </a:t>
            </a:r>
            <a:r>
              <a:rPr b="1" lang="en-PH" sz="1800" spc="-1" strike="noStrike">
                <a:solidFill>
                  <a:srgbClr val="000000"/>
                </a:solidFill>
                <a:latin typeface="Lato"/>
              </a:rPr>
              <a:t>Espanyol.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1941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2023-07-10T13:54:24Z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