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1880" cy="68277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68760" cy="2768760"/>
          </a:xfrm>
          <a:prstGeom prst="rect">
            <a:avLst/>
          </a:prstGeom>
          <a:ln w="0">
            <a:noFill/>
          </a:ln>
        </p:spPr>
      </p:pic>
      <p:sp>
        <p:nvSpPr>
          <p:cNvPr id="2" name="Rectangle 5"/>
          <p:cNvSpPr/>
          <p:nvPr/>
        </p:nvSpPr>
        <p:spPr>
          <a:xfrm>
            <a:off x="3487320" y="1475280"/>
            <a:ext cx="8674200" cy="38322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74200" cy="3538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1880" cy="604800"/>
          </a:xfrm>
          <a:prstGeom prst="rect">
            <a:avLst/>
          </a:prstGeom>
          <a:ln w="0">
            <a:noFill/>
          </a:ln>
        </p:spPr>
      </p:pic>
      <p:sp>
        <p:nvSpPr>
          <p:cNvPr id="43" name="Rectangle 7"/>
          <p:cNvSpPr/>
          <p:nvPr/>
        </p:nvSpPr>
        <p:spPr>
          <a:xfrm>
            <a:off x="10868760" y="0"/>
            <a:ext cx="940320" cy="9403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04400" cy="1004400"/>
          </a:xfrm>
          <a:prstGeom prst="rect">
            <a:avLst/>
          </a:prstGeom>
          <a:ln w="0">
            <a:noFill/>
          </a:ln>
        </p:spPr>
      </p:pic>
      <p:sp>
        <p:nvSpPr>
          <p:cNvPr id="45" name="TextBox 9"/>
          <p:cNvSpPr/>
          <p:nvPr/>
        </p:nvSpPr>
        <p:spPr>
          <a:xfrm>
            <a:off x="185400" y="6362280"/>
            <a:ext cx="4661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3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86200" cy="33544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483360" y="2700000"/>
            <a:ext cx="8707320" cy="107460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3960000" y="2400120"/>
            <a:ext cx="6643800" cy="191844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89960" cy="394488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3867840" y="2689200"/>
            <a:ext cx="7806600" cy="677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PingFang SC"/>
              </a:rPr>
              <a:t>Navigating Various Types of Texts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
          <p:cNvSpPr/>
          <p:nvPr/>
        </p:nvSpPr>
        <p:spPr>
          <a:xfrm>
            <a:off x="1080000" y="2700000"/>
            <a:ext cx="10080000" cy="1027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100" spc="-1" strike="noStrike">
                <a:solidFill>
                  <a:srgbClr val="000000"/>
                </a:solidFill>
                <a:latin typeface="Lato"/>
                <a:ea typeface="DejaVu Sans"/>
              </a:rPr>
              <a:t>	</a:t>
            </a:r>
            <a:r>
              <a:rPr b="0" lang="en-PH" sz="2100" spc="-1" strike="noStrike">
                <a:solidFill>
                  <a:srgbClr val="000000"/>
                </a:solidFill>
                <a:latin typeface="Lato"/>
                <a:ea typeface="DejaVu Sans"/>
              </a:rPr>
              <a:t>Botany is the study of plants, which uses a scientific method of investigation to discover how the world and plants work.</a:t>
            </a:r>
            <a:endParaRPr b="0" lang="en-PH" sz="2100" spc="-1" strike="noStrike">
              <a:latin typeface="Arial"/>
            </a:endParaRPr>
          </a:p>
        </p:txBody>
      </p:sp>
      <p:sp>
        <p:nvSpPr>
          <p:cNvPr id="172" name=""/>
          <p:cNvSpPr/>
          <p:nvPr/>
        </p:nvSpPr>
        <p:spPr>
          <a:xfrm>
            <a:off x="2160000" y="540000"/>
            <a:ext cx="7806600" cy="677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Navigating Various Types of Texts</a:t>
            </a:r>
            <a:endParaRPr b="0" lang="en-PH" sz="3600" spc="-1" strike="noStrike">
              <a:latin typeface="Arial"/>
            </a:endParaRPr>
          </a:p>
        </p:txBody>
      </p:sp>
      <p:sp>
        <p:nvSpPr>
          <p:cNvPr id="173" name=""/>
          <p:cNvSpPr/>
          <p:nvPr/>
        </p:nvSpPr>
        <p:spPr>
          <a:xfrm>
            <a:off x="1080000" y="2107800"/>
            <a:ext cx="4319280" cy="733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100" spc="-1" strike="noStrike">
                <a:solidFill>
                  <a:srgbClr val="000000"/>
                </a:solidFill>
                <a:latin typeface="Lato"/>
                <a:ea typeface="DejaVu Sans"/>
              </a:rPr>
              <a:t>Example (Informative):</a:t>
            </a:r>
            <a:endParaRPr b="0" lang="en-PH" sz="2100" spc="-1" strike="noStrike">
              <a:latin typeface="Arial"/>
            </a:endParaRPr>
          </a:p>
        </p:txBody>
      </p:sp>
      <p:sp>
        <p:nvSpPr>
          <p:cNvPr id="174" name=""/>
          <p:cNvSpPr/>
          <p:nvPr/>
        </p:nvSpPr>
        <p:spPr>
          <a:xfrm>
            <a:off x="1100160" y="3727080"/>
            <a:ext cx="10059840" cy="2519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100" spc="-1" strike="noStrike">
                <a:solidFill>
                  <a:srgbClr val="000000"/>
                </a:solidFill>
                <a:latin typeface="Lato"/>
                <a:ea typeface="DejaVu Sans"/>
              </a:rPr>
              <a:t>	</a:t>
            </a:r>
            <a:r>
              <a:rPr b="0" lang="en-PH" sz="2100" spc="-1" strike="noStrike">
                <a:solidFill>
                  <a:srgbClr val="000000"/>
                </a:solidFill>
                <a:latin typeface="Lato"/>
                <a:ea typeface="DejaVu Sans"/>
              </a:rPr>
              <a:t>A scientific method is a systematic way to describe and reveal the universe based on observing, comparing, reasoning, predicting, testing, and interpreting. Everyone uses a scientific method at all times.</a:t>
            </a:r>
            <a:endParaRPr b="0" lang="en-PH" sz="2100" spc="-1" strike="noStrike">
              <a:latin typeface="Arial"/>
            </a:endParaRPr>
          </a:p>
        </p:txBody>
      </p:sp>
      <p:sp>
        <p:nvSpPr>
          <p:cNvPr id="175" name=""/>
          <p:cNvSpPr/>
          <p:nvPr/>
        </p:nvSpPr>
        <p:spPr>
          <a:xfrm>
            <a:off x="6019560" y="5110560"/>
            <a:ext cx="617184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Gordon Uno, et al. </a:t>
            </a:r>
            <a:r>
              <a:rPr b="0" lang="en-PH" sz="1800" spc="-1" strike="noStrike">
                <a:solidFill>
                  <a:srgbClr val="000000"/>
                </a:solidFill>
                <a:latin typeface="Lato"/>
                <a:ea typeface="n«âþ"/>
              </a:rPr>
              <a:t>Principles of Botany, 2001.</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
          <p:cNvSpPr/>
          <p:nvPr/>
        </p:nvSpPr>
        <p:spPr>
          <a:xfrm>
            <a:off x="2340000" y="762480"/>
            <a:ext cx="7806600" cy="677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Navigating Various Types of Texts</a:t>
            </a:r>
            <a:endParaRPr b="0" lang="en-PH" sz="3600" spc="-1" strike="noStrike">
              <a:latin typeface="Arial"/>
            </a:endParaRPr>
          </a:p>
        </p:txBody>
      </p:sp>
      <p:sp>
        <p:nvSpPr>
          <p:cNvPr id="177" name=""/>
          <p:cNvSpPr/>
          <p:nvPr/>
        </p:nvSpPr>
        <p:spPr>
          <a:xfrm>
            <a:off x="973080" y="2648520"/>
            <a:ext cx="10186920" cy="38314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567"/>
              </a:spcBef>
              <a:spcAft>
                <a:spcPts val="567"/>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Lastly, </a:t>
            </a:r>
            <a:r>
              <a:rPr b="1" lang="en-PH" sz="2000" spc="-1" strike="noStrike">
                <a:solidFill>
                  <a:srgbClr val="000000"/>
                </a:solidFill>
                <a:latin typeface="Lato"/>
                <a:ea typeface="DejaVu Sans"/>
              </a:rPr>
              <a:t>journalistic</a:t>
            </a:r>
            <a:r>
              <a:rPr b="0" lang="en-PH" sz="2000" spc="-1" strike="noStrike">
                <a:solidFill>
                  <a:srgbClr val="000000"/>
                </a:solidFill>
                <a:latin typeface="Lato"/>
                <a:ea typeface="DejaVu Sans"/>
              </a:rPr>
              <a:t> texts may serve either of the following purposes: to inform (news articles) or to persuade (editorial, opposite-editorials). Journalistic texts are usually organized by way of an inverted pyramid wherein the most important and interesting pieces of information are placed at the beginning of the text, succeeded by information with less importance. Like informative texts, journalistic texts make use of short and simple language with fact-based content.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
          <p:cNvSpPr/>
          <p:nvPr/>
        </p:nvSpPr>
        <p:spPr>
          <a:xfrm>
            <a:off x="1080000" y="2025000"/>
            <a:ext cx="10080000" cy="1863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i="1" lang="en-PH" sz="2100" spc="-1" strike="noStrike">
                <a:solidFill>
                  <a:srgbClr val="000000"/>
                </a:solidFill>
                <a:latin typeface="Lato"/>
                <a:ea typeface="DejaVu Sans"/>
              </a:rPr>
              <a:t>Trees Assailed</a:t>
            </a:r>
            <a:endParaRPr b="0" lang="en-PH" sz="2100" spc="-1" strike="noStrike">
              <a:latin typeface="Arial"/>
            </a:endParaRPr>
          </a:p>
          <a:p>
            <a:pPr algn="ctr">
              <a:lnSpc>
                <a:spcPct val="100000"/>
              </a:lnSpc>
              <a:buNone/>
            </a:pPr>
            <a:r>
              <a:rPr b="0" i="1" lang="en-PH" sz="2100" spc="-1" strike="noStrike">
                <a:solidFill>
                  <a:srgbClr val="000000"/>
                </a:solidFill>
                <a:latin typeface="Lato"/>
                <a:ea typeface="DejaVu Sans"/>
              </a:rPr>
              <a:t>Delfi n T. Mallari, Jr.</a:t>
            </a:r>
            <a:endParaRPr b="0" lang="en-PH" sz="2100" spc="-1" strike="noStrike">
              <a:latin typeface="Arial"/>
            </a:endParaRPr>
          </a:p>
          <a:p>
            <a:pPr algn="just">
              <a:lnSpc>
                <a:spcPct val="100000"/>
              </a:lnSpc>
              <a:spcBef>
                <a:spcPts val="283"/>
              </a:spcBef>
              <a:spcAft>
                <a:spcPts val="283"/>
              </a:spcAft>
              <a:buNone/>
            </a:pPr>
            <a:r>
              <a:rPr b="0" lang="en-PH" sz="2100" spc="-1" strike="noStrike">
                <a:solidFill>
                  <a:srgbClr val="000000"/>
                </a:solidFill>
                <a:latin typeface="Lato"/>
                <a:ea typeface="DejaVu Sans"/>
              </a:rPr>
              <a:t>	</a:t>
            </a:r>
            <a:r>
              <a:rPr b="0" lang="en-PH" sz="2100" spc="-1" strike="noStrike">
                <a:solidFill>
                  <a:srgbClr val="000000"/>
                </a:solidFill>
                <a:latin typeface="Lato"/>
                <a:ea typeface="DejaVu Sans"/>
              </a:rPr>
              <a:t>LUCENA CITY – The environment group Greenpeace and coconut farmer groups have criticized the government’s use of the toxic pesticide neonicotinoids to combat the coconut scale insect (CSI) or “cocolisap” infestation that is threatening to wipe out the country’s coconut industry.</a:t>
            </a:r>
            <a:endParaRPr b="0" lang="en-PH" sz="2100" spc="-1" strike="noStrike">
              <a:latin typeface="Arial"/>
            </a:endParaRPr>
          </a:p>
        </p:txBody>
      </p:sp>
      <p:sp>
        <p:nvSpPr>
          <p:cNvPr id="179" name=""/>
          <p:cNvSpPr/>
          <p:nvPr/>
        </p:nvSpPr>
        <p:spPr>
          <a:xfrm>
            <a:off x="2273400" y="360000"/>
            <a:ext cx="7806600" cy="677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Navigating Various Types of Texts</a:t>
            </a:r>
            <a:endParaRPr b="0" lang="en-PH" sz="3600" spc="-1" strike="noStrike">
              <a:latin typeface="Arial"/>
            </a:endParaRPr>
          </a:p>
        </p:txBody>
      </p:sp>
      <p:sp>
        <p:nvSpPr>
          <p:cNvPr id="180" name=""/>
          <p:cNvSpPr/>
          <p:nvPr/>
        </p:nvSpPr>
        <p:spPr>
          <a:xfrm>
            <a:off x="1080000" y="1606680"/>
            <a:ext cx="3599280" cy="733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100" spc="-1" strike="noStrike">
                <a:solidFill>
                  <a:srgbClr val="000000"/>
                </a:solidFill>
                <a:latin typeface="Lato"/>
                <a:ea typeface="DejaVu Sans"/>
              </a:rPr>
              <a:t>Example (Journalistic): </a:t>
            </a:r>
            <a:endParaRPr b="0" lang="en-PH" sz="2100" spc="-1" strike="noStrike">
              <a:latin typeface="Arial"/>
            </a:endParaRPr>
          </a:p>
        </p:txBody>
      </p:sp>
      <p:sp>
        <p:nvSpPr>
          <p:cNvPr id="181" name=""/>
          <p:cNvSpPr/>
          <p:nvPr/>
        </p:nvSpPr>
        <p:spPr>
          <a:xfrm>
            <a:off x="1080000" y="4140000"/>
            <a:ext cx="10080000" cy="1403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100" spc="-1" strike="noStrike">
                <a:solidFill>
                  <a:srgbClr val="000000"/>
                </a:solidFill>
                <a:latin typeface="LaTO"/>
                <a:ea typeface="DejaVu Sans"/>
              </a:rPr>
              <a:t>	</a:t>
            </a:r>
            <a:r>
              <a:rPr b="0" lang="en-PH" sz="2100" spc="-1" strike="noStrike">
                <a:solidFill>
                  <a:srgbClr val="000000"/>
                </a:solidFill>
                <a:latin typeface="LaTO"/>
                <a:ea typeface="DejaVu Sans"/>
              </a:rPr>
              <a:t>Romeo Clavo, head of the group Ugnayan ng Magsasaka sa Gitnang Luzon (Ugnayan), said they would prevent the Philippine Coconut Authority (PCA) from injecting the anti-pest chemical into their coconut trees until they are convinced it is safe for humans and the environment.</a:t>
            </a:r>
            <a:endParaRPr b="0" lang="en-PH" sz="2100" spc="-1" strike="noStrike">
              <a:latin typeface="Arial"/>
            </a:endParaRPr>
          </a:p>
        </p:txBody>
      </p:sp>
      <p:sp>
        <p:nvSpPr>
          <p:cNvPr id="182" name=""/>
          <p:cNvSpPr/>
          <p:nvPr/>
        </p:nvSpPr>
        <p:spPr>
          <a:xfrm>
            <a:off x="3924000" y="5543280"/>
            <a:ext cx="737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1800" spc="-1" strike="noStrike">
                <a:solidFill>
                  <a:srgbClr val="000000"/>
                </a:solidFill>
                <a:latin typeface="Lato"/>
                <a:ea typeface="DejaVu Sans"/>
              </a:rPr>
              <a:t>Allan Policarpio Philippine Daily Inquirer Entertainment, July 1, 2014</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
          <p:cNvSpPr/>
          <p:nvPr/>
        </p:nvSpPr>
        <p:spPr>
          <a:xfrm>
            <a:off x="2160000" y="402480"/>
            <a:ext cx="7806600" cy="677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Navigating Various Types of Texts</a:t>
            </a:r>
            <a:endParaRPr b="0" lang="en-PH" sz="3600" spc="-1" strike="noStrike">
              <a:latin typeface="Arial"/>
            </a:endParaRPr>
          </a:p>
        </p:txBody>
      </p:sp>
      <p:pic>
        <p:nvPicPr>
          <p:cNvPr id="184" name="" descr=""/>
          <p:cNvPicPr/>
          <p:nvPr/>
        </p:nvPicPr>
        <p:blipFill>
          <a:blip r:embed="rId1"/>
          <a:stretch/>
        </p:blipFill>
        <p:spPr>
          <a:xfrm>
            <a:off x="3854520" y="2880000"/>
            <a:ext cx="4244400" cy="2999880"/>
          </a:xfrm>
          <a:prstGeom prst="rect">
            <a:avLst/>
          </a:prstGeom>
          <a:ln w="0">
            <a:noFill/>
          </a:ln>
        </p:spPr>
      </p:pic>
      <p:sp>
        <p:nvSpPr>
          <p:cNvPr id="185" name=""/>
          <p:cNvSpPr/>
          <p:nvPr/>
        </p:nvSpPr>
        <p:spPr>
          <a:xfrm>
            <a:off x="1080000" y="1788840"/>
            <a:ext cx="10004040" cy="1450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What do you think constitute informative, journalistic, and literary types of text? Use the Venn diagram below to share what you know about these texts. Give a label for each circles accordingly.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
          <p:cNvSpPr/>
          <p:nvPr/>
        </p:nvSpPr>
        <p:spPr>
          <a:xfrm>
            <a:off x="901080" y="2788920"/>
            <a:ext cx="10438920" cy="31510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567"/>
              </a:spcBef>
              <a:spcAft>
                <a:spcPts val="567"/>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Literary, journalistic, and informative texts differ in many aspects. A literary text is written to entertain, inspire, or communicate an idea through figurative or creative language. Informative texts serve to inform and educate through simple and straightforward language. A journalistic text is written to inform or persuade, following the inverted pyramid structure.</a:t>
            </a:r>
            <a:endParaRPr b="0" lang="en-PH" sz="2000" spc="-1" strike="noStrike">
              <a:latin typeface="Arial"/>
            </a:endParaRPr>
          </a:p>
        </p:txBody>
      </p:sp>
      <p:sp>
        <p:nvSpPr>
          <p:cNvPr id="187" name=""/>
          <p:cNvSpPr/>
          <p:nvPr/>
        </p:nvSpPr>
        <p:spPr>
          <a:xfrm>
            <a:off x="2160000" y="540000"/>
            <a:ext cx="7806600" cy="677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Navigating Various Types of Texts</a:t>
            </a:r>
            <a:endParaRPr b="0" lang="en-PH" sz="3600" spc="-1" strike="noStrike">
              <a:latin typeface="Arial"/>
            </a:endParaRPr>
          </a:p>
        </p:txBody>
      </p:sp>
      <p:sp>
        <p:nvSpPr>
          <p:cNvPr id="188" name=""/>
          <p:cNvSpPr/>
          <p:nvPr/>
        </p:nvSpPr>
        <p:spPr>
          <a:xfrm>
            <a:off x="5041080" y="1864080"/>
            <a:ext cx="2698920" cy="655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c9211e"/>
                </a:solidFill>
                <a:latin typeface="Arial"/>
                <a:ea typeface="DejaVu Sans"/>
              </a:rPr>
              <a:t>ANSWER KEY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3999960" y="2887560"/>
            <a:ext cx="7806600" cy="677520"/>
          </a:xfrm>
          <a:prstGeom prst="rect">
            <a:avLst/>
          </a:prstGeom>
          <a:noFill/>
          <a:ln w="0">
            <a:noFill/>
          </a:ln>
        </p:spPr>
        <p:style>
          <a:lnRef idx="0"/>
          <a:fillRef idx="0"/>
          <a:effectRef idx="0"/>
          <a:fontRef idx="minor"/>
        </p:style>
      </p:sp>
      <p:sp>
        <p:nvSpPr>
          <p:cNvPr id="129" name=""/>
          <p:cNvSpPr/>
          <p:nvPr/>
        </p:nvSpPr>
        <p:spPr>
          <a:xfrm>
            <a:off x="2160000" y="540000"/>
            <a:ext cx="7806600" cy="677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Navigating Various Types of Texts</a:t>
            </a:r>
            <a:endParaRPr b="0" lang="en-PH" sz="3600" spc="-1" strike="noStrike">
              <a:latin typeface="Arial"/>
            </a:endParaRPr>
          </a:p>
        </p:txBody>
      </p:sp>
      <p:sp>
        <p:nvSpPr>
          <p:cNvPr id="130" name=""/>
          <p:cNvSpPr/>
          <p:nvPr/>
        </p:nvSpPr>
        <p:spPr>
          <a:xfrm>
            <a:off x="901440" y="2229480"/>
            <a:ext cx="10438560" cy="2810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Writers have different purposes or reasons for writing a text. It is easier for readers to identify the purpose of the writer by looking at the structure of the text.</a:t>
            </a:r>
            <a:endParaRPr b="0" lang="en-PH" sz="2000" spc="-1" strike="noStrike">
              <a:latin typeface="Arial"/>
            </a:endParaRPr>
          </a:p>
        </p:txBody>
      </p:sp>
      <p:sp>
        <p:nvSpPr>
          <p:cNvPr id="131" name=""/>
          <p:cNvSpPr/>
          <p:nvPr/>
        </p:nvSpPr>
        <p:spPr>
          <a:xfrm>
            <a:off x="-11160000" y="3240000"/>
            <a:ext cx="9898560" cy="3150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1" lang="en-PH" sz="2000" spc="-1" strike="noStrike">
                <a:solidFill>
                  <a:srgbClr val="000000"/>
                </a:solidFill>
                <a:latin typeface="Lato"/>
                <a:ea typeface="DejaVu Sans"/>
              </a:rPr>
              <a:t>Segmental</a:t>
            </a:r>
            <a:r>
              <a:rPr b="0" lang="en-PH" sz="2000" spc="-1" strike="noStrike">
                <a:solidFill>
                  <a:srgbClr val="000000"/>
                </a:solidFill>
                <a:latin typeface="Lato"/>
                <a:ea typeface="DejaVu Sans"/>
              </a:rPr>
              <a:t>, which relates to the division of speech into segments, may be equivalent to vowels and consonants. When vowels and consonants are joined together, they form syllables, which make up utterances. There are other features superimposed or placed on top of syllables such as stress, accent, pitch, tone, and intonation. These features are called </a:t>
            </a:r>
            <a:r>
              <a:rPr b="1" lang="en-PH" sz="2000" spc="-1" strike="noStrike">
                <a:solidFill>
                  <a:srgbClr val="000000"/>
                </a:solidFill>
                <a:latin typeface="Lato"/>
                <a:ea typeface="DejaVu Sans"/>
              </a:rPr>
              <a:t>suprasegmental</a:t>
            </a:r>
            <a:r>
              <a:rPr b="0" lang="en-PH" sz="2000" spc="-1" strike="noStrike">
                <a:solidFill>
                  <a:srgbClr val="000000"/>
                </a:solidFill>
                <a:latin typeface="Lato"/>
                <a:ea typeface="DejaVu Sans"/>
              </a:rPr>
              <a:t>.</a:t>
            </a:r>
            <a:endParaRPr b="0" lang="en-PH" sz="2000" spc="-1" strike="noStrike">
              <a:latin typeface="Arial"/>
            </a:endParaRPr>
          </a:p>
        </p:txBody>
      </p:sp>
      <p:sp>
        <p:nvSpPr>
          <p:cNvPr id="132" name=""/>
          <p:cNvSpPr/>
          <p:nvPr/>
        </p:nvSpPr>
        <p:spPr>
          <a:xfrm>
            <a:off x="900000" y="3629520"/>
            <a:ext cx="10440000" cy="2130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Texts serve a variety of purposes. Texts may be categorized into three: </a:t>
            </a:r>
            <a:r>
              <a:rPr b="1" lang="en-PH" sz="2000" spc="-1" strike="noStrike">
                <a:solidFill>
                  <a:srgbClr val="000000"/>
                </a:solidFill>
                <a:latin typeface="Lato"/>
                <a:ea typeface="DejaVu Sans"/>
              </a:rPr>
              <a:t>literary, informative, </a:t>
            </a:r>
            <a:r>
              <a:rPr b="0" lang="en-PH" sz="2000" spc="-1" strike="noStrike">
                <a:solidFill>
                  <a:srgbClr val="000000"/>
                </a:solidFill>
                <a:latin typeface="Lato"/>
                <a:ea typeface="DejaVu Sans"/>
              </a:rPr>
              <a:t>or</a:t>
            </a:r>
            <a:r>
              <a:rPr b="1" lang="en-PH" sz="2000" spc="-1" strike="noStrike">
                <a:solidFill>
                  <a:srgbClr val="000000"/>
                </a:solidFill>
                <a:latin typeface="Lato"/>
                <a:ea typeface="DejaVu Sans"/>
              </a:rPr>
              <a:t> journalistic</a:t>
            </a:r>
            <a:r>
              <a:rPr b="0" lang="en-PH" sz="2000" spc="-1" strike="noStrike">
                <a:solidFill>
                  <a:srgbClr val="000000"/>
                </a:solidFill>
                <a:latin typeface="Lato"/>
                <a:ea typeface="DejaVu Sans"/>
              </a:rPr>
              <a:t>. If you want to write different types of texts effectively, you need to be familiar with each type’s organization and structure.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2340000" y="582480"/>
            <a:ext cx="7806600" cy="677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Navigating Various Types of Texts</a:t>
            </a:r>
            <a:endParaRPr b="0" lang="en-PH" sz="3600" spc="-1" strike="noStrike">
              <a:latin typeface="Arial"/>
            </a:endParaRPr>
          </a:p>
        </p:txBody>
      </p:sp>
      <p:sp>
        <p:nvSpPr>
          <p:cNvPr id="134" name=""/>
          <p:cNvSpPr/>
          <p:nvPr/>
        </p:nvSpPr>
        <p:spPr>
          <a:xfrm>
            <a:off x="1152000" y="2376000"/>
            <a:ext cx="9898920" cy="1790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 </a:t>
            </a:r>
            <a:r>
              <a:rPr b="1" lang="en-PH" sz="2000" spc="-1" strike="noStrike">
                <a:solidFill>
                  <a:srgbClr val="000000"/>
                </a:solidFill>
                <a:latin typeface="Lato"/>
                <a:ea typeface="DejaVu Sans"/>
              </a:rPr>
              <a:t>literary</a:t>
            </a:r>
            <a:r>
              <a:rPr b="0" lang="en-PH" sz="2000" spc="-1" strike="noStrike">
                <a:solidFill>
                  <a:srgbClr val="000000"/>
                </a:solidFill>
                <a:latin typeface="Lato"/>
                <a:ea typeface="DejaVu Sans"/>
              </a:rPr>
              <a:t> text is a piece of writing, in prose or in poetry, that serves a myriad of purposes: to entertain, to tell a story, to inspire, and to communicate a belief, among others. Moreover, this type of text makes use of creative and figurative language.</a:t>
            </a:r>
            <a:endParaRPr b="0" lang="en-PH" sz="2000" spc="-1" strike="noStrike">
              <a:latin typeface="Arial"/>
            </a:endParaRPr>
          </a:p>
        </p:txBody>
      </p:sp>
      <p:sp>
        <p:nvSpPr>
          <p:cNvPr id="135" name=""/>
          <p:cNvSpPr/>
          <p:nvPr/>
        </p:nvSpPr>
        <p:spPr>
          <a:xfrm>
            <a:off x="1183680" y="4024440"/>
            <a:ext cx="9795240" cy="2130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For instance, you may encounter interjections and the inverted order of sentences more in a literary text compared to other text types. An </a:t>
            </a:r>
            <a:r>
              <a:rPr b="1" lang="en-PH" sz="2000" spc="-1" strike="noStrike">
                <a:solidFill>
                  <a:srgbClr val="000000"/>
                </a:solidFill>
                <a:latin typeface="Lato"/>
                <a:ea typeface="DejaVu Sans"/>
              </a:rPr>
              <a:t>interjection</a:t>
            </a:r>
            <a:r>
              <a:rPr b="0" lang="en-PH" sz="2000" spc="-1" strike="noStrike">
                <a:solidFill>
                  <a:srgbClr val="000000"/>
                </a:solidFill>
                <a:latin typeface="Lato"/>
                <a:ea typeface="DejaVu Sans"/>
              </a:rPr>
              <a:t> is a part of speech that expresses the writer or the speaker’s feelings and emotions.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2093400" y="540000"/>
            <a:ext cx="7806600" cy="677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Navigating Various Types of Texts</a:t>
            </a:r>
            <a:endParaRPr b="0" lang="en-PH" sz="3600" spc="-1" strike="noStrike">
              <a:latin typeface="Arial"/>
            </a:endParaRPr>
          </a:p>
        </p:txBody>
      </p:sp>
      <p:sp>
        <p:nvSpPr>
          <p:cNvPr id="137" name=""/>
          <p:cNvSpPr/>
          <p:nvPr/>
        </p:nvSpPr>
        <p:spPr>
          <a:xfrm>
            <a:off x="1080720" y="2880000"/>
            <a:ext cx="9899280" cy="899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He picked up the two heavy bags and carried them around the station to the other tracks. He looked up the tracks but could not see the train.</a:t>
            </a:r>
            <a:endParaRPr b="0" lang="en-PH" sz="2000" spc="-1" strike="noStrike">
              <a:latin typeface="Arial"/>
            </a:endParaRPr>
          </a:p>
        </p:txBody>
      </p:sp>
      <p:sp>
        <p:nvSpPr>
          <p:cNvPr id="138" name=""/>
          <p:cNvSpPr/>
          <p:nvPr/>
        </p:nvSpPr>
        <p:spPr>
          <a:xfrm>
            <a:off x="1080720" y="3924720"/>
            <a:ext cx="9899280" cy="899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Coming back, he walked through the barroom, where people waiting for the train were drinking.</a:t>
            </a:r>
            <a:endParaRPr b="0" lang="en-PH" sz="2000" spc="-1" strike="noStrike">
              <a:latin typeface="Arial"/>
            </a:endParaRPr>
          </a:p>
        </p:txBody>
      </p:sp>
      <p:sp>
        <p:nvSpPr>
          <p:cNvPr id="139" name=""/>
          <p:cNvSpPr/>
          <p:nvPr/>
        </p:nvSpPr>
        <p:spPr>
          <a:xfrm>
            <a:off x="4500000" y="5040000"/>
            <a:ext cx="6479280" cy="35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1800" spc="-1" strike="noStrike">
                <a:solidFill>
                  <a:srgbClr val="000000"/>
                </a:solidFill>
                <a:latin typeface="Lato"/>
                <a:ea typeface="DejaVu Sans"/>
              </a:rPr>
              <a:t>Excerpt from Hills Like White Elephants by Ernest Hemingway</a:t>
            </a:r>
            <a:endParaRPr b="0" lang="en-PH" sz="1800" spc="-1" strike="noStrike">
              <a:latin typeface="Arial"/>
            </a:endParaRPr>
          </a:p>
        </p:txBody>
      </p:sp>
      <p:sp>
        <p:nvSpPr>
          <p:cNvPr id="140" name=""/>
          <p:cNvSpPr/>
          <p:nvPr/>
        </p:nvSpPr>
        <p:spPr>
          <a:xfrm>
            <a:off x="1080720" y="1980000"/>
            <a:ext cx="3239280" cy="44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Example (Literary):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2092320" y="684000"/>
            <a:ext cx="7806600" cy="677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Navigating Various Types of Texts</a:t>
            </a:r>
            <a:endParaRPr b="0" lang="en-PH" sz="3600" spc="-1" strike="noStrike">
              <a:latin typeface="Arial"/>
            </a:endParaRPr>
          </a:p>
        </p:txBody>
      </p:sp>
      <p:sp>
        <p:nvSpPr>
          <p:cNvPr id="142" name=""/>
          <p:cNvSpPr/>
          <p:nvPr/>
        </p:nvSpPr>
        <p:spPr>
          <a:xfrm>
            <a:off x="1188000" y="2112840"/>
            <a:ext cx="7918920" cy="1450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Below are examples of interjections:</a:t>
            </a:r>
            <a:endParaRPr b="0" lang="en-PH" sz="2000" spc="-1" strike="noStrike">
              <a:latin typeface="Arial"/>
            </a:endParaRPr>
          </a:p>
        </p:txBody>
      </p:sp>
      <p:graphicFrame>
        <p:nvGraphicFramePr>
          <p:cNvPr id="143" name=""/>
          <p:cNvGraphicFramePr/>
          <p:nvPr/>
        </p:nvGraphicFramePr>
        <p:xfrm>
          <a:off x="1287720" y="2752200"/>
          <a:ext cx="9578520" cy="2826720"/>
        </p:xfrm>
        <a:graphic>
          <a:graphicData uri="http://schemas.openxmlformats.org/drawingml/2006/table">
            <a:tbl>
              <a:tblPr/>
              <a:tblGrid>
                <a:gridCol w="1503000"/>
                <a:gridCol w="8075880"/>
              </a:tblGrid>
              <a:tr h="56556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56556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56556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56556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56484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44" name=""/>
          <p:cNvSpPr/>
          <p:nvPr/>
        </p:nvSpPr>
        <p:spPr>
          <a:xfrm>
            <a:off x="1728000" y="2773440"/>
            <a:ext cx="790920" cy="429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aha</a:t>
            </a:r>
            <a:endParaRPr b="0" lang="en-PH" sz="2000" spc="-1" strike="noStrike">
              <a:latin typeface="Arial"/>
            </a:endParaRPr>
          </a:p>
        </p:txBody>
      </p:sp>
      <p:sp>
        <p:nvSpPr>
          <p:cNvPr id="145" name=""/>
          <p:cNvSpPr/>
          <p:nvPr/>
        </p:nvSpPr>
        <p:spPr>
          <a:xfrm>
            <a:off x="1736640" y="3313440"/>
            <a:ext cx="1178280" cy="429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à'9Eâþ"/>
              </a:rPr>
              <a:t>alas</a:t>
            </a:r>
            <a:endParaRPr b="0" lang="en-PH" sz="2000" spc="-1" strike="noStrike">
              <a:latin typeface="Arial"/>
            </a:endParaRPr>
          </a:p>
        </p:txBody>
      </p:sp>
      <p:sp>
        <p:nvSpPr>
          <p:cNvPr id="146" name=""/>
          <p:cNvSpPr/>
          <p:nvPr/>
        </p:nvSpPr>
        <p:spPr>
          <a:xfrm>
            <a:off x="1620000" y="3889440"/>
            <a:ext cx="1049400" cy="429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hurrah</a:t>
            </a:r>
            <a:endParaRPr b="0" lang="en-PH" sz="2000" spc="-1" strike="noStrike">
              <a:latin typeface="Arial"/>
            </a:endParaRPr>
          </a:p>
        </p:txBody>
      </p:sp>
      <p:sp>
        <p:nvSpPr>
          <p:cNvPr id="147" name=""/>
          <p:cNvSpPr/>
          <p:nvPr/>
        </p:nvSpPr>
        <p:spPr>
          <a:xfrm>
            <a:off x="1728000" y="4465440"/>
            <a:ext cx="812520" cy="429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meh</a:t>
            </a:r>
            <a:endParaRPr b="0" lang="en-PH" sz="2000" spc="-1" strike="noStrike">
              <a:latin typeface="Arial"/>
            </a:endParaRPr>
          </a:p>
        </p:txBody>
      </p:sp>
      <p:sp>
        <p:nvSpPr>
          <p:cNvPr id="148" name=""/>
          <p:cNvSpPr/>
          <p:nvPr/>
        </p:nvSpPr>
        <p:spPr>
          <a:xfrm>
            <a:off x="1656000" y="5040000"/>
            <a:ext cx="1027440" cy="429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à'9Eâþ"/>
              </a:rPr>
              <a:t>yikes</a:t>
            </a:r>
            <a:endParaRPr b="0" lang="en-PH" sz="2000" spc="-1" strike="noStrike">
              <a:latin typeface="Arial"/>
            </a:endParaRPr>
          </a:p>
        </p:txBody>
      </p:sp>
      <p:sp>
        <p:nvSpPr>
          <p:cNvPr id="149" name=""/>
          <p:cNvSpPr/>
          <p:nvPr/>
        </p:nvSpPr>
        <p:spPr>
          <a:xfrm>
            <a:off x="3060000" y="2776320"/>
            <a:ext cx="5614200" cy="462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used to exclaim a realization or a bright idea</a:t>
            </a:r>
            <a:endParaRPr b="0" lang="en-PH" sz="2000" spc="-1" strike="noStrike">
              <a:latin typeface="Arial"/>
            </a:endParaRPr>
          </a:p>
        </p:txBody>
      </p:sp>
      <p:sp>
        <p:nvSpPr>
          <p:cNvPr id="150" name=""/>
          <p:cNvSpPr/>
          <p:nvPr/>
        </p:nvSpPr>
        <p:spPr>
          <a:xfrm>
            <a:off x="3060000" y="3313440"/>
            <a:ext cx="5242320" cy="429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used as an expression of grief or pity</a:t>
            </a:r>
            <a:endParaRPr b="0" lang="en-PH" sz="2000" spc="-1" strike="noStrike">
              <a:latin typeface="Arial"/>
            </a:endParaRPr>
          </a:p>
        </p:txBody>
      </p:sp>
      <p:sp>
        <p:nvSpPr>
          <p:cNvPr id="151" name=""/>
          <p:cNvSpPr/>
          <p:nvPr/>
        </p:nvSpPr>
        <p:spPr>
          <a:xfrm>
            <a:off x="3047400" y="3888000"/>
            <a:ext cx="6095520" cy="429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used to express joy and celebration</a:t>
            </a:r>
            <a:endParaRPr b="0" lang="en-PH" sz="2000" spc="-1" strike="noStrike">
              <a:latin typeface="Arial"/>
            </a:endParaRPr>
          </a:p>
        </p:txBody>
      </p:sp>
      <p:sp>
        <p:nvSpPr>
          <p:cNvPr id="152" name=""/>
          <p:cNvSpPr/>
          <p:nvPr/>
        </p:nvSpPr>
        <p:spPr>
          <a:xfrm>
            <a:off x="3049920" y="4465440"/>
            <a:ext cx="6381000" cy="429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used to express a lack of interest toward something</a:t>
            </a:r>
            <a:endParaRPr b="0" lang="en-PH" sz="2000" spc="-1" strike="noStrike">
              <a:latin typeface="Arial"/>
            </a:endParaRPr>
          </a:p>
        </p:txBody>
      </p:sp>
      <p:sp>
        <p:nvSpPr>
          <p:cNvPr id="153" name=""/>
          <p:cNvSpPr/>
          <p:nvPr/>
        </p:nvSpPr>
        <p:spPr>
          <a:xfrm>
            <a:off x="3060000" y="5040000"/>
            <a:ext cx="5038920" cy="429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used to express shock or alarm</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
          <p:cNvSpPr/>
          <p:nvPr/>
        </p:nvSpPr>
        <p:spPr>
          <a:xfrm>
            <a:off x="2160000" y="582480"/>
            <a:ext cx="7806600" cy="677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Navigating Various Types of Texts</a:t>
            </a:r>
            <a:endParaRPr b="0" lang="en-PH" sz="3600" spc="-1" strike="noStrike">
              <a:latin typeface="Arial"/>
            </a:endParaRPr>
          </a:p>
        </p:txBody>
      </p:sp>
      <p:sp>
        <p:nvSpPr>
          <p:cNvPr id="155" name=""/>
          <p:cNvSpPr/>
          <p:nvPr/>
        </p:nvSpPr>
        <p:spPr>
          <a:xfrm>
            <a:off x="885960" y="2189520"/>
            <a:ext cx="10274040" cy="2130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1" lang="en-PH" sz="2000" spc="-1" strike="noStrike">
                <a:solidFill>
                  <a:srgbClr val="000000"/>
                </a:solidFill>
                <a:latin typeface="Lato"/>
                <a:ea typeface="DejaVu Sans"/>
              </a:rPr>
              <a:t>Inversion</a:t>
            </a:r>
            <a:r>
              <a:rPr b="0" lang="en-PH" sz="2000" spc="-1" strike="noStrike">
                <a:solidFill>
                  <a:srgbClr val="000000"/>
                </a:solidFill>
                <a:latin typeface="Lato"/>
                <a:ea typeface="DejaVu Sans"/>
              </a:rPr>
              <a:t> refers to a reversal of normal word order, especially the placement of a verb ahead of the subject (subject-verb inversion). This means that the verb is in front of the subject.</a:t>
            </a:r>
            <a:endParaRPr b="0" lang="en-PH" sz="2000" spc="-1" strike="noStrike">
              <a:latin typeface="Arial"/>
            </a:endParaRPr>
          </a:p>
        </p:txBody>
      </p:sp>
      <p:sp>
        <p:nvSpPr>
          <p:cNvPr id="156" name=""/>
          <p:cNvSpPr/>
          <p:nvPr/>
        </p:nvSpPr>
        <p:spPr>
          <a:xfrm>
            <a:off x="1301400" y="3485160"/>
            <a:ext cx="2262600" cy="438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Examples:</a:t>
            </a:r>
            <a:endParaRPr b="0" lang="en-PH" sz="2000" spc="-1" strike="noStrike">
              <a:latin typeface="Arial"/>
            </a:endParaRPr>
          </a:p>
        </p:txBody>
      </p:sp>
      <p:sp>
        <p:nvSpPr>
          <p:cNvPr id="157" name=""/>
          <p:cNvSpPr/>
          <p:nvPr/>
        </p:nvSpPr>
        <p:spPr>
          <a:xfrm>
            <a:off x="885960" y="4032000"/>
            <a:ext cx="10274040" cy="1790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t>
            </a:r>
            <a:r>
              <a:rPr b="0" lang="en-PH" sz="2000" spc="-1" strike="noStrike">
                <a:solidFill>
                  <a:srgbClr val="000000"/>
                </a:solidFill>
                <a:latin typeface="Lato"/>
                <a:ea typeface="DejaVu Sans"/>
              </a:rPr>
              <a:t>Never have I seen a greater, or more beautiful, or a calmer or more noble thing than you, brother.” (Ernest Hemingway, The Old Man and the Sea, 1952)</a:t>
            </a:r>
            <a:endParaRPr b="0" lang="en-PH" sz="2000" spc="-1" strike="noStrike">
              <a:latin typeface="Arial"/>
            </a:endParaRPr>
          </a:p>
        </p:txBody>
      </p:sp>
      <p:sp>
        <p:nvSpPr>
          <p:cNvPr id="158" name=""/>
          <p:cNvSpPr/>
          <p:nvPr/>
        </p:nvSpPr>
        <p:spPr>
          <a:xfrm>
            <a:off x="1332000" y="4954320"/>
            <a:ext cx="8084520" cy="76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At the corner of two streets is a queer-looking house.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
          <p:cNvSpPr/>
          <p:nvPr/>
        </p:nvSpPr>
        <p:spPr>
          <a:xfrm>
            <a:off x="2273400" y="582480"/>
            <a:ext cx="7806600" cy="677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Navigating Various Types of Texts</a:t>
            </a:r>
            <a:endParaRPr b="0" lang="en-PH" sz="3600" spc="-1" strike="noStrike">
              <a:latin typeface="Arial"/>
            </a:endParaRPr>
          </a:p>
        </p:txBody>
      </p:sp>
      <p:sp>
        <p:nvSpPr>
          <p:cNvPr id="160" name=""/>
          <p:cNvSpPr/>
          <p:nvPr/>
        </p:nvSpPr>
        <p:spPr>
          <a:xfrm>
            <a:off x="900000" y="2111040"/>
            <a:ext cx="10440000" cy="1450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In the </a:t>
            </a:r>
            <a:r>
              <a:rPr b="1" lang="en-PH" sz="2000" spc="-1" strike="noStrike">
                <a:solidFill>
                  <a:srgbClr val="000000"/>
                </a:solidFill>
                <a:latin typeface="Lato"/>
                <a:ea typeface="DejaVu Sans"/>
              </a:rPr>
              <a:t>normal</a:t>
            </a:r>
            <a:r>
              <a:rPr b="0" lang="en-PH" sz="2000" spc="-1" strike="noStrike">
                <a:solidFill>
                  <a:srgbClr val="000000"/>
                </a:solidFill>
                <a:latin typeface="Lato"/>
                <a:ea typeface="DejaVu Sans"/>
              </a:rPr>
              <a:t> word order of a sentence, the subject comes ahead of the verb. The direct object (when there is one) comes directly after it.</a:t>
            </a:r>
            <a:endParaRPr b="0" lang="en-PH" sz="2000" spc="-1" strike="noStrike">
              <a:latin typeface="Arial"/>
            </a:endParaRPr>
          </a:p>
        </p:txBody>
      </p:sp>
      <p:sp>
        <p:nvSpPr>
          <p:cNvPr id="161" name=""/>
          <p:cNvSpPr/>
          <p:nvPr/>
        </p:nvSpPr>
        <p:spPr>
          <a:xfrm>
            <a:off x="1333080" y="3039840"/>
            <a:ext cx="2158920" cy="429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Examples:</a:t>
            </a:r>
            <a:endParaRPr b="0" lang="en-PH" sz="2000" spc="-1" strike="noStrike">
              <a:latin typeface="Arial"/>
            </a:endParaRPr>
          </a:p>
        </p:txBody>
      </p:sp>
      <p:sp>
        <p:nvSpPr>
          <p:cNvPr id="162" name=""/>
          <p:cNvSpPr/>
          <p:nvPr/>
        </p:nvSpPr>
        <p:spPr>
          <a:xfrm>
            <a:off x="1332000" y="3561120"/>
            <a:ext cx="10008000" cy="769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 have never seen a greater, or more beautiful, or calmer, or more noble thing than you, brother.</a:t>
            </a:r>
            <a:endParaRPr b="0" lang="en-PH" sz="2000" spc="-1" strike="noStrike">
              <a:latin typeface="Arial"/>
            </a:endParaRPr>
          </a:p>
        </p:txBody>
      </p:sp>
      <p:sp>
        <p:nvSpPr>
          <p:cNvPr id="163" name=""/>
          <p:cNvSpPr/>
          <p:nvPr/>
        </p:nvSpPr>
        <p:spPr>
          <a:xfrm>
            <a:off x="1749960" y="4464000"/>
            <a:ext cx="8904960" cy="76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A queer-looking house is at the corner of two streets.</a:t>
            </a:r>
            <a:endParaRPr b="0" lang="en-PH" sz="2000" spc="-1" strike="noStrike">
              <a:latin typeface="Arial"/>
            </a:endParaRPr>
          </a:p>
        </p:txBody>
      </p:sp>
      <p:sp>
        <p:nvSpPr>
          <p:cNvPr id="164" name=""/>
          <p:cNvSpPr/>
          <p:nvPr/>
        </p:nvSpPr>
        <p:spPr>
          <a:xfrm>
            <a:off x="1692000" y="5076000"/>
            <a:ext cx="9178920" cy="76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2000" spc="-1" strike="noStrike">
                <a:solidFill>
                  <a:srgbClr val="000000"/>
                </a:solidFill>
                <a:latin typeface="Lato"/>
                <a:ea typeface="à'9Eâþ"/>
              </a:rPr>
              <a:t>Inverted word order is often used in literary texts to make emphasis or an effect.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
          <p:cNvSpPr/>
          <p:nvPr/>
        </p:nvSpPr>
        <p:spPr>
          <a:xfrm>
            <a:off x="901080" y="2079000"/>
            <a:ext cx="10078920" cy="2470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An </a:t>
            </a:r>
            <a:r>
              <a:rPr b="1" lang="en-PH" sz="2000" spc="-1" strike="noStrike">
                <a:solidFill>
                  <a:srgbClr val="000000"/>
                </a:solidFill>
                <a:latin typeface="Lato"/>
                <a:ea typeface="DejaVu Sans"/>
              </a:rPr>
              <a:t>informative</a:t>
            </a:r>
            <a:r>
              <a:rPr b="0" lang="en-PH" sz="2000" spc="-1" strike="noStrike">
                <a:solidFill>
                  <a:srgbClr val="000000"/>
                </a:solidFill>
                <a:latin typeface="Lato"/>
                <a:ea typeface="DejaVu Sans"/>
              </a:rPr>
              <a:t> text, on the other hand, serves to inform and educate the intended audience. For instance, an article that tells readers how to speak English is an informative one. Contrary to literary texts, informative texts are factual and make use of simple and straightforward language.</a:t>
            </a:r>
            <a:endParaRPr b="0" lang="en-PH" sz="2000" spc="-1" strike="noStrike">
              <a:latin typeface="Arial"/>
            </a:endParaRPr>
          </a:p>
        </p:txBody>
      </p:sp>
      <p:sp>
        <p:nvSpPr>
          <p:cNvPr id="166" name=""/>
          <p:cNvSpPr/>
          <p:nvPr/>
        </p:nvSpPr>
        <p:spPr>
          <a:xfrm>
            <a:off x="2160000" y="540000"/>
            <a:ext cx="7806600" cy="677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Navigating Various Types of Texts</a:t>
            </a:r>
            <a:endParaRPr b="0" lang="en-PH" sz="3600" spc="-1" strike="noStrike">
              <a:latin typeface="Arial"/>
            </a:endParaRPr>
          </a:p>
        </p:txBody>
      </p:sp>
      <p:sp>
        <p:nvSpPr>
          <p:cNvPr id="167" name=""/>
          <p:cNvSpPr/>
          <p:nvPr/>
        </p:nvSpPr>
        <p:spPr>
          <a:xfrm>
            <a:off x="1271160" y="3600000"/>
            <a:ext cx="9538920" cy="76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The seven guidelines in writing an informative essay are as follows:</a:t>
            </a:r>
            <a:endParaRPr b="0" lang="en-PH" sz="2000" spc="-1" strike="noStrike">
              <a:latin typeface="Arial"/>
            </a:endParaRPr>
          </a:p>
        </p:txBody>
      </p:sp>
      <p:sp>
        <p:nvSpPr>
          <p:cNvPr id="168" name=""/>
          <p:cNvSpPr/>
          <p:nvPr/>
        </p:nvSpPr>
        <p:spPr>
          <a:xfrm>
            <a:off x="1271160" y="4140000"/>
            <a:ext cx="9708840" cy="11098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2000" spc="-1" strike="noStrike">
                <a:solidFill>
                  <a:srgbClr val="000000"/>
                </a:solidFill>
                <a:latin typeface="Lato"/>
                <a:ea typeface="DejaVu Sans"/>
              </a:rPr>
              <a:t>1. Write a thesis statement (the sentence stating the essay’s main idea) in more </a:t>
            </a:r>
            <a:endParaRPr b="0" lang="en-PH" sz="2000" spc="-1" strike="noStrike">
              <a:latin typeface="Arial"/>
              <a:ea typeface="PingFang SC"/>
            </a:endParaRPr>
          </a:p>
          <a:p>
            <a:pPr>
              <a:lnSpc>
                <a:spcPct val="100000"/>
              </a:lnSpc>
              <a:spcBef>
                <a:spcPts val="283"/>
              </a:spcBef>
              <a:spcAft>
                <a:spcPts val="283"/>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basic terms.</a:t>
            </a:r>
            <a:endParaRPr b="0" lang="en-PH" sz="2000" spc="-1" strike="noStrike">
              <a:latin typeface="Arial"/>
              <a:ea typeface="PingFang SC"/>
            </a:endParaRPr>
          </a:p>
          <a:p>
            <a:pPr>
              <a:lnSpc>
                <a:spcPct val="100000"/>
              </a:lnSpc>
              <a:spcBef>
                <a:spcPts val="283"/>
              </a:spcBef>
              <a:spcAft>
                <a:spcPts val="283"/>
              </a:spcAft>
              <a:buNone/>
            </a:pPr>
            <a:r>
              <a:rPr b="0" lang="en-PH" sz="2000" spc="-1" strike="noStrike">
                <a:solidFill>
                  <a:srgbClr val="000000"/>
                </a:solidFill>
                <a:latin typeface="Lato"/>
                <a:ea typeface="DejaVu Sans"/>
              </a:rPr>
              <a:t>2. Keep your words simple and straightforward.</a:t>
            </a:r>
            <a:endParaRPr b="0" lang="en-PH" sz="2000" spc="-1" strike="noStrike">
              <a:latin typeface="Arial"/>
              <a:ea typeface="PingFang SC"/>
            </a:endParaRPr>
          </a:p>
          <a:p>
            <a:pPr>
              <a:lnSpc>
                <a:spcPct val="100000"/>
              </a:lnSpc>
              <a:spcBef>
                <a:spcPts val="567"/>
              </a:spcBef>
              <a:spcAft>
                <a:spcPts val="567"/>
              </a:spcAft>
              <a:buNone/>
            </a:pPr>
            <a:r>
              <a:rPr b="0" lang="en-PH" sz="2000" spc="-1" strike="noStrike">
                <a:solidFill>
                  <a:srgbClr val="000000"/>
                </a:solidFill>
                <a:latin typeface="Lato"/>
                <a:ea typeface="DejaVu Sans"/>
              </a:rPr>
              <a:t>3. Put your feelings aside.</a:t>
            </a:r>
            <a:endParaRPr b="0" lang="en-PH" sz="2000" spc="-1" strike="noStrike">
              <a:latin typeface="Arial"/>
              <a:ea typeface="PingFang SC"/>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
          <p:cNvSpPr/>
          <p:nvPr/>
        </p:nvSpPr>
        <p:spPr>
          <a:xfrm>
            <a:off x="2160000" y="402480"/>
            <a:ext cx="7806600" cy="677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Navigating Various Types of Texts</a:t>
            </a:r>
            <a:endParaRPr b="0" lang="en-PH" sz="3600" spc="-1" strike="noStrike">
              <a:latin typeface="Arial"/>
            </a:endParaRPr>
          </a:p>
        </p:txBody>
      </p:sp>
      <p:sp>
        <p:nvSpPr>
          <p:cNvPr id="170" name=""/>
          <p:cNvSpPr/>
          <p:nvPr/>
        </p:nvSpPr>
        <p:spPr>
          <a:xfrm>
            <a:off x="1260000" y="2061720"/>
            <a:ext cx="9538920" cy="20782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buNone/>
            </a:pPr>
            <a:r>
              <a:rPr b="0" lang="en-PH" sz="2000" spc="-1" strike="noStrike">
                <a:solidFill>
                  <a:srgbClr val="000000"/>
                </a:solidFill>
                <a:latin typeface="Lato"/>
                <a:ea typeface="DejaVu Sans"/>
              </a:rPr>
              <a:t>4. Get your facts straight.</a:t>
            </a:r>
            <a:endParaRPr b="0" lang="en-PH" sz="2000" spc="-1" strike="noStrike">
              <a:latin typeface="Arial"/>
            </a:endParaRPr>
          </a:p>
          <a:p>
            <a:pPr>
              <a:lnSpc>
                <a:spcPct val="100000"/>
              </a:lnSpc>
              <a:spcBef>
                <a:spcPts val="567"/>
              </a:spcBef>
              <a:spcAft>
                <a:spcPts val="567"/>
              </a:spcAft>
              <a:buNone/>
            </a:pPr>
            <a:r>
              <a:rPr b="0" lang="en-PH" sz="2000" spc="-1" strike="noStrike">
                <a:solidFill>
                  <a:srgbClr val="000000"/>
                </a:solidFill>
                <a:latin typeface="Lato"/>
                <a:ea typeface="DejaVu Sans"/>
              </a:rPr>
              <a:t>5. Go to the sources.</a:t>
            </a:r>
            <a:endParaRPr b="0" lang="en-PH" sz="2000" spc="-1" strike="noStrike">
              <a:latin typeface="Arial"/>
            </a:endParaRPr>
          </a:p>
          <a:p>
            <a:pPr>
              <a:lnSpc>
                <a:spcPct val="100000"/>
              </a:lnSpc>
              <a:spcBef>
                <a:spcPts val="567"/>
              </a:spcBef>
              <a:spcAft>
                <a:spcPts val="567"/>
              </a:spcAft>
              <a:buNone/>
            </a:pPr>
            <a:r>
              <a:rPr b="0" lang="en-PH" sz="2000" spc="-1" strike="noStrike">
                <a:solidFill>
                  <a:srgbClr val="000000"/>
                </a:solidFill>
                <a:latin typeface="Lato"/>
                <a:ea typeface="DejaVu Sans"/>
              </a:rPr>
              <a:t>6. Use the active voice.</a:t>
            </a:r>
            <a:endParaRPr b="0" lang="en-PH" sz="2000" spc="-1" strike="noStrike">
              <a:latin typeface="Arial"/>
            </a:endParaRPr>
          </a:p>
          <a:p>
            <a:pPr>
              <a:lnSpc>
                <a:spcPct val="100000"/>
              </a:lnSpc>
              <a:spcBef>
                <a:spcPts val="567"/>
              </a:spcBef>
              <a:spcAft>
                <a:spcPts val="567"/>
              </a:spcAft>
              <a:buNone/>
            </a:pPr>
            <a:r>
              <a:rPr b="0" lang="en-PH" sz="2000" spc="-1" strike="noStrike">
                <a:solidFill>
                  <a:srgbClr val="000000"/>
                </a:solidFill>
                <a:latin typeface="Lato"/>
                <a:ea typeface="DejaVu Sans"/>
              </a:rPr>
              <a:t>7. Write about what interests you.</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3334</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2023-07-10T16:08:28Z</dcterms:modified>
  <cp:revision>181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