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3760" cy="6839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0640" cy="2780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080" cy="38440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080" cy="3657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3760" cy="6166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200" cy="9522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280" cy="10162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080" cy="33663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16000"/>
            <a:ext cx="8082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Let’s Predict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(Verb)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56000" y="900000"/>
            <a:ext cx="9934560" cy="4859640"/>
          </a:xfrm>
          <a:prstGeom prst="rect">
            <a:avLst/>
          </a:prstGeom>
          <a:noFill/>
          <a:ln cap="rnd" w="19080">
            <a:solidFill>
              <a:srgbClr val="3465a4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t">
            <a:noAutofit/>
          </a:bodyPr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Scientists can predict occurrences in nature such as typhoons, sunsets, sunrises, and eclipses. They can also tell the causes and effects of earthquakes and other natural occurrences.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Identifying the cause and effect within the story helps the reader to focus on what is happening in the story or why it happened.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Let us study the following 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Cause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– the reason why something happens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€NÓãþ"/>
              </a:rPr>
              <a:t>Effect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 – the result of an action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8025120" y="3780000"/>
            <a:ext cx="4034520" cy="2437920"/>
          </a:xfrm>
          <a:prstGeom prst="rect">
            <a:avLst/>
          </a:prstGeom>
          <a:ln w="0">
            <a:noFill/>
          </a:ln>
        </p:spPr>
      </p:pic>
      <p:sp>
        <p:nvSpPr>
          <p:cNvPr id="127" name=""/>
          <p:cNvSpPr/>
          <p:nvPr/>
        </p:nvSpPr>
        <p:spPr>
          <a:xfrm>
            <a:off x="900000" y="360000"/>
            <a:ext cx="16196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highlight>
                  <a:srgbClr val="dee7e5"/>
                </a:highlight>
                <a:latin typeface="Lato"/>
              </a:rPr>
              <a:t>READING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756000" y="576000"/>
            <a:ext cx="9934560" cy="5399640"/>
          </a:xfrm>
          <a:prstGeom prst="rect">
            <a:avLst/>
          </a:prstGeom>
          <a:noFill/>
          <a:ln cap="rnd" w="19080">
            <a:solidFill>
              <a:srgbClr val="3465a4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t">
            <a:noAutofit/>
          </a:bodyPr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clue words are </a:t>
            </a:r>
            <a:r>
              <a:rPr b="1" i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because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i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so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1" i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since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 These words will help you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recognize causes and effects.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Identify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cause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and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€NÓãþ"/>
              </a:rPr>
              <a:t>effect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in the story.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i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speaker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in a story is the one who is telling the story. You can tell who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is speaking by reading the given details.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Making </a:t>
            </a:r>
            <a:r>
              <a:rPr b="1" i="1" lang="en-PH" sz="2400" spc="-1" strike="noStrike">
                <a:solidFill>
                  <a:srgbClr val="c9211e"/>
                </a:solidFill>
                <a:latin typeface="Lato"/>
                <a:ea typeface="€NÓãþ"/>
              </a:rPr>
              <a:t>predictions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is guessing what might happen next in a story or what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will happen at the end of the story.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rcRect l="0" t="0" r="5749" b="0"/>
          <a:stretch/>
        </p:blipFill>
        <p:spPr>
          <a:xfrm>
            <a:off x="105120" y="81720"/>
            <a:ext cx="2954160" cy="171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 rot="28200">
            <a:off x="1179360" y="1297800"/>
            <a:ext cx="9398160" cy="495324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864360" y="40680"/>
            <a:ext cx="975420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dee7e5"/>
                </a:highlight>
                <a:latin typeface="Lato"/>
                <a:ea typeface="DejaVu Sans"/>
              </a:rPr>
              <a:t>Alphabet Knowledge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Recall the letters in the English alphabet. 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1080000" y="720000"/>
            <a:ext cx="9358560" cy="5038560"/>
          </a:xfrm>
          <a:prstGeom prst="rect">
            <a:avLst/>
          </a:prstGeom>
          <a:noFill/>
          <a:ln cap="rnd" w="29160">
            <a:solidFill>
              <a:srgbClr val="3465a4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dee7e5"/>
                </a:highlight>
                <a:latin typeface="Lato"/>
                <a:ea typeface="DejaVu Sans"/>
              </a:rPr>
              <a:t>Book and Print Knowledge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Recall the proper eye movements.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left to right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return sweep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600000" y="2520000"/>
            <a:ext cx="2158560" cy="718560"/>
          </a:xfrm>
          <a:custGeom>
            <a:avLst/>
            <a:gdLst/>
            <a:ahLst/>
            <a:rect l="l" t="t" r="r" b="b"/>
            <a:pathLst>
              <a:path w="6002" h="2002">
                <a:moveTo>
                  <a:pt x="0" y="500"/>
                </a:moveTo>
                <a:lnTo>
                  <a:pt x="4500" y="500"/>
                </a:lnTo>
                <a:lnTo>
                  <a:pt x="4500" y="0"/>
                </a:lnTo>
                <a:lnTo>
                  <a:pt x="6001" y="1000"/>
                </a:lnTo>
                <a:lnTo>
                  <a:pt x="4500" y="2001"/>
                </a:lnTo>
                <a:lnTo>
                  <a:pt x="4500" y="1500"/>
                </a:lnTo>
                <a:lnTo>
                  <a:pt x="0" y="1500"/>
                </a:lnTo>
                <a:lnTo>
                  <a:pt x="0" y="50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55800" y="4284360"/>
            <a:ext cx="24638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€NÓãþ"/>
              </a:rPr>
              <a:t>top to bottom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4140000" y="3276000"/>
            <a:ext cx="898560" cy="2158560"/>
          </a:xfrm>
          <a:custGeom>
            <a:avLst/>
            <a:gdLst/>
            <a:ahLst/>
            <a:rect l="l" t="t" r="r" b="b"/>
            <a:pathLst>
              <a:path w="2502" h="6002">
                <a:moveTo>
                  <a:pt x="625" y="0"/>
                </a:moveTo>
                <a:lnTo>
                  <a:pt x="625" y="4500"/>
                </a:lnTo>
                <a:lnTo>
                  <a:pt x="0" y="4500"/>
                </a:lnTo>
                <a:lnTo>
                  <a:pt x="1250" y="6001"/>
                </a:lnTo>
                <a:lnTo>
                  <a:pt x="2501" y="4500"/>
                </a:lnTo>
                <a:lnTo>
                  <a:pt x="1875" y="4500"/>
                </a:lnTo>
                <a:lnTo>
                  <a:pt x="1875" y="0"/>
                </a:lnTo>
                <a:lnTo>
                  <a:pt x="62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 rot="5253000">
            <a:off x="7707240" y="2581200"/>
            <a:ext cx="1329120" cy="1531080"/>
          </a:xfrm>
          <a:custGeom>
            <a:avLst/>
            <a:gdLst/>
            <a:ahLst/>
            <a:rect l="l" t="t" r="r" b="b"/>
            <a:pathLst>
              <a:path w="4160" h="3183">
                <a:moveTo>
                  <a:pt x="2788" y="2128"/>
                </a:moveTo>
                <a:lnTo>
                  <a:pt x="2803" y="2073"/>
                </a:lnTo>
                <a:lnTo>
                  <a:pt x="2813" y="2019"/>
                </a:lnTo>
                <a:lnTo>
                  <a:pt x="2822" y="1966"/>
                </a:lnTo>
                <a:lnTo>
                  <a:pt x="2827" y="1912"/>
                </a:lnTo>
                <a:lnTo>
                  <a:pt x="2832" y="1860"/>
                </a:lnTo>
                <a:lnTo>
                  <a:pt x="2833" y="1808"/>
                </a:lnTo>
                <a:lnTo>
                  <a:pt x="2831" y="1756"/>
                </a:lnTo>
                <a:lnTo>
                  <a:pt x="2828" y="1706"/>
                </a:lnTo>
                <a:lnTo>
                  <a:pt x="2822" y="1658"/>
                </a:lnTo>
                <a:lnTo>
                  <a:pt x="2814" y="1609"/>
                </a:lnTo>
                <a:lnTo>
                  <a:pt x="2802" y="1563"/>
                </a:lnTo>
                <a:lnTo>
                  <a:pt x="2790" y="1517"/>
                </a:lnTo>
                <a:lnTo>
                  <a:pt x="2774" y="1473"/>
                </a:lnTo>
                <a:lnTo>
                  <a:pt x="2756" y="1431"/>
                </a:lnTo>
                <a:lnTo>
                  <a:pt x="2735" y="1391"/>
                </a:lnTo>
                <a:lnTo>
                  <a:pt x="2713" y="1352"/>
                </a:lnTo>
                <a:lnTo>
                  <a:pt x="2689" y="1315"/>
                </a:lnTo>
                <a:lnTo>
                  <a:pt x="2662" y="1280"/>
                </a:lnTo>
                <a:lnTo>
                  <a:pt x="2633" y="1247"/>
                </a:lnTo>
                <a:lnTo>
                  <a:pt x="2603" y="1216"/>
                </a:lnTo>
                <a:lnTo>
                  <a:pt x="2570" y="1189"/>
                </a:lnTo>
                <a:lnTo>
                  <a:pt x="2536" y="1162"/>
                </a:lnTo>
                <a:lnTo>
                  <a:pt x="2500" y="1140"/>
                </a:lnTo>
                <a:lnTo>
                  <a:pt x="2462" y="1118"/>
                </a:lnTo>
                <a:lnTo>
                  <a:pt x="2424" y="1099"/>
                </a:lnTo>
                <a:lnTo>
                  <a:pt x="2383" y="1085"/>
                </a:lnTo>
                <a:lnTo>
                  <a:pt x="2340" y="1071"/>
                </a:lnTo>
                <a:lnTo>
                  <a:pt x="2298" y="1060"/>
                </a:lnTo>
                <a:lnTo>
                  <a:pt x="2254" y="1052"/>
                </a:lnTo>
                <a:lnTo>
                  <a:pt x="2208" y="1046"/>
                </a:lnTo>
                <a:lnTo>
                  <a:pt x="2162" y="1043"/>
                </a:lnTo>
                <a:lnTo>
                  <a:pt x="2116" y="1043"/>
                </a:lnTo>
                <a:lnTo>
                  <a:pt x="2068" y="1046"/>
                </a:lnTo>
                <a:lnTo>
                  <a:pt x="2020" y="1052"/>
                </a:lnTo>
                <a:lnTo>
                  <a:pt x="1971" y="1060"/>
                </a:lnTo>
                <a:lnTo>
                  <a:pt x="1923" y="1071"/>
                </a:lnTo>
                <a:lnTo>
                  <a:pt x="1873" y="1085"/>
                </a:lnTo>
                <a:lnTo>
                  <a:pt x="1824" y="1100"/>
                </a:lnTo>
                <a:lnTo>
                  <a:pt x="1775" y="1119"/>
                </a:lnTo>
                <a:lnTo>
                  <a:pt x="1726" y="1140"/>
                </a:lnTo>
                <a:lnTo>
                  <a:pt x="1678" y="1163"/>
                </a:lnTo>
                <a:lnTo>
                  <a:pt x="1629" y="1189"/>
                </a:lnTo>
                <a:lnTo>
                  <a:pt x="1581" y="1217"/>
                </a:lnTo>
                <a:lnTo>
                  <a:pt x="1535" y="1248"/>
                </a:lnTo>
                <a:lnTo>
                  <a:pt x="1489" y="1281"/>
                </a:lnTo>
                <a:lnTo>
                  <a:pt x="1443" y="1315"/>
                </a:lnTo>
                <a:lnTo>
                  <a:pt x="1400" y="1353"/>
                </a:lnTo>
                <a:lnTo>
                  <a:pt x="1356" y="1392"/>
                </a:lnTo>
                <a:lnTo>
                  <a:pt x="1314" y="1432"/>
                </a:lnTo>
                <a:lnTo>
                  <a:pt x="1273" y="1475"/>
                </a:lnTo>
                <a:lnTo>
                  <a:pt x="1233" y="1519"/>
                </a:lnTo>
                <a:lnTo>
                  <a:pt x="1197" y="1563"/>
                </a:lnTo>
                <a:lnTo>
                  <a:pt x="1160" y="1611"/>
                </a:lnTo>
                <a:lnTo>
                  <a:pt x="1126" y="1658"/>
                </a:lnTo>
                <a:lnTo>
                  <a:pt x="1093" y="1708"/>
                </a:lnTo>
                <a:lnTo>
                  <a:pt x="1063" y="1758"/>
                </a:lnTo>
                <a:lnTo>
                  <a:pt x="1034" y="1810"/>
                </a:lnTo>
                <a:lnTo>
                  <a:pt x="1008" y="1862"/>
                </a:lnTo>
                <a:lnTo>
                  <a:pt x="984" y="1914"/>
                </a:lnTo>
                <a:lnTo>
                  <a:pt x="960" y="1968"/>
                </a:lnTo>
                <a:lnTo>
                  <a:pt x="941" y="2021"/>
                </a:lnTo>
                <a:lnTo>
                  <a:pt x="922" y="2075"/>
                </a:lnTo>
                <a:lnTo>
                  <a:pt x="907" y="2129"/>
                </a:lnTo>
                <a:lnTo>
                  <a:pt x="0" y="2131"/>
                </a:lnTo>
                <a:lnTo>
                  <a:pt x="30" y="2025"/>
                </a:lnTo>
                <a:lnTo>
                  <a:pt x="66" y="1919"/>
                </a:lnTo>
                <a:lnTo>
                  <a:pt x="105" y="1814"/>
                </a:lnTo>
                <a:lnTo>
                  <a:pt x="150" y="1709"/>
                </a:lnTo>
                <a:lnTo>
                  <a:pt x="198" y="1606"/>
                </a:lnTo>
                <a:lnTo>
                  <a:pt x="250" y="1503"/>
                </a:lnTo>
                <a:lnTo>
                  <a:pt x="306" y="1403"/>
                </a:lnTo>
                <a:lnTo>
                  <a:pt x="367" y="1303"/>
                </a:lnTo>
                <a:lnTo>
                  <a:pt x="431" y="1207"/>
                </a:lnTo>
                <a:lnTo>
                  <a:pt x="498" y="1113"/>
                </a:lnTo>
                <a:lnTo>
                  <a:pt x="569" y="1021"/>
                </a:lnTo>
                <a:lnTo>
                  <a:pt x="643" y="932"/>
                </a:lnTo>
                <a:lnTo>
                  <a:pt x="719" y="846"/>
                </a:lnTo>
                <a:lnTo>
                  <a:pt x="799" y="762"/>
                </a:lnTo>
                <a:lnTo>
                  <a:pt x="881" y="682"/>
                </a:lnTo>
                <a:lnTo>
                  <a:pt x="966" y="606"/>
                </a:lnTo>
                <a:lnTo>
                  <a:pt x="1054" y="533"/>
                </a:lnTo>
                <a:lnTo>
                  <a:pt x="1143" y="465"/>
                </a:lnTo>
                <a:lnTo>
                  <a:pt x="1233" y="401"/>
                </a:lnTo>
                <a:lnTo>
                  <a:pt x="1325" y="342"/>
                </a:lnTo>
                <a:lnTo>
                  <a:pt x="1418" y="286"/>
                </a:lnTo>
                <a:lnTo>
                  <a:pt x="1514" y="234"/>
                </a:lnTo>
                <a:lnTo>
                  <a:pt x="1609" y="188"/>
                </a:lnTo>
                <a:lnTo>
                  <a:pt x="1704" y="147"/>
                </a:lnTo>
                <a:lnTo>
                  <a:pt x="1801" y="111"/>
                </a:lnTo>
                <a:lnTo>
                  <a:pt x="1896" y="80"/>
                </a:lnTo>
                <a:lnTo>
                  <a:pt x="1995" y="53"/>
                </a:lnTo>
                <a:lnTo>
                  <a:pt x="2090" y="31"/>
                </a:lnTo>
                <a:lnTo>
                  <a:pt x="2185" y="16"/>
                </a:lnTo>
                <a:lnTo>
                  <a:pt x="2280" y="5"/>
                </a:lnTo>
                <a:lnTo>
                  <a:pt x="2373" y="0"/>
                </a:lnTo>
                <a:lnTo>
                  <a:pt x="2465" y="0"/>
                </a:lnTo>
                <a:lnTo>
                  <a:pt x="2556" y="5"/>
                </a:lnTo>
                <a:lnTo>
                  <a:pt x="2645" y="17"/>
                </a:lnTo>
                <a:lnTo>
                  <a:pt x="2732" y="31"/>
                </a:lnTo>
                <a:lnTo>
                  <a:pt x="2816" y="52"/>
                </a:lnTo>
                <a:lnTo>
                  <a:pt x="2899" y="79"/>
                </a:lnTo>
                <a:lnTo>
                  <a:pt x="2978" y="110"/>
                </a:lnTo>
                <a:lnTo>
                  <a:pt x="3055" y="146"/>
                </a:lnTo>
                <a:lnTo>
                  <a:pt x="3129" y="187"/>
                </a:lnTo>
                <a:lnTo>
                  <a:pt x="3199" y="233"/>
                </a:lnTo>
                <a:lnTo>
                  <a:pt x="3267" y="284"/>
                </a:lnTo>
                <a:lnTo>
                  <a:pt x="3331" y="340"/>
                </a:lnTo>
                <a:lnTo>
                  <a:pt x="3391" y="398"/>
                </a:lnTo>
                <a:lnTo>
                  <a:pt x="3447" y="463"/>
                </a:lnTo>
                <a:lnTo>
                  <a:pt x="3499" y="532"/>
                </a:lnTo>
                <a:lnTo>
                  <a:pt x="3547" y="603"/>
                </a:lnTo>
                <a:lnTo>
                  <a:pt x="3592" y="679"/>
                </a:lnTo>
                <a:lnTo>
                  <a:pt x="3630" y="760"/>
                </a:lnTo>
                <a:lnTo>
                  <a:pt x="3666" y="842"/>
                </a:lnTo>
                <a:lnTo>
                  <a:pt x="3696" y="928"/>
                </a:lnTo>
                <a:lnTo>
                  <a:pt x="3723" y="1017"/>
                </a:lnTo>
                <a:lnTo>
                  <a:pt x="3744" y="1109"/>
                </a:lnTo>
                <a:lnTo>
                  <a:pt x="3761" y="1203"/>
                </a:lnTo>
                <a:lnTo>
                  <a:pt x="3773" y="1300"/>
                </a:lnTo>
                <a:lnTo>
                  <a:pt x="3780" y="1399"/>
                </a:lnTo>
                <a:lnTo>
                  <a:pt x="3783" y="1500"/>
                </a:lnTo>
                <a:lnTo>
                  <a:pt x="3779" y="1603"/>
                </a:lnTo>
                <a:lnTo>
                  <a:pt x="3772" y="1705"/>
                </a:lnTo>
                <a:lnTo>
                  <a:pt x="3760" y="1810"/>
                </a:lnTo>
                <a:lnTo>
                  <a:pt x="3743" y="1915"/>
                </a:lnTo>
                <a:lnTo>
                  <a:pt x="3722" y="2022"/>
                </a:lnTo>
                <a:lnTo>
                  <a:pt x="3695" y="2127"/>
                </a:lnTo>
                <a:lnTo>
                  <a:pt x="4159" y="2127"/>
                </a:lnTo>
                <a:lnTo>
                  <a:pt x="2959" y="3182"/>
                </a:lnTo>
                <a:lnTo>
                  <a:pt x="2327" y="2128"/>
                </a:lnTo>
                <a:lnTo>
                  <a:pt x="2788" y="2128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1080000" y="900000"/>
            <a:ext cx="8242200" cy="4859640"/>
          </a:xfrm>
          <a:prstGeom prst="rect">
            <a:avLst/>
          </a:prstGeom>
          <a:noFill/>
          <a:ln cap="rnd" w="29160">
            <a:solidFill>
              <a:srgbClr val="3465a4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Read the following stanza from a poem using proper eye movements: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highlight>
                  <a:srgbClr val="ffd8ce"/>
                </a:highlight>
                <a:latin typeface="Lato"/>
                <a:ea typeface="DejaVu Sans"/>
              </a:rPr>
              <a:t>There was an old woman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highlight>
                  <a:srgbClr val="ffd8ce"/>
                </a:highlight>
                <a:latin typeface="Lato"/>
                <a:ea typeface="DejaVu Sans"/>
              </a:rPr>
              <a:t>who lived in a shoe;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highlight>
                  <a:srgbClr val="ffd8ce"/>
                </a:highlight>
                <a:latin typeface="Lato"/>
                <a:ea typeface="DejaVu Sans"/>
              </a:rPr>
              <a:t>She had so many children,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highlight>
                  <a:srgbClr val="ffd8ce"/>
                </a:highlight>
                <a:latin typeface="Lato"/>
                <a:ea typeface="DejaVu Sans"/>
              </a:rPr>
              <a:t>she didn't know what to do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7560000" y="1944000"/>
            <a:ext cx="2518560" cy="291456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10080000" y="1944000"/>
            <a:ext cx="2072520" cy="359856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7560000" y="4824000"/>
            <a:ext cx="2518560" cy="129456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4"/>
          <a:stretch/>
        </p:blipFill>
        <p:spPr>
          <a:xfrm>
            <a:off x="10080000" y="5544000"/>
            <a:ext cx="2122560" cy="57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1296000" y="900000"/>
            <a:ext cx="9178560" cy="4896720"/>
          </a:xfrm>
          <a:prstGeom prst="rect">
            <a:avLst/>
          </a:prstGeom>
          <a:noFill/>
          <a:ln w="3816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dee6ef"/>
                </a:highlight>
                <a:latin typeface="Lato"/>
                <a:ea typeface="DejaVu Sans"/>
              </a:rPr>
              <a:t>Vocabulary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Use the pictures to give the meaning of the given words: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excitement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diligent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mixture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656000" y="2124000"/>
            <a:ext cx="2446560" cy="296928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4680000" y="2160000"/>
            <a:ext cx="2292840" cy="278928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7380000" y="2160000"/>
            <a:ext cx="2698560" cy="288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1080000" y="1080000"/>
            <a:ext cx="10259640" cy="4679640"/>
          </a:xfrm>
          <a:prstGeom prst="rect">
            <a:avLst/>
          </a:prstGeom>
          <a:noFill/>
          <a:ln w="3816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Verbs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are action words. Most sentences have action words. Listed below are some common verbs: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read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 talk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listen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write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 draw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copy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count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run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walk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jump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pray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make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bake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cook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push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pull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play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sing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pay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go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stay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stop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swim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NÓãþ"/>
              </a:rPr>
              <a:t>stand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900000" y="360000"/>
            <a:ext cx="10438560" cy="29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dee6ef"/>
                </a:highlight>
                <a:latin typeface="Lato"/>
                <a:ea typeface="DejaVu Sans"/>
              </a:rPr>
              <a:t>Writing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Copy these groups of words with action words. Use cursive writing. Write the words neatly and clearly in your paper.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620000" y="2160000"/>
            <a:ext cx="8753760" cy="395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2023-08-24T10:35:02Z</dcterms:modified>
  <cp:revision>184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