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A681B6B9-4481-4DFB-AEF6-9C3AC52293A4}"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08D78350-971E-4B40-914B-0F4DA20E4A85}"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71C2435D-5A2D-43BE-9793-91B0D21EA86F}"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73F18256-1A15-4A8B-9437-8C2AC0C055B3}"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2BDC7FEB-1B31-4545-8FAC-755125DB20B9}"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70AE50B5-1A89-45BA-978F-1D215FB464F2}"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FF87AA1F-F90A-49B8-8140-DD912C9786D9}"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4464B5DC-CF8D-4310-B930-E6FFBBAF81BE}"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700957C8-BB5B-44CD-BC38-37D8BBECDF5B}"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EB2A9F5D-D0C8-4EF8-98B1-1FB983EF4273}"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3C8A3D2A-FC13-4D5A-8122-3C1A68E5D7FA}"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AC50A1BA-BDED-4BD7-AA41-36778FB34765}"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4895E2FC-C599-4E62-8F66-264750995B62}"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87ED075C-3D3E-47B7-AAD0-75FA7F2C9479}"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7299C134-AB05-4B35-99D6-9E79AD5A067D}"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99F9B74F-C4EA-4C7C-B9B9-BE1B86A50154}"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6E79BB57-2EDA-4D39-8313-CC68EEC6C974}"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D1756DA6-8351-4D18-8833-84508F497C6F}"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8D3BCCD6-8169-442B-BEE7-957177195F28}"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6FEA0C38-FE72-449B-8549-A6403B51F0DC}"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4A17B2F4-3F01-4F08-B659-D8064C651F7A}"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4F854D2C-AFC9-4154-9163-EFFB5ECF3D4F}"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9EBC9C63-5E1A-4A11-946D-2F513B1624ED}"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5190EA5B-0EF0-4716-95F6-33B0325E37ED}"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352F29F9-5FFD-47DC-8B6D-C6973C385EDF}"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93310A37-4E4B-41FC-A49B-D9329DB7AE5F}"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69069180-10D1-4E42-832A-9835DF255946}"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001D9847-8A15-46A5-B85A-C28E41D2F050}"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CB573A23-ADE7-4177-B900-84C650B556CC}"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F97C7C52-53DF-4C1E-A907-45F1E00D7DFC}"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1F6976E5-9376-46B5-A449-C0BB4954167F}"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9D10FC6A-7AB8-46C6-9E2F-10DDC51CBE06}"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5BC0E2D8-1994-490F-9FB5-E7DF6AEA048E}"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AC20535B-CD0E-40E9-ADC2-8957781C970E}"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3C7F80DB-44D0-4265-9510-1C17E5BCF5FC}"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03C5D690-4C68-478F-BEA2-764DE450DE64}"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0960" cy="68468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7840" cy="2787840"/>
          </a:xfrm>
          <a:prstGeom prst="rect">
            <a:avLst/>
          </a:prstGeom>
          <a:ln w="0">
            <a:noFill/>
          </a:ln>
        </p:spPr>
      </p:pic>
      <p:sp>
        <p:nvSpPr>
          <p:cNvPr id="2" name="Rectangle 5"/>
          <p:cNvSpPr/>
          <p:nvPr/>
        </p:nvSpPr>
        <p:spPr>
          <a:xfrm>
            <a:off x="3487320" y="1475280"/>
            <a:ext cx="8693280" cy="38512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93280" cy="37296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103640" cy="35388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defRPr>
            </a:lvl1pPr>
          </a:lstStyle>
          <a:p>
            <a:pPr indent="0" algn="ctr">
              <a:lnSpc>
                <a:spcPct val="100000"/>
              </a:lnSpc>
              <a:buNone/>
              <a:tabLst>
                <a:tab algn="l" pos="0"/>
              </a:tabLst>
            </a:pPr>
            <a:r>
              <a:rPr b="0" lang="en-PH" sz="1400" spc="-1" strike="noStrike">
                <a:solidFill>
                  <a:srgbClr val="000000"/>
                </a:solidFill>
                <a:latin typeface="Times New Roman"/>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32040" cy="35388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defRPr>
            </a:lvl1pPr>
          </a:lstStyle>
          <a:p>
            <a:pPr indent="0">
              <a:lnSpc>
                <a:spcPct val="100000"/>
              </a:lnSpc>
              <a:buNone/>
              <a:tabLst>
                <a:tab algn="l" pos="0"/>
              </a:tabLst>
            </a:pPr>
            <a:fld id="{749A14ED-CC4A-4169-9BF2-1CD0DA815E1C}" type="slidenum">
              <a:rPr b="0" lang="en-US" sz="1800" spc="-1" strike="noStrike">
                <a:solidFill>
                  <a:srgbClr val="000000"/>
                </a:solidFill>
                <a:latin typeface="Calibri"/>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32040" cy="35388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80960" cy="623880"/>
          </a:xfrm>
          <a:prstGeom prst="rect">
            <a:avLst/>
          </a:prstGeom>
          <a:ln w="0">
            <a:noFill/>
          </a:ln>
        </p:spPr>
      </p:pic>
      <p:sp>
        <p:nvSpPr>
          <p:cNvPr id="46" name="Rectangle 7"/>
          <p:cNvSpPr/>
          <p:nvPr/>
        </p:nvSpPr>
        <p:spPr>
          <a:xfrm>
            <a:off x="10868760" y="0"/>
            <a:ext cx="959400" cy="9594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23480" cy="1023480"/>
          </a:xfrm>
          <a:prstGeom prst="rect">
            <a:avLst/>
          </a:prstGeom>
          <a:ln w="0">
            <a:noFill/>
          </a:ln>
        </p:spPr>
      </p:pic>
      <p:sp>
        <p:nvSpPr>
          <p:cNvPr id="48" name="TextBox 9"/>
          <p:cNvSpPr/>
          <p:nvPr/>
        </p:nvSpPr>
        <p:spPr>
          <a:xfrm>
            <a:off x="185400" y="6362280"/>
            <a:ext cx="46807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121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103640" cy="35388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defRPr>
            </a:lvl1pPr>
          </a:lstStyle>
          <a:p>
            <a:pPr indent="0" algn="ctr">
              <a:lnSpc>
                <a:spcPct val="100000"/>
              </a:lnSpc>
              <a:buNone/>
              <a:tabLst>
                <a:tab algn="l" pos="0"/>
              </a:tabLst>
            </a:pPr>
            <a:r>
              <a:rPr b="0" lang="en-PH" sz="1400" spc="-1" strike="noStrike">
                <a:solidFill>
                  <a:srgbClr val="000000"/>
                </a:solidFill>
                <a:latin typeface="Times New Roman"/>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32040" cy="35388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defRPr>
            </a:lvl1pPr>
          </a:lstStyle>
          <a:p>
            <a:pPr indent="0" algn="r">
              <a:lnSpc>
                <a:spcPct val="100000"/>
              </a:lnSpc>
              <a:buNone/>
              <a:tabLst>
                <a:tab algn="l" pos="0"/>
              </a:tabLst>
            </a:pPr>
            <a:fld id="{7DD603DF-760C-4ABE-ADD9-35933D47D11E}" type="slidenum">
              <a:rPr b="0" lang="en-US" sz="1200" spc="-1" strike="noStrike">
                <a:solidFill>
                  <a:srgbClr val="8b8b8b"/>
                </a:solidFill>
                <a:latin typeface="Calibri"/>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32040" cy="35388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5280" cy="3373560"/>
          </a:xfrm>
          <a:prstGeom prst="rect">
            <a:avLst/>
          </a:prstGeom>
          <a:ln w="12700">
            <a:noFill/>
          </a:ln>
        </p:spPr>
      </p:pic>
      <p:sp>
        <p:nvSpPr>
          <p:cNvPr id="92" name="PlaceHolder 1"/>
          <p:cNvSpPr>
            <a:spLocks noGrp="1"/>
          </p:cNvSpPr>
          <p:nvPr>
            <p:ph type="ftr" idx="7"/>
          </p:nvPr>
        </p:nvSpPr>
        <p:spPr>
          <a:xfrm>
            <a:off x="4038480" y="6356520"/>
            <a:ext cx="4103640" cy="35388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defRPr>
            </a:lvl1pPr>
          </a:lstStyle>
          <a:p>
            <a:pPr indent="0" algn="ctr">
              <a:lnSpc>
                <a:spcPct val="100000"/>
              </a:lnSpc>
              <a:buNone/>
              <a:tabLst>
                <a:tab algn="l" pos="0"/>
              </a:tabLst>
            </a:pPr>
            <a:r>
              <a:rPr b="0" lang="en-PH" sz="1400" spc="-1" strike="noStrike">
                <a:solidFill>
                  <a:srgbClr val="000000"/>
                </a:solidFill>
                <a:latin typeface="Times New Roman"/>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32040" cy="35388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defRPr>
            </a:lvl1pPr>
          </a:lstStyle>
          <a:p>
            <a:pPr indent="0">
              <a:lnSpc>
                <a:spcPct val="100000"/>
              </a:lnSpc>
              <a:buNone/>
              <a:tabLst>
                <a:tab algn="l" pos="0"/>
              </a:tabLst>
            </a:pPr>
            <a:fld id="{395E1E19-7856-457B-A22D-F25E74340B48}" type="slidenum">
              <a:rPr b="0" lang="en-US" sz="1800" spc="-1" strike="noStrike">
                <a:solidFill>
                  <a:srgbClr val="000000"/>
                </a:solidFill>
                <a:latin typeface="Calibri"/>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32040" cy="35388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4540680" y="2988000"/>
            <a:ext cx="6829200" cy="2127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Heograpiyang Pantao</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17"/>
          <p:cNvSpPr/>
          <p:nvPr/>
        </p:nvSpPr>
        <p:spPr>
          <a:xfrm>
            <a:off x="-113040" y="552240"/>
            <a:ext cx="9291600" cy="7070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
          <p:cNvSpPr/>
          <p:nvPr/>
        </p:nvSpPr>
        <p:spPr>
          <a:xfrm>
            <a:off x="426960" y="527760"/>
            <a:ext cx="10249200" cy="11034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3600" spc="-1" strike="noStrike">
                <a:solidFill>
                  <a:srgbClr val="ffffff"/>
                </a:solidFill>
                <a:latin typeface="Montserrat Medium"/>
                <a:ea typeface="DejaVu Sans"/>
              </a:rPr>
              <a:t>Industriya at Hanapbuhay ng mga Tao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p:nvPr/>
        </p:nvSpPr>
        <p:spPr>
          <a:xfrm>
            <a:off x="1080000" y="2520000"/>
            <a:ext cx="10136160" cy="1359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37" name=""/>
          <p:cNvSpPr/>
          <p:nvPr/>
        </p:nvSpPr>
        <p:spPr>
          <a:xfrm>
            <a:off x="613080" y="1418040"/>
            <a:ext cx="7125480" cy="37638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Pagsasaka ang pangunahing hanapbuhay ng mga Pilipino. Ang matabang lupa ay napagtataniman ng iba’t ibang gulay, prutas, halaman at punongkahoy.</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Ang ilan sa mga pangunahing produkto ng bansa ay palay, mais, tubo, niyog, abaka, at tabako. Nakapagtatanim din ng mangga, kape, rubber tree, pinya, saging, at mga halamang-ugat.</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Marami rin ang nasa industriya ng </a:t>
            </a:r>
            <a:r>
              <a:rPr b="0" i="1" lang="en-PH" sz="1800" spc="-1" strike="noStrike">
                <a:solidFill>
                  <a:srgbClr val="000000"/>
                </a:solidFill>
                <a:latin typeface="Lato"/>
                <a:ea typeface="DejaVu Sans"/>
              </a:rPr>
              <a:t>lumber</a:t>
            </a:r>
            <a:r>
              <a:rPr b="0" lang="en-PH" sz="1800" spc="-1" strike="noStrike">
                <a:solidFill>
                  <a:srgbClr val="000000"/>
                </a:solidFill>
                <a:latin typeface="Lato"/>
                <a:ea typeface="DejaVu Sans"/>
              </a:rPr>
              <a:t> o pagtotroso dahil maraming uri ng puno tulad ng Narra, Yakal, Molave, at Lauan ay matatagpuan sa mga kagubatan ng Pilipinas.</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Nagdaragdag ito ng kita sa iba. Marami ring industriyang pantahanan na pinagkakakitaan ng mga tao tulad ng paglalala, paghahabi, o paggawa ng </a:t>
            </a:r>
            <a:r>
              <a:rPr b="0" i="1" lang="en-PH" sz="1800" spc="-1" strike="noStrike">
                <a:solidFill>
                  <a:srgbClr val="000000"/>
                </a:solidFill>
                <a:latin typeface="Lato"/>
                <a:ea typeface="DejaVu Sans"/>
              </a:rPr>
              <a:t>handicraft</a:t>
            </a:r>
            <a:r>
              <a:rPr b="0" lang="en-PH" sz="1800" spc="-1" strike="noStrike">
                <a:solidFill>
                  <a:srgbClr val="000000"/>
                </a:solidFill>
                <a:latin typeface="Lato"/>
                <a:ea typeface="DejaVu Sans"/>
              </a:rPr>
              <a:t>.</a:t>
            </a:r>
            <a:endParaRPr b="0" lang="en-PH" sz="1800" spc="-1" strike="noStrike">
              <a:solidFill>
                <a:srgbClr val="000000"/>
              </a:solidFill>
              <a:latin typeface="Arial"/>
            </a:endParaRPr>
          </a:p>
        </p:txBody>
      </p:sp>
      <p:pic>
        <p:nvPicPr>
          <p:cNvPr id="138" name="" descr=""/>
          <p:cNvPicPr/>
          <p:nvPr/>
        </p:nvPicPr>
        <p:blipFill>
          <a:blip r:embed="rId1"/>
          <a:stretch/>
        </p:blipFill>
        <p:spPr>
          <a:xfrm>
            <a:off x="7740000" y="1260000"/>
            <a:ext cx="3958560" cy="323856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Rectangle 6"/>
          <p:cNvSpPr/>
          <p:nvPr/>
        </p:nvSpPr>
        <p:spPr>
          <a:xfrm>
            <a:off x="-113040" y="552240"/>
            <a:ext cx="9291600" cy="7070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0" name=""/>
          <p:cNvSpPr/>
          <p:nvPr/>
        </p:nvSpPr>
        <p:spPr>
          <a:xfrm>
            <a:off x="426960" y="527760"/>
            <a:ext cx="10249200" cy="11034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3600" spc="-1" strike="noStrike">
                <a:solidFill>
                  <a:srgbClr val="ffffff"/>
                </a:solidFill>
                <a:latin typeface="Montserrat Medium"/>
                <a:ea typeface="DejaVu Sans"/>
              </a:rPr>
              <a:t>Industriya at Hanapbuhay ng mga Tao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1" name=""/>
          <p:cNvSpPr/>
          <p:nvPr/>
        </p:nvSpPr>
        <p:spPr>
          <a:xfrm>
            <a:off x="1080000" y="2520000"/>
            <a:ext cx="10136160" cy="1359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42" name=""/>
          <p:cNvSpPr/>
          <p:nvPr/>
        </p:nvSpPr>
        <p:spPr>
          <a:xfrm>
            <a:off x="613080" y="1418040"/>
            <a:ext cx="6765480" cy="37638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Dahil sa malalawak na katubigan sa bansa ay naging maunlad ang pangingisda. Ang mga katubigang nakapalibot sa ating kapuluan ay pinanggagalingan ng may 2,000 uri ng isda.</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Nabibilang dito ang isdang tabang tulad ng ayungin at hito; habang ang maya-maya, tanigue, at lapulapu ay mga isdang-alat naman; butanding na pinakamalaking isda; at ang napakaliliit na isdang </a:t>
            </a:r>
            <a:r>
              <a:rPr b="0" i="1" lang="en-PH" sz="1800" spc="-1" strike="noStrike">
                <a:solidFill>
                  <a:srgbClr val="000000"/>
                </a:solidFill>
                <a:latin typeface="Lato"/>
                <a:ea typeface="DejaVu Sans"/>
              </a:rPr>
              <a:t>pandaka pygmaea</a:t>
            </a:r>
            <a:r>
              <a:rPr b="0" lang="en-PH" sz="1800" spc="-1" strike="noStrike">
                <a:solidFill>
                  <a:srgbClr val="000000"/>
                </a:solidFill>
                <a:latin typeface="Lato"/>
                <a:ea typeface="DejaVu Sans"/>
              </a:rPr>
              <a:t> at tabios. Napagkakakitaan din ang industriya ng </a:t>
            </a:r>
            <a:r>
              <a:rPr b="0" i="1" lang="en-PH" sz="1800" spc="-1" strike="noStrike">
                <a:solidFill>
                  <a:srgbClr val="000000"/>
                </a:solidFill>
                <a:latin typeface="Lato"/>
                <a:ea typeface="DejaVu Sans"/>
              </a:rPr>
              <a:t>aquaculture</a:t>
            </a:r>
            <a:r>
              <a:rPr b="0" lang="en-PH" sz="1800" spc="-1" strike="noStrike">
                <a:solidFill>
                  <a:srgbClr val="000000"/>
                </a:solidFill>
                <a:latin typeface="Lato"/>
                <a:ea typeface="DejaVu Sans"/>
              </a:rPr>
              <a:t> o pag-aalaga ng mga isda, sugpo, alimango, at mga halamang tubig.</a:t>
            </a:r>
            <a:endParaRPr b="0" lang="en-PH" sz="1800" spc="-1" strike="noStrike">
              <a:solidFill>
                <a:srgbClr val="000000"/>
              </a:solidFill>
              <a:latin typeface="Arial"/>
            </a:endParaRPr>
          </a:p>
        </p:txBody>
      </p:sp>
      <p:pic>
        <p:nvPicPr>
          <p:cNvPr id="143" name="" descr=""/>
          <p:cNvPicPr/>
          <p:nvPr/>
        </p:nvPicPr>
        <p:blipFill>
          <a:blip r:embed="rId1"/>
          <a:stretch/>
        </p:blipFill>
        <p:spPr>
          <a:xfrm>
            <a:off x="720360" y="4320360"/>
            <a:ext cx="9438480" cy="1658880"/>
          </a:xfrm>
          <a:prstGeom prst="rect">
            <a:avLst/>
          </a:prstGeom>
          <a:ln w="0">
            <a:noFill/>
          </a:ln>
        </p:spPr>
      </p:pic>
      <p:pic>
        <p:nvPicPr>
          <p:cNvPr id="144" name="" descr=""/>
          <p:cNvPicPr/>
          <p:nvPr/>
        </p:nvPicPr>
        <p:blipFill>
          <a:blip r:embed="rId2"/>
          <a:stretch/>
        </p:blipFill>
        <p:spPr>
          <a:xfrm>
            <a:off x="7740360" y="1778400"/>
            <a:ext cx="4058640" cy="307656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5" name="" descr=""/>
          <p:cNvPicPr/>
          <p:nvPr/>
        </p:nvPicPr>
        <p:blipFill>
          <a:blip r:embed="rId1"/>
          <a:stretch/>
        </p:blipFill>
        <p:spPr>
          <a:xfrm>
            <a:off x="7318440" y="611640"/>
            <a:ext cx="4560480" cy="4138560"/>
          </a:xfrm>
          <a:prstGeom prst="rect">
            <a:avLst/>
          </a:prstGeom>
          <a:ln w="0">
            <a:noFill/>
          </a:ln>
        </p:spPr>
      </p:pic>
      <p:sp>
        <p:nvSpPr>
          <p:cNvPr id="146" name="Rectangle 2"/>
          <p:cNvSpPr/>
          <p:nvPr/>
        </p:nvSpPr>
        <p:spPr>
          <a:xfrm>
            <a:off x="-113040" y="552240"/>
            <a:ext cx="3619080" cy="7070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7" name=""/>
          <p:cNvSpPr/>
          <p:nvPr/>
        </p:nvSpPr>
        <p:spPr>
          <a:xfrm>
            <a:off x="426960" y="527760"/>
            <a:ext cx="10249200" cy="11034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3600" spc="-1" strike="noStrike">
                <a:solidFill>
                  <a:srgbClr val="ffffff"/>
                </a:solidFill>
                <a:latin typeface="Montserrat Medium"/>
                <a:ea typeface="DejaVu Sans"/>
              </a:rPr>
              <a:t>Populasyon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8" name=""/>
          <p:cNvSpPr/>
          <p:nvPr/>
        </p:nvSpPr>
        <p:spPr>
          <a:xfrm>
            <a:off x="1080000" y="2520000"/>
            <a:ext cx="10136160" cy="1359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49" name=""/>
          <p:cNvSpPr/>
          <p:nvPr/>
        </p:nvSpPr>
        <p:spPr>
          <a:xfrm>
            <a:off x="720000" y="1380600"/>
            <a:ext cx="6838560" cy="43779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Ang populasyon ay itinuturing na yaman ng lipunan. Ang bawat isang nakatira sa isang komunidad ay may kaniya-kaniyang ambag para sa pagpapabuti nito.</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Ang bawat isa ay may kinabibilangang komunidad. Ang bawat komunidad, barangay, munisipalidad, lungsod, distrito, lalawigan, rehiyon, o bansa ay may kaniya-kaniyang bilang ng taong naninirahan.</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Ang dami ng populasyon ng isang bansa ay may mabuti at masamang naidudulot sa kabuhayan at ekonomiya ng bansa. Palaging tandaan na mahalaga ang papel na ginagampanan ng mga tao sa paglinang, pagpapanatili, at pangangalaga ng likas na yaman ng bansa.</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Rectangle 3"/>
          <p:cNvSpPr/>
          <p:nvPr/>
        </p:nvSpPr>
        <p:spPr>
          <a:xfrm>
            <a:off x="-113040" y="552240"/>
            <a:ext cx="10161360" cy="7070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1" name=""/>
          <p:cNvSpPr/>
          <p:nvPr/>
        </p:nvSpPr>
        <p:spPr>
          <a:xfrm>
            <a:off x="426960" y="527760"/>
            <a:ext cx="10249200" cy="11034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3600" spc="-1" strike="noStrike">
                <a:solidFill>
                  <a:srgbClr val="ffffff"/>
                </a:solidFill>
                <a:latin typeface="Montserrat Medium"/>
                <a:ea typeface="DejaVu Sans"/>
              </a:rPr>
              <a:t>Populasyon sa Bawat Rehiyon (2007-2015) </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2" name=""/>
          <p:cNvSpPr/>
          <p:nvPr/>
        </p:nvSpPr>
        <p:spPr>
          <a:xfrm>
            <a:off x="1080000" y="2520000"/>
            <a:ext cx="10136160" cy="1359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graphicFrame>
        <p:nvGraphicFramePr>
          <p:cNvPr id="153" name=""/>
          <p:cNvGraphicFramePr/>
          <p:nvPr/>
        </p:nvGraphicFramePr>
        <p:xfrm>
          <a:off x="565920" y="1315440"/>
          <a:ext cx="10841400" cy="4823280"/>
        </p:xfrm>
        <a:graphic>
          <a:graphicData uri="http://schemas.openxmlformats.org/drawingml/2006/table">
            <a:tbl>
              <a:tblPr/>
              <a:tblGrid>
                <a:gridCol w="3612960"/>
                <a:gridCol w="3612960"/>
                <a:gridCol w="3615840"/>
              </a:tblGrid>
              <a:tr h="580320">
                <a:tc>
                  <a:txBody>
                    <a:bodyPr lIns="90000" rIns="90000" anchor="ctr">
                      <a:noAutofit/>
                    </a:bodyPr>
                    <a:p>
                      <a:pPr algn="ctr">
                        <a:lnSpc>
                          <a:spcPct val="100000"/>
                        </a:lnSpc>
                      </a:pPr>
                      <a:r>
                        <a:rPr b="1" lang="en-PH" sz="1800" spc="-1" strike="noStrike">
                          <a:solidFill>
                            <a:srgbClr val="000000"/>
                          </a:solidFill>
                          <a:latin typeface="Lato"/>
                        </a:rPr>
                        <a:t>Rehiyon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Lato"/>
                        </a:rPr>
                        <a:t>Populasyon (2007)</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Lato"/>
                        </a:rPr>
                        <a:t>Populasyon (2015)</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08960">
                <a:tc>
                  <a:txBody>
                    <a:bodyPr lIns="90000" rIns="90000" anchor="ctr">
                      <a:noAutofit/>
                    </a:bodyPr>
                    <a:p>
                      <a:pPr>
                        <a:lnSpc>
                          <a:spcPct val="100000"/>
                        </a:lnSpc>
                      </a:pPr>
                      <a:r>
                        <a:rPr b="1" i="1" lang="en-PH" sz="1800" spc="-1" strike="noStrike">
                          <a:solidFill>
                            <a:srgbClr val="000000"/>
                          </a:solidFill>
                          <a:latin typeface="Lato"/>
                        </a:rPr>
                        <a:t>Buong Pilipinas </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i="1" lang="en-PH" sz="1800" spc="-1" strike="noStrike">
                          <a:solidFill>
                            <a:srgbClr val="000000"/>
                          </a:solidFill>
                          <a:latin typeface="Lato"/>
                          <a:ea typeface="AppleSystemUIFont"/>
                        </a:rPr>
                        <a:t>88,548,366 </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i="1" lang="en-PH" sz="1800" spc="-1" strike="noStrike">
                          <a:solidFill>
                            <a:srgbClr val="000000"/>
                          </a:solidFill>
                          <a:latin typeface="Lato"/>
                          <a:ea typeface="AppleSystemUIFont"/>
                        </a:rPr>
                        <a:t>102,965,300</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64400">
                <a:tc>
                  <a:txBody>
                    <a:bodyPr lIns="90000" rIns="90000" anchor="ctr">
                      <a:noAutofit/>
                    </a:bodyPr>
                    <a:p>
                      <a:pPr>
                        <a:lnSpc>
                          <a:spcPct val="100000"/>
                        </a:lnSpc>
                      </a:pPr>
                      <a:r>
                        <a:rPr b="0" lang="en-PH" sz="1800" spc="-1" strike="noStrike">
                          <a:solidFill>
                            <a:srgbClr val="000000"/>
                          </a:solidFill>
                          <a:latin typeface="Lato"/>
                        </a:rPr>
                        <a:t>NCR</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ea typeface="AppleSystemUIFont"/>
                        </a:rPr>
                        <a:t>11,547,959</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ea typeface="AppleSystemUIFont"/>
                        </a:rPr>
                        <a:t>12,220,500</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46040">
                <a:tc>
                  <a:txBody>
                    <a:bodyPr lIns="90000" rIns="90000" anchor="ctr">
                      <a:noAutofit/>
                    </a:bodyPr>
                    <a:p>
                      <a:pPr>
                        <a:lnSpc>
                          <a:spcPct val="100000"/>
                        </a:lnSpc>
                      </a:pPr>
                      <a:r>
                        <a:rPr b="0" lang="en-PH" sz="1800" spc="-1" strike="noStrike">
                          <a:solidFill>
                            <a:srgbClr val="000000"/>
                          </a:solidFill>
                          <a:latin typeface="Lato"/>
                        </a:rPr>
                        <a:t>CAR</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ea typeface="AppleSystemUIFont"/>
                        </a:rPr>
                        <a:t>1,566,325</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ea typeface="AppleSystemUIFont"/>
                        </a:rPr>
                        <a:t>1,868,600</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500400">
                <a:tc>
                  <a:txBody>
                    <a:bodyPr lIns="90000" rIns="90000" anchor="ctr">
                      <a:noAutofit/>
                    </a:bodyPr>
                    <a:p>
                      <a:pPr>
                        <a:lnSpc>
                          <a:spcPct val="100000"/>
                        </a:lnSpc>
                      </a:pPr>
                      <a:r>
                        <a:rPr b="0" lang="en-PH" sz="1800" spc="-1" strike="noStrike">
                          <a:solidFill>
                            <a:srgbClr val="000000"/>
                          </a:solidFill>
                          <a:latin typeface="Lato"/>
                        </a:rPr>
                        <a:t>I – llocos</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ea typeface="AppleSystemUIFont"/>
                        </a:rPr>
                        <a:t>4,546,789</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ea typeface="AppleSystemUIFont"/>
                        </a:rPr>
                        <a:t>5,673,600</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502560">
                <a:tc>
                  <a:txBody>
                    <a:bodyPr lIns="90000" rIns="90000" anchor="ctr">
                      <a:noAutofit/>
                    </a:bodyPr>
                    <a:p>
                      <a:pPr>
                        <a:lnSpc>
                          <a:spcPct val="100000"/>
                        </a:lnSpc>
                      </a:pPr>
                      <a:r>
                        <a:rPr b="0" lang="en-PH" sz="1800" spc="-1" strike="noStrike">
                          <a:solidFill>
                            <a:srgbClr val="000000"/>
                          </a:solidFill>
                          <a:latin typeface="Lato"/>
                          <a:ea typeface="AppleSystemUIFont"/>
                        </a:rPr>
                        <a:t>II – Cagayan Valley</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ea typeface="AppleSystemUIFont"/>
                        </a:rPr>
                        <a:t>3,051,487</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ea typeface="AppleSystemUIFont"/>
                        </a:rPr>
                        <a:t>3,651,200</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86000">
                <a:tc>
                  <a:txBody>
                    <a:bodyPr lIns="90000" rIns="90000" anchor="ctr">
                      <a:noAutofit/>
                    </a:bodyPr>
                    <a:p>
                      <a:pPr>
                        <a:lnSpc>
                          <a:spcPct val="100000"/>
                        </a:lnSpc>
                      </a:pPr>
                      <a:r>
                        <a:rPr b="0" lang="en-PH" sz="1800" spc="-1" strike="noStrike">
                          <a:solidFill>
                            <a:srgbClr val="000000"/>
                          </a:solidFill>
                          <a:latin typeface="Lato"/>
                          <a:ea typeface="AppleSystemUIFont"/>
                        </a:rPr>
                        <a:t>Ill – Central Luzon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ea typeface="AppleSystemUIFont"/>
                        </a:rPr>
                        <a:t>9,709,177</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ea typeface="AppleSystemUIFont"/>
                        </a:rPr>
                        <a:t>11,124,400</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69800">
                <a:tc>
                  <a:txBody>
                    <a:bodyPr lIns="90000" rIns="90000" anchor="ctr">
                      <a:noAutofit/>
                    </a:bodyPr>
                    <a:p>
                      <a:pPr>
                        <a:lnSpc>
                          <a:spcPct val="100000"/>
                        </a:lnSpc>
                      </a:pPr>
                      <a:r>
                        <a:rPr b="0" lang="en-PH" sz="1800" spc="-1" strike="noStrike">
                          <a:solidFill>
                            <a:srgbClr val="000000"/>
                          </a:solidFill>
                          <a:latin typeface="Lato"/>
                          <a:ea typeface="AppleSystemUIFont"/>
                        </a:rPr>
                        <a:t>IVA – CALABARZON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ea typeface="AppleSystemUIFont"/>
                        </a:rPr>
                        <a:t>11,757,755</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ea typeface="AppleSystemUIFont"/>
                        </a:rPr>
                        <a:t>13,144,400</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90680">
                <a:tc>
                  <a:txBody>
                    <a:bodyPr lIns="90000" rIns="90000" anchor="ctr">
                      <a:noAutofit/>
                    </a:bodyPr>
                    <a:p>
                      <a:pPr>
                        <a:lnSpc>
                          <a:spcPct val="100000"/>
                        </a:lnSpc>
                      </a:pPr>
                      <a:r>
                        <a:rPr b="0" lang="en-PH" sz="1800" spc="-1" strike="noStrike">
                          <a:solidFill>
                            <a:srgbClr val="000000"/>
                          </a:solidFill>
                          <a:latin typeface="Lato"/>
                          <a:ea typeface="AppleSystemUIFont"/>
                        </a:rPr>
                        <a:t>IVB – MIMAROPA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ea typeface="AppleSystemUIFont"/>
                        </a:rPr>
                        <a:t>2,559,791</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ea typeface="AppleSystemUIFont"/>
                        </a:rPr>
                        <a:t>3,416,900</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74120">
                <a:tc>
                  <a:txBody>
                    <a:bodyPr lIns="90000" rIns="90000" anchor="ctr">
                      <a:noAutofit/>
                    </a:bodyPr>
                    <a:p>
                      <a:pPr>
                        <a:lnSpc>
                          <a:spcPct val="100000"/>
                        </a:lnSpc>
                      </a:pPr>
                      <a:r>
                        <a:rPr b="0" lang="en-PH" sz="1800" spc="-1" strike="noStrike">
                          <a:solidFill>
                            <a:srgbClr val="000000"/>
                          </a:solidFill>
                          <a:latin typeface="Lato"/>
                          <a:ea typeface="AppleSystemUIFont"/>
                        </a:rPr>
                        <a:t>V – Bicol</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ea typeface="AppleSystemUIFont"/>
                        </a:rPr>
                        <a:t>5,106,160</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ea typeface="AppleSystemUIFont"/>
                        </a:rPr>
                        <a:t>6,278,000</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Rectangle 7"/>
          <p:cNvSpPr/>
          <p:nvPr/>
        </p:nvSpPr>
        <p:spPr>
          <a:xfrm>
            <a:off x="-113040" y="552240"/>
            <a:ext cx="10161360" cy="7070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5" name=""/>
          <p:cNvSpPr/>
          <p:nvPr/>
        </p:nvSpPr>
        <p:spPr>
          <a:xfrm>
            <a:off x="426960" y="527760"/>
            <a:ext cx="10249200" cy="11034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3600" spc="-1" strike="noStrike">
                <a:solidFill>
                  <a:srgbClr val="ffffff"/>
                </a:solidFill>
                <a:latin typeface="Montserrat Medium"/>
                <a:ea typeface="DejaVu Sans"/>
              </a:rPr>
              <a:t>Populasyon sa Bawat Rehiyon (2007-2015) </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6" name=""/>
          <p:cNvSpPr/>
          <p:nvPr/>
        </p:nvSpPr>
        <p:spPr>
          <a:xfrm>
            <a:off x="1080000" y="2520000"/>
            <a:ext cx="10136160" cy="1359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graphicFrame>
        <p:nvGraphicFramePr>
          <p:cNvPr id="157" name=""/>
          <p:cNvGraphicFramePr/>
          <p:nvPr/>
        </p:nvGraphicFramePr>
        <p:xfrm>
          <a:off x="565920" y="1315440"/>
          <a:ext cx="10841400" cy="4560840"/>
        </p:xfrm>
        <a:graphic>
          <a:graphicData uri="http://schemas.openxmlformats.org/drawingml/2006/table">
            <a:tbl>
              <a:tblPr/>
              <a:tblGrid>
                <a:gridCol w="3612960"/>
                <a:gridCol w="3612960"/>
                <a:gridCol w="3615840"/>
              </a:tblGrid>
              <a:tr h="580320">
                <a:tc>
                  <a:txBody>
                    <a:bodyPr lIns="90000" rIns="90000" anchor="ctr">
                      <a:noAutofit/>
                    </a:bodyPr>
                    <a:p>
                      <a:pPr algn="ctr">
                        <a:lnSpc>
                          <a:spcPct val="100000"/>
                        </a:lnSpc>
                      </a:pPr>
                      <a:r>
                        <a:rPr b="1" lang="en-PH" sz="1800" spc="-1" strike="noStrike">
                          <a:solidFill>
                            <a:srgbClr val="000000"/>
                          </a:solidFill>
                          <a:latin typeface="Lato"/>
                        </a:rPr>
                        <a:t>Rehiyon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Lato"/>
                        </a:rPr>
                        <a:t>Populasyon (2007)</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Lato"/>
                        </a:rPr>
                        <a:t>Populasyon (2015)</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08960">
                <a:tc>
                  <a:txBody>
                    <a:bodyPr lIns="90000" rIns="90000" anchor="ctr">
                      <a:noAutofit/>
                    </a:bodyPr>
                    <a:p>
                      <a:pPr>
                        <a:lnSpc>
                          <a:spcPct val="100000"/>
                        </a:lnSpc>
                      </a:pPr>
                      <a:r>
                        <a:rPr b="0" lang="en-PH" sz="1800" spc="-1" strike="noStrike">
                          <a:solidFill>
                            <a:srgbClr val="000000"/>
                          </a:solidFill>
                          <a:latin typeface="Lato"/>
                        </a:rPr>
                        <a:t>VI – Kanlurang Visayas</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6,843,643</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8,317,800</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27320">
                <a:tc>
                  <a:txBody>
                    <a:bodyPr lIns="90000" rIns="90000" anchor="ctr">
                      <a:noAutofit/>
                    </a:bodyPr>
                    <a:p>
                      <a:pPr>
                        <a:lnSpc>
                          <a:spcPct val="100000"/>
                        </a:lnSpc>
                      </a:pPr>
                      <a:r>
                        <a:rPr b="0" lang="en-PH" sz="1800" spc="-1" strike="noStrike">
                          <a:solidFill>
                            <a:srgbClr val="000000"/>
                          </a:solidFill>
                          <a:latin typeface="Lato"/>
                        </a:rPr>
                        <a:t>VII – Gitnang Visayas</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6,400,698</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7,740,900</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08600">
                <a:tc>
                  <a:txBody>
                    <a:bodyPr lIns="90000" rIns="90000" anchor="ctr">
                      <a:noAutofit/>
                    </a:bodyPr>
                    <a:p>
                      <a:pPr>
                        <a:lnSpc>
                          <a:spcPct val="100000"/>
                        </a:lnSpc>
                      </a:pPr>
                      <a:r>
                        <a:rPr b="0" lang="en-PH" sz="1800" spc="-1" strike="noStrike">
                          <a:solidFill>
                            <a:srgbClr val="000000"/>
                          </a:solidFill>
                          <a:latin typeface="Lato"/>
                        </a:rPr>
                        <a:t>VIII – Silangang Visayas</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3,915,140</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4,911,500</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27680">
                <a:tc>
                  <a:txBody>
                    <a:bodyPr lIns="90000" rIns="90000" anchor="ctr">
                      <a:noAutofit/>
                    </a:bodyPr>
                    <a:p>
                      <a:pPr>
                        <a:lnSpc>
                          <a:spcPct val="100000"/>
                        </a:lnSpc>
                      </a:pPr>
                      <a:r>
                        <a:rPr b="0" lang="en-PH" sz="1800" spc="-1" strike="noStrike">
                          <a:solidFill>
                            <a:srgbClr val="000000"/>
                          </a:solidFill>
                          <a:latin typeface="Lato"/>
                        </a:rPr>
                        <a:t>IX – Zamboanga Peninsula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3,230,094</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3,842,400</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46040">
                <a:tc>
                  <a:txBody>
                    <a:bodyPr lIns="90000" rIns="90000" anchor="ctr">
                      <a:noAutofit/>
                    </a:bodyPr>
                    <a:p>
                      <a:pPr>
                        <a:lnSpc>
                          <a:spcPct val="100000"/>
                        </a:lnSpc>
                      </a:pPr>
                      <a:r>
                        <a:rPr b="0" lang="en-PH" sz="1800" spc="-1" strike="noStrike">
                          <a:solidFill>
                            <a:srgbClr val="000000"/>
                          </a:solidFill>
                          <a:latin typeface="Lato"/>
                        </a:rPr>
                        <a:t>X – Hilagang Mindanao</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3,952,437</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4,799,700</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27320">
                <a:tc>
                  <a:txBody>
                    <a:bodyPr lIns="90000" rIns="90000" anchor="ctr">
                      <a:noAutofit/>
                    </a:bodyPr>
                    <a:p>
                      <a:pPr>
                        <a:lnSpc>
                          <a:spcPct val="100000"/>
                        </a:lnSpc>
                      </a:pPr>
                      <a:r>
                        <a:rPr b="0" lang="en-PH" sz="1800" spc="-1" strike="noStrike">
                          <a:solidFill>
                            <a:srgbClr val="000000"/>
                          </a:solidFill>
                          <a:latin typeface="Lato"/>
                        </a:rPr>
                        <a:t>XI – Davao</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4,159,569</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4,708,800</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69800">
                <a:tc>
                  <a:txBody>
                    <a:bodyPr lIns="90000" rIns="90000" anchor="ctr">
                      <a:noAutofit/>
                    </a:bodyPr>
                    <a:p>
                      <a:pPr>
                        <a:lnSpc>
                          <a:spcPct val="100000"/>
                        </a:lnSpc>
                      </a:pPr>
                      <a:r>
                        <a:rPr b="0" lang="en-PH" sz="1800" spc="-1" strike="noStrike">
                          <a:solidFill>
                            <a:srgbClr val="000000"/>
                          </a:solidFill>
                          <a:latin typeface="Lato"/>
                          <a:ea typeface="Î€'EAþ"/>
                        </a:rPr>
                        <a:t>XII – SOCCSKSARGEN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3,830,500</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4,524,000</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90680">
                <a:tc>
                  <a:txBody>
                    <a:bodyPr lIns="90000" rIns="90000" anchor="ctr">
                      <a:noAutofit/>
                    </a:bodyPr>
                    <a:p>
                      <a:pPr>
                        <a:lnSpc>
                          <a:spcPct val="100000"/>
                        </a:lnSpc>
                      </a:pPr>
                      <a:r>
                        <a:rPr b="0" lang="en-PH" sz="1800" spc="-1" strike="noStrike">
                          <a:solidFill>
                            <a:srgbClr val="000000"/>
                          </a:solidFill>
                          <a:latin typeface="Lato"/>
                        </a:rPr>
                        <a:t>ARMM</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4,120,795</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3,943,000</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74120">
                <a:tc>
                  <a:txBody>
                    <a:bodyPr lIns="90000" rIns="90000" anchor="ctr">
                      <a:noAutofit/>
                    </a:bodyPr>
                    <a:p>
                      <a:pPr>
                        <a:lnSpc>
                          <a:spcPct val="100000"/>
                        </a:lnSpc>
                      </a:pPr>
                      <a:r>
                        <a:rPr b="0" lang="en-PH" sz="1800" spc="-1" strike="noStrike">
                          <a:solidFill>
                            <a:srgbClr val="000000"/>
                          </a:solidFill>
                          <a:latin typeface="Lato"/>
                        </a:rPr>
                        <a:t>CARAGA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2,293,346</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2,799,600</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
        <p:nvSpPr>
          <p:cNvPr id="158" name=""/>
          <p:cNvSpPr/>
          <p:nvPr/>
        </p:nvSpPr>
        <p:spPr>
          <a:xfrm>
            <a:off x="6300000" y="5875560"/>
            <a:ext cx="5218560" cy="4640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1100" spc="-1" strike="noStrike">
                <a:solidFill>
                  <a:srgbClr val="000000"/>
                </a:solidFill>
                <a:latin typeface="Arial"/>
                <a:ea typeface="DejaVu Sans"/>
              </a:rPr>
              <a:t>Sanggunian:</a:t>
            </a:r>
            <a:r>
              <a:rPr b="0" lang="en-PH" sz="1100" spc="-1" strike="noStrike">
                <a:solidFill>
                  <a:srgbClr val="000000"/>
                </a:solidFill>
                <a:latin typeface="Arial"/>
                <a:ea typeface="DejaVu Sans"/>
              </a:rPr>
              <a:t> </a:t>
            </a:r>
            <a:r>
              <a:rPr b="0" lang="en-PH" sz="1100" spc="-1" strike="noStrike">
                <a:solidFill>
                  <a:srgbClr val="000000"/>
                </a:solidFill>
                <a:latin typeface="Î€'EAþ"/>
                <a:ea typeface="Î€'EAþ"/>
              </a:rPr>
              <a:t>NationaI Statistics Office o Philippine Statistics Authority</a:t>
            </a:r>
            <a:endParaRPr b="0" lang="en-PH" sz="11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Rectangle 15"/>
          <p:cNvSpPr/>
          <p:nvPr/>
        </p:nvSpPr>
        <p:spPr>
          <a:xfrm>
            <a:off x="-113040" y="572400"/>
            <a:ext cx="3889800" cy="65232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0" name=""/>
          <p:cNvSpPr/>
          <p:nvPr/>
        </p:nvSpPr>
        <p:spPr>
          <a:xfrm>
            <a:off x="426960" y="527760"/>
            <a:ext cx="10249200" cy="11034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endParaRPr b="0" lang="en-PH" sz="1800" spc="-1" strike="noStrike">
              <a:solidFill>
                <a:srgbClr val="000000"/>
              </a:solidFill>
              <a:latin typeface="Arial"/>
              <a:ea typeface="DejaVu Sans"/>
            </a:endParaRPr>
          </a:p>
        </p:txBody>
      </p:sp>
      <p:sp>
        <p:nvSpPr>
          <p:cNvPr id="161" name=""/>
          <p:cNvSpPr/>
          <p:nvPr/>
        </p:nvSpPr>
        <p:spPr>
          <a:xfrm>
            <a:off x="540000" y="231480"/>
            <a:ext cx="10136160" cy="12016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62" name=""/>
          <p:cNvSpPr/>
          <p:nvPr/>
        </p:nvSpPr>
        <p:spPr>
          <a:xfrm>
            <a:off x="720000" y="1060560"/>
            <a:ext cx="9956160" cy="6966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63" name=""/>
          <p:cNvSpPr/>
          <p:nvPr/>
        </p:nvSpPr>
        <p:spPr>
          <a:xfrm>
            <a:off x="720000" y="1496160"/>
            <a:ext cx="10974240" cy="6973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64" name=""/>
          <p:cNvSpPr/>
          <p:nvPr/>
        </p:nvSpPr>
        <p:spPr>
          <a:xfrm>
            <a:off x="674280" y="1469880"/>
            <a:ext cx="10664640" cy="22298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1800" spc="-1" strike="noStrike">
                <a:solidFill>
                  <a:srgbClr val="000000"/>
                </a:solidFill>
                <a:latin typeface="Lato"/>
                <a:ea typeface="Arial;Arial"/>
              </a:rPr>
              <a:t>I. Panuto: </a:t>
            </a:r>
            <a:r>
              <a:rPr b="0" lang="en-PH" sz="1800" spc="-1" strike="noStrike">
                <a:solidFill>
                  <a:srgbClr val="000000"/>
                </a:solidFill>
                <a:latin typeface="Lato"/>
                <a:ea typeface="Arial;Arial"/>
              </a:rPr>
              <a:t>Sagutin ang mga tanong.</a:t>
            </a:r>
            <a:endParaRPr b="0" lang="en-PH" sz="1800" spc="-1" strike="noStrike">
              <a:solidFill>
                <a:srgbClr val="000000"/>
              </a:solidFill>
              <a:latin typeface="Arial"/>
            </a:endParaRPr>
          </a:p>
          <a:p>
            <a:pPr>
              <a:lnSpc>
                <a:spcPct val="100000"/>
              </a:lnSpc>
              <a:spcBef>
                <a:spcPts val="567"/>
              </a:spcBef>
              <a:spcAft>
                <a:spcPts val="567"/>
              </a:spcAft>
            </a:pPr>
            <a:endParaRPr b="0" lang="en-PH" sz="1800" spc="-1" strike="noStrike">
              <a:solidFill>
                <a:srgbClr val="000000"/>
              </a:solidFill>
              <a:latin typeface="Arial"/>
            </a:endParaRPr>
          </a:p>
          <a:p>
            <a:pPr>
              <a:lnSpc>
                <a:spcPct val="100000"/>
              </a:lnSpc>
              <a:spcBef>
                <a:spcPts val="567"/>
              </a:spcBef>
              <a:spcAft>
                <a:spcPts val="567"/>
              </a:spcAft>
            </a:pPr>
            <a:r>
              <a:rPr b="0" lang="en-PH" sz="1800" spc="-1" strike="noStrike">
                <a:solidFill>
                  <a:srgbClr val="000000"/>
                </a:solidFill>
                <a:latin typeface="Lato"/>
                <a:ea typeface="Arial;Arial"/>
              </a:rPr>
              <a:t>1. Ano-ano ang kabuhayan at industriya ng mga Pilipino?</a:t>
            </a:r>
            <a:endParaRPr b="0" lang="en-PH" sz="1800" spc="-1" strike="noStrike">
              <a:solidFill>
                <a:srgbClr val="000000"/>
              </a:solidFill>
              <a:latin typeface="Arial"/>
            </a:endParaRPr>
          </a:p>
          <a:p>
            <a:pPr>
              <a:lnSpc>
                <a:spcPct val="100000"/>
              </a:lnSpc>
              <a:spcBef>
                <a:spcPts val="567"/>
              </a:spcBef>
              <a:spcAft>
                <a:spcPts val="567"/>
              </a:spcAft>
            </a:pPr>
            <a:r>
              <a:rPr b="0" lang="en-PH" sz="1800" spc="-1" strike="noStrike">
                <a:solidFill>
                  <a:srgbClr val="000000"/>
                </a:solidFill>
                <a:latin typeface="Lato"/>
                <a:ea typeface="Arial;Arial"/>
              </a:rPr>
              <a:t>2. Mahalaga ba ang lokasyon sa pagbuo o pagpili ng tao kaniyang kabuhayan o hanapbuhay Bakit?</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5" name="Rectangle 1"/>
          <p:cNvSpPr/>
          <p:nvPr/>
        </p:nvSpPr>
        <p:spPr>
          <a:xfrm>
            <a:off x="-113040" y="572400"/>
            <a:ext cx="6592320" cy="65232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6" name=""/>
          <p:cNvSpPr/>
          <p:nvPr/>
        </p:nvSpPr>
        <p:spPr>
          <a:xfrm>
            <a:off x="426960" y="527760"/>
            <a:ext cx="10249200" cy="11034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67" name=""/>
          <p:cNvSpPr/>
          <p:nvPr/>
        </p:nvSpPr>
        <p:spPr>
          <a:xfrm>
            <a:off x="2340000" y="1980000"/>
            <a:ext cx="8809200" cy="37054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68" name=""/>
          <p:cNvSpPr/>
          <p:nvPr/>
        </p:nvSpPr>
        <p:spPr>
          <a:xfrm>
            <a:off x="540000" y="231480"/>
            <a:ext cx="10136160" cy="12016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Mga Halimbawang sagot:</a:t>
            </a:r>
            <a:endParaRPr b="0" lang="en-PH" sz="3600" spc="-1" strike="noStrike">
              <a:solidFill>
                <a:srgbClr val="000000"/>
              </a:solidFill>
              <a:latin typeface="Arial"/>
            </a:endParaRPr>
          </a:p>
        </p:txBody>
      </p:sp>
      <p:sp>
        <p:nvSpPr>
          <p:cNvPr id="169" name=""/>
          <p:cNvSpPr/>
          <p:nvPr/>
        </p:nvSpPr>
        <p:spPr>
          <a:xfrm>
            <a:off x="720000" y="1458360"/>
            <a:ext cx="10798200" cy="6966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850"/>
              </a:spcBef>
              <a:spcAft>
                <a:spcPts val="850"/>
              </a:spcAft>
              <a:buClr>
                <a:srgbClr val="000000"/>
              </a:buClr>
              <a:buFont typeface="StarSymbol"/>
              <a:buAutoNum type="arabicPeriod"/>
            </a:pPr>
            <a:r>
              <a:rPr b="0" lang="en-PH" sz="1800" spc="-1" strike="noStrike">
                <a:solidFill>
                  <a:srgbClr val="000000"/>
                </a:solidFill>
                <a:latin typeface="Lato"/>
                <a:ea typeface="Arial;Arial"/>
              </a:rPr>
              <a:t>Ilan sa mga hanapbuhay o industriya ng mga Pilipino ay ang pagsasaka, pagtotroso, paghahabi, paggawa </a:t>
            </a:r>
            <a:r>
              <a:rPr b="0" lang="en-PH" sz="1800" spc="-1" strike="noStrike">
                <a:solidFill>
                  <a:srgbClr val="000000"/>
                </a:solidFill>
                <a:latin typeface="Lato"/>
                <a:ea typeface="DejaVu Sans"/>
              </a:rPr>
              <a:t>ng handicraft na mga produkto, pangingisda, at aquaculture.</a:t>
            </a:r>
            <a:endParaRPr b="0" lang="en-PH" sz="1800" spc="-1" strike="noStrike">
              <a:solidFill>
                <a:srgbClr val="000000"/>
              </a:solidFill>
              <a:latin typeface="Arial"/>
              <a:ea typeface="PingFang SC"/>
            </a:endParaRPr>
          </a:p>
          <a:p>
            <a:pPr marL="216000" indent="-216000" algn="just">
              <a:lnSpc>
                <a:spcPct val="100000"/>
              </a:lnSpc>
              <a:spcBef>
                <a:spcPts val="850"/>
              </a:spcBef>
              <a:spcAft>
                <a:spcPts val="850"/>
              </a:spcAft>
              <a:buClr>
                <a:srgbClr val="000000"/>
              </a:buClr>
              <a:buFont typeface="StarSymbol"/>
              <a:buAutoNum type="arabicPeriod"/>
            </a:pPr>
            <a:r>
              <a:rPr b="0" lang="en-PH" sz="1800" spc="-1" strike="noStrike">
                <a:solidFill>
                  <a:srgbClr val="000000"/>
                </a:solidFill>
                <a:latin typeface="Lato"/>
                <a:ea typeface="Arial;Arial"/>
              </a:rPr>
              <a:t>Mahalaga ang lokasyon sapagkat ito ang isa sa pangunahing salik sa uri ng buhay at hanapbuhay ng mga tao sa isang lugar.</a:t>
            </a:r>
            <a:endParaRPr b="0" lang="en-PH" sz="1800" spc="-1" strike="noStrike">
              <a:solidFill>
                <a:srgbClr val="000000"/>
              </a:solidFill>
              <a:latin typeface="Arial"/>
              <a:ea typeface="PingFang SC"/>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1488</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2023-07-10T11:40:07Z</dcterms:modified>
  <cp:revision>77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