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681B6B9-4481-4DFB-AEF6-9C3AC52293A4}"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8D78350-971E-4B40-914B-0F4DA20E4A85}"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1C2435D-5A2D-43BE-9793-91B0D21EA86F}"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73F18256-1A15-4A8B-9437-8C2AC0C055B3}"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BDC7FEB-1B31-4545-8FAC-755125DB20B9}"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0AE50B5-1A89-45BA-978F-1D215FB464F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F87AA1F-F90A-49B8-8140-DD912C9786D9}"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464B5DC-CF8D-4310-B930-E6FFBBAF81BE}"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00957C8-BB5B-44CD-BC38-37D8BBECDF5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B2A9F5D-D0C8-4EF8-98B1-1FB983EF427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C8A3D2A-FC13-4D5A-8122-3C1A68E5D7F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C50A1BA-BDED-4BD7-AA41-36778FB3476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895E2FC-C599-4E62-8F66-264750995B6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7ED075C-3D3E-47B7-AAD0-75FA7F2C947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299C134-AB05-4B35-99D6-9E79AD5A067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9F9B74F-C4EA-4C7C-B9B9-BE1B86A50154}"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6E79BB57-2EDA-4D39-8313-CC68EEC6C974}"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1756DA6-8351-4D18-8833-84508F497C6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D3BCCD6-8169-442B-BEE7-957177195F28}"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FEA0C38-FE72-449B-8549-A6403B51F0D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A17B2F4-3F01-4F08-B659-D8064C651F7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F854D2C-AFC9-4154-9163-EFFB5ECF3D4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EBC9C63-5E1A-4A11-946D-2F513B1624E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5190EA5B-0EF0-4716-95F6-33B0325E37E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52F29F9-5FFD-47DC-8B6D-C6973C385ED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3310A37-4E4B-41FC-A49B-D9329DB7AE5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9069180-10D1-4E42-832A-9835DF25594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01D9847-8A15-46A5-B85A-C28E41D2F05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CB573A23-ADE7-4177-B900-84C650B556CC}"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F97C7C52-53DF-4C1E-A907-45F1E00D7DFC}"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F6976E5-9376-46B5-A449-C0BB4954167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D10FC6A-7AB8-46C6-9E2F-10DDC51CBE0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BC0E2D8-1994-490F-9FB5-E7DF6AEA048E}"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C20535B-CD0E-40E9-ADC2-8957781C970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C7F80DB-44D0-4265-9510-1C17E5BCF5F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3C5D690-4C68-478F-BEA2-764DE450DE64}"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0960" cy="684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7840" cy="2787840"/>
          </a:xfrm>
          <a:prstGeom prst="rect">
            <a:avLst/>
          </a:prstGeom>
          <a:ln w="0">
            <a:noFill/>
          </a:ln>
        </p:spPr>
      </p:pic>
      <p:sp>
        <p:nvSpPr>
          <p:cNvPr id="2" name="Rectangle 5"/>
          <p:cNvSpPr/>
          <p:nvPr/>
        </p:nvSpPr>
        <p:spPr>
          <a:xfrm>
            <a:off x="3487320" y="1475280"/>
            <a:ext cx="8693280" cy="3851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3280" cy="3729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3640" cy="3538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32040" cy="3538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749A14ED-CC4A-4169-9BF2-1CD0DA815E1C}"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32040" cy="3538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80960" cy="623880"/>
          </a:xfrm>
          <a:prstGeom prst="rect">
            <a:avLst/>
          </a:prstGeom>
          <a:ln w="0">
            <a:noFill/>
          </a:ln>
        </p:spPr>
      </p:pic>
      <p:sp>
        <p:nvSpPr>
          <p:cNvPr id="46" name="Rectangle 7"/>
          <p:cNvSpPr/>
          <p:nvPr/>
        </p:nvSpPr>
        <p:spPr>
          <a:xfrm>
            <a:off x="10868760" y="0"/>
            <a:ext cx="959400" cy="959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3480" cy="1023480"/>
          </a:xfrm>
          <a:prstGeom prst="rect">
            <a:avLst/>
          </a:prstGeom>
          <a:ln w="0">
            <a:noFill/>
          </a:ln>
        </p:spPr>
      </p:pic>
      <p:sp>
        <p:nvSpPr>
          <p:cNvPr id="48" name="TextBox 9"/>
          <p:cNvSpPr/>
          <p:nvPr/>
        </p:nvSpPr>
        <p:spPr>
          <a:xfrm>
            <a:off x="185400" y="6362280"/>
            <a:ext cx="4680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12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3640" cy="3538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32040" cy="3538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7DD603DF-760C-4ABE-ADD9-35933D47D11E}" type="slidenum">
              <a:rPr b="0" lang="en-US" sz="1200" spc="-1" strike="noStrike">
                <a:solidFill>
                  <a:srgbClr val="8b8b8b"/>
                </a:solidFill>
                <a:latin typeface="Calibri"/>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32040" cy="3538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5280" cy="3373560"/>
          </a:xfrm>
          <a:prstGeom prst="rect">
            <a:avLst/>
          </a:prstGeom>
          <a:ln w="12700">
            <a:noFill/>
          </a:ln>
        </p:spPr>
      </p:pic>
      <p:sp>
        <p:nvSpPr>
          <p:cNvPr id="92" name="PlaceHolder 1"/>
          <p:cNvSpPr>
            <a:spLocks noGrp="1"/>
          </p:cNvSpPr>
          <p:nvPr>
            <p:ph type="ftr" idx="7"/>
          </p:nvPr>
        </p:nvSpPr>
        <p:spPr>
          <a:xfrm>
            <a:off x="4038480" y="6356520"/>
            <a:ext cx="4103640" cy="3538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32040" cy="3538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395E1E19-7856-457B-A22D-F25E74340B48}"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32040" cy="3538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40680" y="2988000"/>
            <a:ext cx="6829200" cy="2127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Heograpiyang Pantao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7"/>
          <p:cNvSpPr/>
          <p:nvPr/>
        </p:nvSpPr>
        <p:spPr>
          <a:xfrm>
            <a:off x="-113040" y="552240"/>
            <a:ext cx="9291600" cy="707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
          <p:cNvSpPr/>
          <p:nvPr/>
        </p:nvSpPr>
        <p:spPr>
          <a:xfrm>
            <a:off x="426960" y="527760"/>
            <a:ext cx="10249200" cy="110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Industriya at Hanapbuhay ng mga Tao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1080000" y="2520000"/>
            <a:ext cx="10136160" cy="1359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37" name=""/>
          <p:cNvSpPr/>
          <p:nvPr/>
        </p:nvSpPr>
        <p:spPr>
          <a:xfrm>
            <a:off x="613080" y="1418040"/>
            <a:ext cx="7125480" cy="3763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Pagsasaka ang pangunahing hanapbuhay ng mga Pilipino. Ang matabang lupa ay napagtataniman ng iba’t ibang gulay, prutas, halaman at punongkahoy.</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ilan sa mga pangunahing produkto ng bansa ay palay, mais, tubo, niyog, abaka, at tabako. Nakapagtatanim din ng mangga, kape, rubber tree, pinya, saging, at mga halamang-ugat.</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Marami rin ang nasa industriya ng </a:t>
            </a:r>
            <a:r>
              <a:rPr b="0" i="1" lang="en-PH" sz="1800" spc="-1" strike="noStrike">
                <a:solidFill>
                  <a:srgbClr val="000000"/>
                </a:solidFill>
                <a:latin typeface="Lato"/>
                <a:ea typeface="DejaVu Sans"/>
              </a:rPr>
              <a:t>lumber</a:t>
            </a:r>
            <a:r>
              <a:rPr b="0" lang="en-PH" sz="1800" spc="-1" strike="noStrike">
                <a:solidFill>
                  <a:srgbClr val="000000"/>
                </a:solidFill>
                <a:latin typeface="Lato"/>
                <a:ea typeface="DejaVu Sans"/>
              </a:rPr>
              <a:t> o pagtotroso dahil maraming uri ng puno tulad ng Narra, Yakal, Molave, at Lauan ay matatagpuan sa mga kagubatan ng Pilipinas.</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Nagdaragdag ito ng kita sa iba. Marami ring industriyang pantahanan na pinagkakakitaan ng mga tao tulad ng paglalala, paghahabi, o paggawa ng </a:t>
            </a:r>
            <a:r>
              <a:rPr b="0" i="1" lang="en-PH" sz="1800" spc="-1" strike="noStrike">
                <a:solidFill>
                  <a:srgbClr val="000000"/>
                </a:solidFill>
                <a:latin typeface="Lato"/>
                <a:ea typeface="DejaVu Sans"/>
              </a:rPr>
              <a:t>handicraft</a:t>
            </a:r>
            <a:r>
              <a:rPr b="0" lang="en-PH" sz="1800" spc="-1" strike="noStrike">
                <a:solidFill>
                  <a:srgbClr val="000000"/>
                </a:solidFill>
                <a:latin typeface="Lato"/>
                <a:ea typeface="DejaVu Sans"/>
              </a:rPr>
              <a:t>.</a:t>
            </a:r>
            <a:endParaRPr b="0" lang="en-PH" sz="1800" spc="-1" strike="noStrike">
              <a:solidFill>
                <a:srgbClr val="000000"/>
              </a:solidFill>
              <a:latin typeface="Arial"/>
            </a:endParaRPr>
          </a:p>
        </p:txBody>
      </p:sp>
      <p:pic>
        <p:nvPicPr>
          <p:cNvPr id="138" name="" descr=""/>
          <p:cNvPicPr/>
          <p:nvPr/>
        </p:nvPicPr>
        <p:blipFill>
          <a:blip r:embed="rId1"/>
          <a:stretch/>
        </p:blipFill>
        <p:spPr>
          <a:xfrm>
            <a:off x="7740000" y="1260000"/>
            <a:ext cx="3958560" cy="3238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6"/>
          <p:cNvSpPr/>
          <p:nvPr/>
        </p:nvSpPr>
        <p:spPr>
          <a:xfrm>
            <a:off x="-113040" y="552240"/>
            <a:ext cx="9291600" cy="707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0" name=""/>
          <p:cNvSpPr/>
          <p:nvPr/>
        </p:nvSpPr>
        <p:spPr>
          <a:xfrm>
            <a:off x="426960" y="527760"/>
            <a:ext cx="10249200" cy="110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Industriya at Hanapbuhay ng mga Tao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1" name=""/>
          <p:cNvSpPr/>
          <p:nvPr/>
        </p:nvSpPr>
        <p:spPr>
          <a:xfrm>
            <a:off x="1080000" y="2520000"/>
            <a:ext cx="10136160" cy="1359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2" name=""/>
          <p:cNvSpPr/>
          <p:nvPr/>
        </p:nvSpPr>
        <p:spPr>
          <a:xfrm>
            <a:off x="613080" y="1418040"/>
            <a:ext cx="6765480" cy="3763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Dahil sa malalawak na katubigan sa bansa ay naging maunlad ang pangingisda. Ang mga katubigang nakapalibot sa ating kapuluan ay pinanggagalingan ng may 2,000 uri ng isda.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Nabibilang dito ang isdang tabang tulad ng ayungin at hito; habang ang maya-maya, tanigue, at lapulapu ay mga isdang-alat naman; butanding na pinakamalaking isda; at ang napakaliliit na isdang </a:t>
            </a:r>
            <a:r>
              <a:rPr b="0" i="1" lang="en-PH" sz="1800" spc="-1" strike="noStrike">
                <a:solidFill>
                  <a:srgbClr val="000000"/>
                </a:solidFill>
                <a:latin typeface="Lato"/>
                <a:ea typeface="DejaVu Sans"/>
              </a:rPr>
              <a:t>pandaka pygmaea</a:t>
            </a:r>
            <a:r>
              <a:rPr b="0" lang="en-PH" sz="1800" spc="-1" strike="noStrike">
                <a:solidFill>
                  <a:srgbClr val="000000"/>
                </a:solidFill>
                <a:latin typeface="Lato"/>
                <a:ea typeface="DejaVu Sans"/>
              </a:rPr>
              <a:t> at tabios. Napagkakakitaan din ang industriya ng </a:t>
            </a:r>
            <a:r>
              <a:rPr b="0" i="1" lang="en-PH" sz="1800" spc="-1" strike="noStrike">
                <a:solidFill>
                  <a:srgbClr val="000000"/>
                </a:solidFill>
                <a:latin typeface="Lato"/>
                <a:ea typeface="DejaVu Sans"/>
              </a:rPr>
              <a:t>aquaculture</a:t>
            </a:r>
            <a:r>
              <a:rPr b="0" lang="en-PH" sz="1800" spc="-1" strike="noStrike">
                <a:solidFill>
                  <a:srgbClr val="000000"/>
                </a:solidFill>
                <a:latin typeface="Lato"/>
                <a:ea typeface="DejaVu Sans"/>
              </a:rPr>
              <a:t> o pag-aalaga ng mga isda, sugpo, alimango, at mga halamang tubig.</a:t>
            </a:r>
            <a:endParaRPr b="0" lang="en-PH" sz="1800" spc="-1" strike="noStrike">
              <a:solidFill>
                <a:srgbClr val="000000"/>
              </a:solidFill>
              <a:latin typeface="Arial"/>
            </a:endParaRPr>
          </a:p>
        </p:txBody>
      </p:sp>
      <p:pic>
        <p:nvPicPr>
          <p:cNvPr id="143" name="" descr=""/>
          <p:cNvPicPr/>
          <p:nvPr/>
        </p:nvPicPr>
        <p:blipFill>
          <a:blip r:embed="rId1"/>
          <a:stretch/>
        </p:blipFill>
        <p:spPr>
          <a:xfrm>
            <a:off x="720360" y="4320360"/>
            <a:ext cx="9438480" cy="1658880"/>
          </a:xfrm>
          <a:prstGeom prst="rect">
            <a:avLst/>
          </a:prstGeom>
          <a:ln w="0">
            <a:noFill/>
          </a:ln>
        </p:spPr>
      </p:pic>
      <p:pic>
        <p:nvPicPr>
          <p:cNvPr id="144" name="" descr=""/>
          <p:cNvPicPr/>
          <p:nvPr/>
        </p:nvPicPr>
        <p:blipFill>
          <a:blip r:embed="rId2"/>
          <a:stretch/>
        </p:blipFill>
        <p:spPr>
          <a:xfrm>
            <a:off x="7740360" y="1778400"/>
            <a:ext cx="4058640" cy="30765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 descr=""/>
          <p:cNvPicPr/>
          <p:nvPr/>
        </p:nvPicPr>
        <p:blipFill>
          <a:blip r:embed="rId1"/>
          <a:stretch/>
        </p:blipFill>
        <p:spPr>
          <a:xfrm>
            <a:off x="7318440" y="611640"/>
            <a:ext cx="4560480" cy="4138560"/>
          </a:xfrm>
          <a:prstGeom prst="rect">
            <a:avLst/>
          </a:prstGeom>
          <a:ln w="0">
            <a:noFill/>
          </a:ln>
        </p:spPr>
      </p:pic>
      <p:sp>
        <p:nvSpPr>
          <p:cNvPr id="146" name="Rectangle 2"/>
          <p:cNvSpPr/>
          <p:nvPr/>
        </p:nvSpPr>
        <p:spPr>
          <a:xfrm>
            <a:off x="-113040" y="552240"/>
            <a:ext cx="3619080" cy="707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
          <p:cNvSpPr/>
          <p:nvPr/>
        </p:nvSpPr>
        <p:spPr>
          <a:xfrm>
            <a:off x="426960" y="527760"/>
            <a:ext cx="10249200" cy="110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Populasyon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1080000" y="2520000"/>
            <a:ext cx="10136160" cy="1359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9" name=""/>
          <p:cNvSpPr/>
          <p:nvPr/>
        </p:nvSpPr>
        <p:spPr>
          <a:xfrm>
            <a:off x="720000" y="1380600"/>
            <a:ext cx="6838560" cy="4377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populasyon ay itinuturing na yaman ng lipunan. Ang bawat isang nakatira sa isang komunidad ay may kaniya-kaniyang ambag para sa pagpapabuti nito.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bawat isa ay may kinabibilangang komunidad. Ang bawat komunidad, barangay, munisipalidad, lungsod, distrito, lalawigan, rehiyon, o bansa ay may kaniya-kaniyang bilang ng taong naninirahan.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dami ng populasyon ng isang bansa ay may mabuti at masamang naidudulot sa kabuhayan at ekonomiya ng bansa. Palaging tandaan na mahalaga ang papel na ginagampanan ng mga tao sa paglinang, pagpapanatili, at pangangalaga ng likas na yaman ng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3"/>
          <p:cNvSpPr/>
          <p:nvPr/>
        </p:nvSpPr>
        <p:spPr>
          <a:xfrm>
            <a:off x="-113040" y="552240"/>
            <a:ext cx="10161360" cy="707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
          <p:cNvSpPr/>
          <p:nvPr/>
        </p:nvSpPr>
        <p:spPr>
          <a:xfrm>
            <a:off x="426960" y="527760"/>
            <a:ext cx="10249200" cy="110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Populasyon sa Bawat Rehiyon (2007-2015)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p:nvPr/>
        </p:nvSpPr>
        <p:spPr>
          <a:xfrm>
            <a:off x="1080000" y="2520000"/>
            <a:ext cx="10136160" cy="1359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graphicFrame>
        <p:nvGraphicFramePr>
          <p:cNvPr id="153" name=""/>
          <p:cNvGraphicFramePr/>
          <p:nvPr/>
        </p:nvGraphicFramePr>
        <p:xfrm>
          <a:off x="565920" y="1315440"/>
          <a:ext cx="10841400" cy="4823280"/>
        </p:xfrm>
        <a:graphic>
          <a:graphicData uri="http://schemas.openxmlformats.org/drawingml/2006/table">
            <a:tbl>
              <a:tblPr/>
              <a:tblGrid>
                <a:gridCol w="3612960"/>
                <a:gridCol w="3612960"/>
                <a:gridCol w="3615840"/>
              </a:tblGrid>
              <a:tr h="580320">
                <a:tc>
                  <a:txBody>
                    <a:bodyPr lIns="90000" rIns="90000" anchor="ctr">
                      <a:noAutofit/>
                    </a:bodyPr>
                    <a:p>
                      <a:pPr algn="ctr">
                        <a:lnSpc>
                          <a:spcPct val="100000"/>
                        </a:lnSpc>
                      </a:pPr>
                      <a:r>
                        <a:rPr b="1" lang="en-PH" sz="1800" spc="-1" strike="noStrike">
                          <a:solidFill>
                            <a:srgbClr val="000000"/>
                          </a:solidFill>
                          <a:latin typeface="Lato"/>
                        </a:rPr>
                        <a:t>Rehiyon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Populasyon (2007)</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Populasyon (2015)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8960">
                <a:tc>
                  <a:txBody>
                    <a:bodyPr lIns="90000" rIns="90000" anchor="ctr">
                      <a:noAutofit/>
                    </a:bodyPr>
                    <a:p>
                      <a:pPr>
                        <a:lnSpc>
                          <a:spcPct val="100000"/>
                        </a:lnSpc>
                      </a:pPr>
                      <a:r>
                        <a:rPr b="1" i="1" lang="en-PH" sz="1800" spc="-1" strike="noStrike">
                          <a:solidFill>
                            <a:srgbClr val="000000"/>
                          </a:solidFill>
                          <a:latin typeface="Lato"/>
                        </a:rPr>
                        <a:t>Buong Pilipinas </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i="1" lang="en-PH" sz="1800" spc="-1" strike="noStrike">
                          <a:solidFill>
                            <a:srgbClr val="000000"/>
                          </a:solidFill>
                          <a:latin typeface="Lato"/>
                          <a:ea typeface="AppleSystemUIFont"/>
                        </a:rPr>
                        <a:t>88,548,366 </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i="1" lang="en-PH" sz="1800" spc="-1" strike="noStrike">
                          <a:solidFill>
                            <a:srgbClr val="000000"/>
                          </a:solidFill>
                          <a:latin typeface="Lato"/>
                          <a:ea typeface="AppleSystemUIFont"/>
                        </a:rPr>
                        <a:t>102,965,300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64400">
                <a:tc>
                  <a:txBody>
                    <a:bodyPr lIns="90000" rIns="90000" anchor="ctr">
                      <a:noAutofit/>
                    </a:bodyPr>
                    <a:p>
                      <a:pPr>
                        <a:lnSpc>
                          <a:spcPct val="100000"/>
                        </a:lnSpc>
                      </a:pPr>
                      <a:r>
                        <a:rPr b="0" lang="en-PH" sz="1800" spc="-1" strike="noStrike">
                          <a:solidFill>
                            <a:srgbClr val="000000"/>
                          </a:solidFill>
                          <a:latin typeface="Lato"/>
                        </a:rPr>
                        <a:t>NCR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11,547,959</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12,220,500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6040">
                <a:tc>
                  <a:txBody>
                    <a:bodyPr lIns="90000" rIns="90000" anchor="ctr">
                      <a:noAutofit/>
                    </a:bodyPr>
                    <a:p>
                      <a:pPr>
                        <a:lnSpc>
                          <a:spcPct val="100000"/>
                        </a:lnSpc>
                      </a:pPr>
                      <a:r>
                        <a:rPr b="0" lang="en-PH" sz="1800" spc="-1" strike="noStrike">
                          <a:solidFill>
                            <a:srgbClr val="000000"/>
                          </a:solidFill>
                          <a:latin typeface="Lato"/>
                        </a:rPr>
                        <a:t>CAR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1,566,325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1,868,600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500400">
                <a:tc>
                  <a:txBody>
                    <a:bodyPr lIns="90000" rIns="90000" anchor="ctr">
                      <a:noAutofit/>
                    </a:bodyPr>
                    <a:p>
                      <a:pPr>
                        <a:lnSpc>
                          <a:spcPct val="100000"/>
                        </a:lnSpc>
                      </a:pPr>
                      <a:r>
                        <a:rPr b="0" lang="en-PH" sz="1800" spc="-1" strike="noStrike">
                          <a:solidFill>
                            <a:srgbClr val="000000"/>
                          </a:solidFill>
                          <a:latin typeface="Lato"/>
                        </a:rPr>
                        <a:t>I – llocos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4,546,789</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5,673,600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502560">
                <a:tc>
                  <a:txBody>
                    <a:bodyPr lIns="90000" rIns="90000" anchor="ctr">
                      <a:noAutofit/>
                    </a:bodyPr>
                    <a:p>
                      <a:pPr>
                        <a:lnSpc>
                          <a:spcPct val="100000"/>
                        </a:lnSpc>
                      </a:pPr>
                      <a:r>
                        <a:rPr b="0" lang="en-PH" sz="1800" spc="-1" strike="noStrike">
                          <a:solidFill>
                            <a:srgbClr val="000000"/>
                          </a:solidFill>
                          <a:latin typeface="Lato"/>
                          <a:ea typeface="AppleSystemUIFont"/>
                        </a:rPr>
                        <a:t>II – Cagayan Valley</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3,051,487</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3,651,200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86000">
                <a:tc>
                  <a:txBody>
                    <a:bodyPr lIns="90000" rIns="90000" anchor="ctr">
                      <a:noAutofit/>
                    </a:bodyPr>
                    <a:p>
                      <a:pPr>
                        <a:lnSpc>
                          <a:spcPct val="100000"/>
                        </a:lnSpc>
                      </a:pPr>
                      <a:r>
                        <a:rPr b="0" lang="en-PH" sz="1800" spc="-1" strike="noStrike">
                          <a:solidFill>
                            <a:srgbClr val="000000"/>
                          </a:solidFill>
                          <a:latin typeface="Lato"/>
                          <a:ea typeface="AppleSystemUIFont"/>
                        </a:rPr>
                        <a:t>Ill – Central Luzon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9,709,177</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11,124,400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69800">
                <a:tc>
                  <a:txBody>
                    <a:bodyPr lIns="90000" rIns="90000" anchor="ctr">
                      <a:noAutofit/>
                    </a:bodyPr>
                    <a:p>
                      <a:pPr>
                        <a:lnSpc>
                          <a:spcPct val="100000"/>
                        </a:lnSpc>
                      </a:pPr>
                      <a:r>
                        <a:rPr b="0" lang="en-PH" sz="1800" spc="-1" strike="noStrike">
                          <a:solidFill>
                            <a:srgbClr val="000000"/>
                          </a:solidFill>
                          <a:latin typeface="Lato"/>
                          <a:ea typeface="AppleSystemUIFont"/>
                        </a:rPr>
                        <a:t>IVA – CALABARZON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11,757,755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13,144,400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90680">
                <a:tc>
                  <a:txBody>
                    <a:bodyPr lIns="90000" rIns="90000" anchor="ctr">
                      <a:noAutofit/>
                    </a:bodyPr>
                    <a:p>
                      <a:pPr>
                        <a:lnSpc>
                          <a:spcPct val="100000"/>
                        </a:lnSpc>
                      </a:pPr>
                      <a:r>
                        <a:rPr b="0" lang="en-PH" sz="1800" spc="-1" strike="noStrike">
                          <a:solidFill>
                            <a:srgbClr val="000000"/>
                          </a:solidFill>
                          <a:latin typeface="Lato"/>
                          <a:ea typeface="AppleSystemUIFont"/>
                        </a:rPr>
                        <a:t>IVB – MIMAROPA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2,559,791</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3,416,900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74120">
                <a:tc>
                  <a:txBody>
                    <a:bodyPr lIns="90000" rIns="90000" anchor="ctr">
                      <a:noAutofit/>
                    </a:bodyPr>
                    <a:p>
                      <a:pPr>
                        <a:lnSpc>
                          <a:spcPct val="100000"/>
                        </a:lnSpc>
                      </a:pPr>
                      <a:r>
                        <a:rPr b="0" lang="en-PH" sz="1800" spc="-1" strike="noStrike">
                          <a:solidFill>
                            <a:srgbClr val="000000"/>
                          </a:solidFill>
                          <a:latin typeface="Lato"/>
                          <a:ea typeface="AppleSystemUIFont"/>
                        </a:rPr>
                        <a:t>V – Bicol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5,106,160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6,278,000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7"/>
          <p:cNvSpPr/>
          <p:nvPr/>
        </p:nvSpPr>
        <p:spPr>
          <a:xfrm>
            <a:off x="-113040" y="552240"/>
            <a:ext cx="10161360" cy="707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
          <p:cNvSpPr/>
          <p:nvPr/>
        </p:nvSpPr>
        <p:spPr>
          <a:xfrm>
            <a:off x="426960" y="527760"/>
            <a:ext cx="10249200" cy="110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Populasyon sa Bawat Rehiyon (2007-2015)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6" name=""/>
          <p:cNvSpPr/>
          <p:nvPr/>
        </p:nvSpPr>
        <p:spPr>
          <a:xfrm>
            <a:off x="1080000" y="2520000"/>
            <a:ext cx="10136160" cy="1359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graphicFrame>
        <p:nvGraphicFramePr>
          <p:cNvPr id="157" name=""/>
          <p:cNvGraphicFramePr/>
          <p:nvPr/>
        </p:nvGraphicFramePr>
        <p:xfrm>
          <a:off x="565920" y="1315440"/>
          <a:ext cx="10841400" cy="4560840"/>
        </p:xfrm>
        <a:graphic>
          <a:graphicData uri="http://schemas.openxmlformats.org/drawingml/2006/table">
            <a:tbl>
              <a:tblPr/>
              <a:tblGrid>
                <a:gridCol w="3612960"/>
                <a:gridCol w="3612960"/>
                <a:gridCol w="3615840"/>
              </a:tblGrid>
              <a:tr h="580320">
                <a:tc>
                  <a:txBody>
                    <a:bodyPr lIns="90000" rIns="90000" anchor="ctr">
                      <a:noAutofit/>
                    </a:bodyPr>
                    <a:p>
                      <a:pPr algn="ctr">
                        <a:lnSpc>
                          <a:spcPct val="100000"/>
                        </a:lnSpc>
                      </a:pPr>
                      <a:r>
                        <a:rPr b="1" lang="en-PH" sz="1800" spc="-1" strike="noStrike">
                          <a:solidFill>
                            <a:srgbClr val="000000"/>
                          </a:solidFill>
                          <a:latin typeface="Lato"/>
                        </a:rPr>
                        <a:t>Rehiyon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Populasyon (2007)</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Populasyon (2015)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8960">
                <a:tc>
                  <a:txBody>
                    <a:bodyPr lIns="90000" rIns="90000" anchor="ctr">
                      <a:noAutofit/>
                    </a:bodyPr>
                    <a:p>
                      <a:pPr>
                        <a:lnSpc>
                          <a:spcPct val="100000"/>
                        </a:lnSpc>
                      </a:pPr>
                      <a:r>
                        <a:rPr b="0" lang="en-PH" sz="1800" spc="-1" strike="noStrike">
                          <a:solidFill>
                            <a:srgbClr val="000000"/>
                          </a:solidFill>
                          <a:latin typeface="Lato"/>
                        </a:rPr>
                        <a:t>VI – Kanlurang Visayas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6,843,643</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8,317,800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27320">
                <a:tc>
                  <a:txBody>
                    <a:bodyPr lIns="90000" rIns="90000" anchor="ctr">
                      <a:noAutofit/>
                    </a:bodyPr>
                    <a:p>
                      <a:pPr>
                        <a:lnSpc>
                          <a:spcPct val="100000"/>
                        </a:lnSpc>
                      </a:pPr>
                      <a:r>
                        <a:rPr b="0" lang="en-PH" sz="1800" spc="-1" strike="noStrike">
                          <a:solidFill>
                            <a:srgbClr val="000000"/>
                          </a:solidFill>
                          <a:latin typeface="Lato"/>
                        </a:rPr>
                        <a:t>VII – Gitnang Visayas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6,400,698</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7,740,900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08600">
                <a:tc>
                  <a:txBody>
                    <a:bodyPr lIns="90000" rIns="90000" anchor="ctr">
                      <a:noAutofit/>
                    </a:bodyPr>
                    <a:p>
                      <a:pPr>
                        <a:lnSpc>
                          <a:spcPct val="100000"/>
                        </a:lnSpc>
                      </a:pPr>
                      <a:r>
                        <a:rPr b="0" lang="en-PH" sz="1800" spc="-1" strike="noStrike">
                          <a:solidFill>
                            <a:srgbClr val="000000"/>
                          </a:solidFill>
                          <a:latin typeface="Lato"/>
                        </a:rPr>
                        <a:t>VIII – Silangang Visayas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3,915,140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4,911,500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27680">
                <a:tc>
                  <a:txBody>
                    <a:bodyPr lIns="90000" rIns="90000" anchor="ctr">
                      <a:noAutofit/>
                    </a:bodyPr>
                    <a:p>
                      <a:pPr>
                        <a:lnSpc>
                          <a:spcPct val="100000"/>
                        </a:lnSpc>
                      </a:pPr>
                      <a:r>
                        <a:rPr b="0" lang="en-PH" sz="1800" spc="-1" strike="noStrike">
                          <a:solidFill>
                            <a:srgbClr val="000000"/>
                          </a:solidFill>
                          <a:latin typeface="Lato"/>
                        </a:rPr>
                        <a:t>IX – Zamboanga Peninsula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3,230,094</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3,842,400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6040">
                <a:tc>
                  <a:txBody>
                    <a:bodyPr lIns="90000" rIns="90000" anchor="ctr">
                      <a:noAutofit/>
                    </a:bodyPr>
                    <a:p>
                      <a:pPr>
                        <a:lnSpc>
                          <a:spcPct val="100000"/>
                        </a:lnSpc>
                      </a:pPr>
                      <a:r>
                        <a:rPr b="0" lang="en-PH" sz="1800" spc="-1" strike="noStrike">
                          <a:solidFill>
                            <a:srgbClr val="000000"/>
                          </a:solidFill>
                          <a:latin typeface="Lato"/>
                        </a:rPr>
                        <a:t>X – Hilagang Mindanao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3,952,437</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4,799,700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27320">
                <a:tc>
                  <a:txBody>
                    <a:bodyPr lIns="90000" rIns="90000" anchor="ctr">
                      <a:noAutofit/>
                    </a:bodyPr>
                    <a:p>
                      <a:pPr>
                        <a:lnSpc>
                          <a:spcPct val="100000"/>
                        </a:lnSpc>
                      </a:pPr>
                      <a:r>
                        <a:rPr b="0" lang="en-PH" sz="1800" spc="-1" strike="noStrike">
                          <a:solidFill>
                            <a:srgbClr val="000000"/>
                          </a:solidFill>
                          <a:latin typeface="Lato"/>
                        </a:rPr>
                        <a:t>XI – Davao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4,159,569</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4,708,800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69800">
                <a:tc>
                  <a:txBody>
                    <a:bodyPr lIns="90000" rIns="90000" anchor="ctr">
                      <a:noAutofit/>
                    </a:bodyPr>
                    <a:p>
                      <a:pPr>
                        <a:lnSpc>
                          <a:spcPct val="100000"/>
                        </a:lnSpc>
                      </a:pPr>
                      <a:r>
                        <a:rPr b="0" lang="en-PH" sz="1800" spc="-1" strike="noStrike">
                          <a:solidFill>
                            <a:srgbClr val="000000"/>
                          </a:solidFill>
                          <a:latin typeface="Lato"/>
                          <a:ea typeface="Î€'EAþ"/>
                        </a:rPr>
                        <a:t>XII – SOCCSKSARGEN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3,830,500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4,524,000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90680">
                <a:tc>
                  <a:txBody>
                    <a:bodyPr lIns="90000" rIns="90000" anchor="ctr">
                      <a:noAutofit/>
                    </a:bodyPr>
                    <a:p>
                      <a:pPr>
                        <a:lnSpc>
                          <a:spcPct val="100000"/>
                        </a:lnSpc>
                      </a:pPr>
                      <a:r>
                        <a:rPr b="0" lang="en-PH" sz="1800" spc="-1" strike="noStrike">
                          <a:solidFill>
                            <a:srgbClr val="000000"/>
                          </a:solidFill>
                          <a:latin typeface="Lato"/>
                        </a:rPr>
                        <a:t>ARMM</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4,120,795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3,943,000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74120">
                <a:tc>
                  <a:txBody>
                    <a:bodyPr lIns="90000" rIns="90000" anchor="ctr">
                      <a:noAutofit/>
                    </a:bodyPr>
                    <a:p>
                      <a:pPr>
                        <a:lnSpc>
                          <a:spcPct val="100000"/>
                        </a:lnSpc>
                      </a:pPr>
                      <a:r>
                        <a:rPr b="0" lang="en-PH" sz="1800" spc="-1" strike="noStrike">
                          <a:solidFill>
                            <a:srgbClr val="000000"/>
                          </a:solidFill>
                          <a:latin typeface="Lato"/>
                        </a:rPr>
                        <a:t>CARAGA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2,293,346</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2,799,600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
        <p:nvSpPr>
          <p:cNvPr id="158" name=""/>
          <p:cNvSpPr/>
          <p:nvPr/>
        </p:nvSpPr>
        <p:spPr>
          <a:xfrm>
            <a:off x="6300000" y="5875560"/>
            <a:ext cx="5218560" cy="464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100" spc="-1" strike="noStrike">
                <a:solidFill>
                  <a:srgbClr val="000000"/>
                </a:solidFill>
                <a:latin typeface="Arial"/>
                <a:ea typeface="DejaVu Sans"/>
              </a:rPr>
              <a:t>Sanggunian:</a:t>
            </a:r>
            <a:r>
              <a:rPr b="0" lang="en-PH" sz="1100" spc="-1" strike="noStrike">
                <a:solidFill>
                  <a:srgbClr val="000000"/>
                </a:solidFill>
                <a:latin typeface="Arial"/>
                <a:ea typeface="DejaVu Sans"/>
              </a:rPr>
              <a:t> </a:t>
            </a:r>
            <a:r>
              <a:rPr b="0" lang="en-PH" sz="1100" spc="-1" strike="noStrike">
                <a:solidFill>
                  <a:srgbClr val="000000"/>
                </a:solidFill>
                <a:latin typeface="Î€'EAþ"/>
                <a:ea typeface="Î€'EAþ"/>
              </a:rPr>
              <a:t>NationaI Statistics Office o Philippine Statistics Authority</a:t>
            </a:r>
            <a:endParaRPr b="0" lang="en-PH"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5"/>
          <p:cNvSpPr/>
          <p:nvPr/>
        </p:nvSpPr>
        <p:spPr>
          <a:xfrm>
            <a:off x="-113040" y="57240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
          <p:cNvSpPr/>
          <p:nvPr/>
        </p:nvSpPr>
        <p:spPr>
          <a:xfrm>
            <a:off x="426960" y="527760"/>
            <a:ext cx="10249200" cy="1103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61" name=""/>
          <p:cNvSpPr/>
          <p:nvPr/>
        </p:nvSpPr>
        <p:spPr>
          <a:xfrm>
            <a:off x="540000" y="231480"/>
            <a:ext cx="10136160" cy="1201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2" name=""/>
          <p:cNvSpPr/>
          <p:nvPr/>
        </p:nvSpPr>
        <p:spPr>
          <a:xfrm>
            <a:off x="720000" y="1060560"/>
            <a:ext cx="9956160" cy="696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3" name=""/>
          <p:cNvSpPr/>
          <p:nvPr/>
        </p:nvSpPr>
        <p:spPr>
          <a:xfrm>
            <a:off x="720000" y="1496160"/>
            <a:ext cx="10974240" cy="697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4" name=""/>
          <p:cNvSpPr/>
          <p:nvPr/>
        </p:nvSpPr>
        <p:spPr>
          <a:xfrm>
            <a:off x="674280" y="1469880"/>
            <a:ext cx="10664640" cy="2229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Sagutin ang mga tanong.</a:t>
            </a:r>
            <a:endParaRPr b="0" lang="en-PH" sz="1800" spc="-1" strike="noStrike">
              <a:solidFill>
                <a:srgbClr val="000000"/>
              </a:solidFill>
              <a:latin typeface="Arial"/>
            </a:endParaRPr>
          </a:p>
          <a:p>
            <a:pPr>
              <a:lnSpc>
                <a:spcPct val="100000"/>
              </a:lnSpc>
              <a:spcBef>
                <a:spcPts val="567"/>
              </a:spcBef>
              <a:spcAft>
                <a:spcPts val="567"/>
              </a:spcAft>
            </a:pP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1. Ano-ano ang kabuhayan at industriya ng mga Pilipino?</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2. Mahalaga ba ang lokasyon sa pagbuo o pagpili ng tao kaniyang kabuhayan o hanapbuhay Bakit?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
          <p:cNvSpPr/>
          <p:nvPr/>
        </p:nvSpPr>
        <p:spPr>
          <a:xfrm>
            <a:off x="-113040" y="572400"/>
            <a:ext cx="659232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
          <p:cNvSpPr/>
          <p:nvPr/>
        </p:nvSpPr>
        <p:spPr>
          <a:xfrm>
            <a:off x="426960" y="527760"/>
            <a:ext cx="10249200" cy="1103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7" name=""/>
          <p:cNvSpPr/>
          <p:nvPr/>
        </p:nvSpPr>
        <p:spPr>
          <a:xfrm>
            <a:off x="2340000" y="1980000"/>
            <a:ext cx="8809200" cy="3705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8" name=""/>
          <p:cNvSpPr/>
          <p:nvPr/>
        </p:nvSpPr>
        <p:spPr>
          <a:xfrm>
            <a:off x="540000" y="231480"/>
            <a:ext cx="10136160" cy="1201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Halimbawang sagot:</a:t>
            </a:r>
            <a:endParaRPr b="0" lang="en-PH" sz="3600" spc="-1" strike="noStrike">
              <a:solidFill>
                <a:srgbClr val="000000"/>
              </a:solidFill>
              <a:latin typeface="Arial"/>
            </a:endParaRPr>
          </a:p>
        </p:txBody>
      </p:sp>
      <p:sp>
        <p:nvSpPr>
          <p:cNvPr id="169" name=""/>
          <p:cNvSpPr/>
          <p:nvPr/>
        </p:nvSpPr>
        <p:spPr>
          <a:xfrm>
            <a:off x="720000" y="1458360"/>
            <a:ext cx="10798200" cy="696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Arial;Arial"/>
              </a:rPr>
              <a:t>Ilan sa mga hanapbuhay o industriya ng mga Pilipino ay ang pagsasaka, pagtotroso, paghahabi, paggawa </a:t>
            </a:r>
            <a:r>
              <a:rPr b="0" lang="en-PH" sz="1800" spc="-1" strike="noStrike">
                <a:solidFill>
                  <a:srgbClr val="000000"/>
                </a:solidFill>
                <a:latin typeface="Lato"/>
                <a:ea typeface="DejaVu Sans"/>
              </a:rPr>
              <a:t>ng handicraft na mga produkto, pangingisda, at aquaculture.</a:t>
            </a:r>
            <a:endParaRPr b="0" lang="en-PH" sz="1800" spc="-1" strike="noStrike">
              <a:solidFill>
                <a:srgbClr val="000000"/>
              </a:solidFill>
              <a:latin typeface="Arial"/>
              <a:ea typeface="PingFang SC"/>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Arial;Arial"/>
              </a:rPr>
              <a:t>Mahalaga ang lokasyon sapagkat ito ang isa sa pangunahing salik sa uri ng buhay at hanapbuhay ng mga tao sa isang lugar.</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1488</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2023-07-10T11:40:07Z</dcterms:modified>
  <cp:revision>77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