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800" cy="683568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6320" cy="2776320"/>
          </a:xfrm>
          <a:prstGeom prst="rect">
            <a:avLst/>
          </a:prstGeom>
          <a:ln w="0">
            <a:noFill/>
          </a:ln>
        </p:spPr>
      </p:pic>
      <p:sp>
        <p:nvSpPr>
          <p:cNvPr id="2" name=""/>
          <p:cNvSpPr/>
          <p:nvPr/>
        </p:nvSpPr>
        <p:spPr>
          <a:xfrm>
            <a:off x="3487680" y="1474920"/>
            <a:ext cx="8682120" cy="383832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2120" cy="36036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800" cy="612720"/>
          </a:xfrm>
          <a:prstGeom prst="rect">
            <a:avLst/>
          </a:prstGeom>
          <a:ln w="0">
            <a:noFill/>
          </a:ln>
        </p:spPr>
      </p:pic>
      <p:sp>
        <p:nvSpPr>
          <p:cNvPr id="43" name=""/>
          <p:cNvSpPr/>
          <p:nvPr/>
        </p:nvSpPr>
        <p:spPr>
          <a:xfrm>
            <a:off x="10868040" y="0"/>
            <a:ext cx="947880" cy="94788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1240" cy="1011240"/>
          </a:xfrm>
          <a:prstGeom prst="rect">
            <a:avLst/>
          </a:prstGeom>
          <a:ln w="0">
            <a:noFill/>
          </a:ln>
        </p:spPr>
      </p:pic>
      <p:sp>
        <p:nvSpPr>
          <p:cNvPr id="45" name=""/>
          <p:cNvSpPr/>
          <p:nvPr/>
        </p:nvSpPr>
        <p:spPr>
          <a:xfrm>
            <a:off x="185760" y="6362640"/>
            <a:ext cx="46688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6" name=""/>
          <p:cNvSpPr/>
          <p:nvPr/>
        </p:nvSpPr>
        <p:spPr>
          <a:xfrm>
            <a:off x="9451800" y="6351480"/>
            <a:ext cx="2600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47"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48"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680" cy="336096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960000" y="2772000"/>
            <a:ext cx="8076960" cy="12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PAGBUO NG BALANGKAS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NG EL FILIBUSTERISMO</a:t>
            </a:r>
            <a:endParaRPr b="0" lang="en-PH" sz="3600" spc="-1" strike="noStrike">
              <a:solidFill>
                <a:srgbClr val="000000"/>
              </a:solid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560" cy="2500560"/>
          </a:xfrm>
          <a:prstGeom prst="rect">
            <a:avLst/>
          </a:prstGeom>
          <a:noFill/>
          <a:ln w="0">
            <a:noFill/>
          </a:ln>
        </p:spPr>
        <p:style>
          <a:lnRef idx="0"/>
          <a:fillRef idx="0"/>
          <a:effectRef idx="0"/>
          <a:fontRef idx="minor"/>
        </p:style>
      </p:sp>
      <p:sp>
        <p:nvSpPr>
          <p:cNvPr id="126" name=""/>
          <p:cNvSpPr/>
          <p:nvPr/>
        </p:nvSpPr>
        <p:spPr>
          <a:xfrm>
            <a:off x="730080" y="239868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Ang mga pangyayari sa </a:t>
            </a:r>
            <a:r>
              <a:rPr b="0" i="1" lang="en-PH" sz="2000" spc="-1" strike="noStrike">
                <a:solidFill>
                  <a:srgbClr val="000000"/>
                </a:solidFill>
                <a:latin typeface="Lato"/>
                <a:ea typeface="Arial;Arial"/>
              </a:rPr>
              <a:t>El Filibusterismo </a:t>
            </a:r>
            <a:r>
              <a:rPr b="0" lang="en-PH" sz="2000" spc="-1" strike="noStrike">
                <a:solidFill>
                  <a:srgbClr val="000000"/>
                </a:solidFill>
                <a:latin typeface="Lato"/>
                <a:ea typeface="Arial;Arial"/>
              </a:rPr>
              <a:t>ay malinaw na may kaugnayan sa </a:t>
            </a:r>
            <a:r>
              <a:rPr b="0" i="1" lang="en-PH" sz="2000" spc="-1" strike="noStrike">
                <a:solidFill>
                  <a:srgbClr val="000000"/>
                </a:solidFill>
                <a:latin typeface="Lato"/>
                <a:ea typeface="Arial;Arial"/>
              </a:rPr>
              <a:t>Noli Me Tangere</a:t>
            </a:r>
            <a:r>
              <a:rPr b="0" lang="en-PH" sz="2000" spc="-1" strike="noStrike">
                <a:solidFill>
                  <a:srgbClr val="000000"/>
                </a:solidFill>
                <a:latin typeface="Lato"/>
                <a:ea typeface="Arial;Arial"/>
              </a:rPr>
              <a:t>. Si Crisostomo Ibarra na nilimot ang paghihiganti ay nagtayo ng bahay-paaralan para sa kagalingang pambayan subalit nasangkot sa huwad na himagsikan. Inakala ng lahat na napatay siya sa lawa sa kaniyang pagtakas at muling nagbalik sa </a:t>
            </a:r>
            <a:r>
              <a:rPr b="0" i="1" lang="en-PH" sz="2000" spc="-1" strike="noStrike">
                <a:solidFill>
                  <a:srgbClr val="000000"/>
                </a:solidFill>
                <a:latin typeface="Lato"/>
                <a:ea typeface="Arial;Arial"/>
              </a:rPr>
              <a:t>El Filibusterismo </a:t>
            </a:r>
            <a:r>
              <a:rPr b="0" lang="en-PH" sz="2000" spc="-1" strike="noStrike">
                <a:solidFill>
                  <a:srgbClr val="000000"/>
                </a:solidFill>
                <a:latin typeface="Lato"/>
                <a:ea typeface="Arial;Arial"/>
              </a:rPr>
              <a:t>sa katauhan ng mag-aalahas na si Simoun. Walang ibang hangarin si Simoun kundi ang magsabog ng lalong kasamaan at mahikayat ang mga naaapi na sumanib sa himagsikan na kaniyang binabalak.</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27" name=""/>
          <p:cNvSpPr/>
          <p:nvPr/>
        </p:nvSpPr>
        <p:spPr>
          <a:xfrm>
            <a:off x="15120" y="151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ANG EL FILIBUSTERISMO</a:t>
            </a:r>
            <a:endParaRPr b="0" lang="en-PH" sz="36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560" cy="2500560"/>
          </a:xfrm>
          <a:prstGeom prst="rect">
            <a:avLst/>
          </a:prstGeom>
          <a:noFill/>
          <a:ln w="0">
            <a:noFill/>
          </a:ln>
        </p:spPr>
        <p:style>
          <a:lnRef idx="0"/>
          <a:fillRef idx="0"/>
          <a:effectRef idx="0"/>
          <a:fontRef idx="minor"/>
        </p:style>
      </p:sp>
      <p:sp>
        <p:nvSpPr>
          <p:cNvPr id="129" name=""/>
          <p:cNvSpPr/>
          <p:nvPr/>
        </p:nvSpPr>
        <p:spPr>
          <a:xfrm>
            <a:off x="720000" y="167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Ipinagpapalagay ni Jose Rizal na higit na mahusay at mas malalim ang </a:t>
            </a:r>
            <a:r>
              <a:rPr b="0" i="1" lang="en-PH" sz="2000" spc="-1" strike="noStrike">
                <a:solidFill>
                  <a:srgbClr val="000000"/>
                </a:solidFill>
                <a:latin typeface="Lato"/>
                <a:ea typeface="Arial;Arial"/>
              </a:rPr>
              <a:t>El Filibusterismo </a:t>
            </a:r>
            <a:r>
              <a:rPr b="0" lang="en-PH" sz="2000" spc="-1" strike="noStrike">
                <a:solidFill>
                  <a:srgbClr val="000000"/>
                </a:solidFill>
                <a:latin typeface="Lato"/>
                <a:ea typeface="Arial;Arial"/>
              </a:rPr>
              <a:t>kung ihahambing sa </a:t>
            </a:r>
            <a:r>
              <a:rPr b="0" i="1" lang="en-PH" sz="2000" spc="-1" strike="noStrike">
                <a:solidFill>
                  <a:srgbClr val="000000"/>
                </a:solidFill>
                <a:latin typeface="Lato"/>
                <a:ea typeface="Arial;Arial"/>
              </a:rPr>
              <a:t>Noli Me Tangere</a:t>
            </a:r>
            <a:r>
              <a:rPr b="0" lang="en-PH" sz="2000" spc="-1" strike="noStrike">
                <a:solidFill>
                  <a:srgbClr val="000000"/>
                </a:solidFill>
                <a:latin typeface="Lato"/>
                <a:ea typeface="Arial;Arial"/>
              </a:rPr>
              <a:t>. Sa sulat niya sa matalik na kaibigang Aleman na si Ferdinand Blumentritt ay sinabi niya na ang </a:t>
            </a:r>
            <a:r>
              <a:rPr b="0" i="1" lang="en-PH" sz="2000" spc="-1" strike="noStrike">
                <a:solidFill>
                  <a:srgbClr val="000000"/>
                </a:solidFill>
                <a:latin typeface="Lato"/>
                <a:ea typeface="Arial;Arial"/>
              </a:rPr>
              <a:t>El Filibusterismo </a:t>
            </a:r>
            <a:r>
              <a:rPr b="0" lang="en-PH" sz="2000" spc="-1" strike="noStrike">
                <a:solidFill>
                  <a:srgbClr val="000000"/>
                </a:solidFill>
                <a:latin typeface="Lato"/>
                <a:ea typeface="Arial;Arial"/>
              </a:rPr>
              <a:t>ay walang layuning maghiganti sa kaniyang mga kaaway; sa halip, ito ay para sa kagalingan ng mga taong nagdurusa at para sa kapakanan ng mga Pilipino. Dahil sa maraming pagtuligsa sa unang nobela, gumawa ng paraan si Jose Rizal na hindi mapasakamay ng mga Espanyol ang mga sipi ng aklat. Ang aklat ay hindi para sa mga Espanyol kundi para sa mga Pilipino upang mabasa nila. Lihim itong ipinasok sa Pilipinas ng kaniyang mga kaibigan ngunit nabatid agad ng mga awtoridad at kaagad na sinamsam. Ang ilang kopya naman ay napasakamay pa rin ng mga Pilipino, lihim itong nagpasalin-salin sa mga kamay ng mga mambabasa at nagkaroon ito ng bisa, sang-ayon man o salungat sa tunay na pag-iisip ng may-akda sa konsepto ng himagsikan. </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30" name=""/>
          <p:cNvSpPr/>
          <p:nvPr/>
        </p:nvSpPr>
        <p:spPr>
          <a:xfrm>
            <a:off x="-36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ANG EL FILIBUSTERISMO</a:t>
            </a:r>
            <a:endParaRPr b="0" lang="en-PH" sz="3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560" cy="2500560"/>
          </a:xfrm>
          <a:prstGeom prst="rect">
            <a:avLst/>
          </a:prstGeom>
          <a:noFill/>
          <a:ln w="0">
            <a:noFill/>
          </a:ln>
        </p:spPr>
        <p:style>
          <a:lnRef idx="0"/>
          <a:fillRef idx="0"/>
          <a:effectRef idx="0"/>
          <a:fontRef idx="minor"/>
        </p:style>
      </p:sp>
      <p:sp>
        <p:nvSpPr>
          <p:cNvPr id="132" name=""/>
          <p:cNvSpPr/>
          <p:nvPr/>
        </p:nvSpPr>
        <p:spPr>
          <a:xfrm>
            <a:off x="729720" y="144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 mabisang pagsulat ng buod, ang paglikha ng balangkas ay lubhang mahalaga. Balangkas ang ginagamit upang maging maayos ang estruktura ng kahit na anong komposisyon. Nagsisilbi itong mapang batayan ng isang manunulat sa pagpapahayag ng kaniyang mga kaisipan at damdamin kaugnay sa kaniyang pinagtutuonang paksang-aralin.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 pagbuo ng balangkas, ginagamit ang numerong Romano para sa pangunahing ideya. Ang malaking letra naman ay ginagamit sa mga pansuportang ideya, at ang bilang ay sa mga detalye. Ganito ang magiging ayos ng balangkas: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 Pangunahing Ideya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 Suportang Ideya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Detalye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Detalye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Detalye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Lato"/>
            </a:endParaRPr>
          </a:p>
        </p:txBody>
      </p:sp>
      <p:sp>
        <p:nvSpPr>
          <p:cNvPr id="133"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PAGSULAT NG BALANGKAS</a:t>
            </a:r>
            <a:endParaRPr b="0" lang="en-PH" sz="3600" spc="-1" strike="noStrike">
              <a:solidFill>
                <a:srgbClr val="000000"/>
              </a:solidFill>
              <a:latin typeface="Arial"/>
            </a:endParaRPr>
          </a:p>
        </p:txBody>
      </p:sp>
      <p:sp>
        <p:nvSpPr>
          <p:cNvPr id="134" name=""/>
          <p:cNvSpPr txBox="1"/>
          <p:nvPr/>
        </p:nvSpPr>
        <p:spPr>
          <a:xfrm>
            <a:off x="5640480" y="4320000"/>
            <a:ext cx="2099520" cy="133920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rial;Arial"/>
              </a:rPr>
              <a:t>B. Suportang Ideya </a:t>
            </a:r>
            <a:endParaRPr b="0" lang="en-PH" sz="1800" spc="-1" strike="noStrike">
              <a:solidFill>
                <a:srgbClr val="000000"/>
              </a:solidFill>
              <a:latin typeface="Arial"/>
            </a:endParaRPr>
          </a:p>
          <a:p>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Detalye </a:t>
            </a:r>
            <a:endParaRPr b="0" lang="en-PH" sz="1800" spc="-1" strike="noStrike">
              <a:solidFill>
                <a:srgbClr val="000000"/>
              </a:solidFill>
              <a:latin typeface="Arial"/>
            </a:endParaRPr>
          </a:p>
          <a:p>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Detalye </a:t>
            </a:r>
            <a:endParaRPr b="0" lang="en-PH" sz="1800" spc="-1" strike="noStrike">
              <a:solidFill>
                <a:srgbClr val="000000"/>
              </a:solidFill>
              <a:latin typeface="Arial"/>
            </a:endParaRPr>
          </a:p>
          <a:p>
            <a:endParaRPr b="0" lang="en-PH" sz="18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
          <p:cNvSpPr/>
          <p:nvPr/>
        </p:nvSpPr>
        <p:spPr>
          <a:xfrm>
            <a:off x="-180000" y="3439440"/>
            <a:ext cx="10780560" cy="2500560"/>
          </a:xfrm>
          <a:prstGeom prst="rect">
            <a:avLst/>
          </a:prstGeom>
          <a:noFill/>
          <a:ln w="0">
            <a:noFill/>
          </a:ln>
        </p:spPr>
        <p:style>
          <a:lnRef idx="0"/>
          <a:fillRef idx="0"/>
          <a:effectRef idx="0"/>
          <a:fontRef idx="minor"/>
        </p:style>
      </p:sp>
      <p:sp>
        <p:nvSpPr>
          <p:cNvPr id="136" name=""/>
          <p:cNvSpPr/>
          <p:nvPr/>
        </p:nvSpPr>
        <p:spPr>
          <a:xfrm>
            <a:off x="720000" y="203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Clr>
                <a:srgbClr val="000000"/>
              </a:buClr>
              <a:buFont typeface="StarSymbol"/>
              <a:buAutoNum type="arabicPeriod"/>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Papaksang Balangkas </a:t>
            </a:r>
            <a:endParaRPr b="0" lang="en-PH" sz="2000" spc="-1" strike="noStrike">
              <a:solidFill>
                <a:srgbClr val="000000"/>
              </a:solidFill>
              <a:latin typeface="Lato"/>
            </a:endParaRPr>
          </a:p>
          <a:p>
            <a:pPr lvl="1" marL="743040" indent="-285840" algn="just">
              <a:lnSpc>
                <a:spcPct val="150000"/>
              </a:lnSpc>
              <a:spcBef>
                <a:spcPts val="300"/>
              </a:spcBef>
              <a:spcAft>
                <a:spcPts val="300"/>
              </a:spcAft>
              <a:buClr>
                <a:srgbClr val="000000"/>
              </a:buClr>
              <a:buFont typeface="StarSymbol"/>
              <a:buAutoNum type="arabicPeriod"/>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 </a:t>
            </a:r>
            <a:r>
              <a:rPr b="0" lang="en-PH" sz="2000" spc="-1" strike="noStrike">
                <a:solidFill>
                  <a:srgbClr val="000000"/>
                </a:solidFill>
                <a:latin typeface="Lato"/>
                <a:ea typeface="Arial;Arial"/>
              </a:rPr>
              <a:t>Tanging parirala o salita lamang ang makikita. </a:t>
            </a:r>
            <a:endParaRPr b="0" lang="en-PH" sz="2000" spc="-1" strike="noStrike">
              <a:solidFill>
                <a:srgbClr val="000000"/>
              </a:solidFill>
              <a:latin typeface="Lato"/>
            </a:endParaRPr>
          </a:p>
          <a:p>
            <a:pPr algn="just">
              <a:lnSpc>
                <a:spcPct val="150000"/>
              </a:lnSpc>
              <a:spcBef>
                <a:spcPts val="300"/>
              </a:spcBef>
              <a:spcAft>
                <a:spcPts val="300"/>
              </a:spcAft>
              <a:buClr>
                <a:srgbClr val="000000"/>
              </a:buClr>
              <a:buFont typeface="StarSymbol"/>
              <a:buAutoNum type="arabicPeriod"/>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Pangungusap na Balangkas </a:t>
            </a:r>
            <a:endParaRPr b="0" lang="en-PH" sz="2000" spc="-1" strike="noStrike">
              <a:solidFill>
                <a:srgbClr val="000000"/>
              </a:solidFill>
              <a:latin typeface="Lato"/>
            </a:endParaRPr>
          </a:p>
          <a:p>
            <a:pPr lvl="1" marL="743040" indent="-285840" algn="just">
              <a:lnSpc>
                <a:spcPct val="150000"/>
              </a:lnSpc>
              <a:spcBef>
                <a:spcPts val="300"/>
              </a:spcBef>
              <a:spcAft>
                <a:spcPts val="300"/>
              </a:spcAft>
              <a:buClr>
                <a:srgbClr val="000000"/>
              </a:buClr>
              <a:buFont typeface="StarSymbol"/>
              <a:buAutoNum type="arabicPeriod"/>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 </a:t>
            </a:r>
            <a:r>
              <a:rPr b="0" lang="en-PH" sz="2000" spc="-1" strike="noStrike">
                <a:solidFill>
                  <a:srgbClr val="000000"/>
                </a:solidFill>
                <a:latin typeface="Lato"/>
                <a:ea typeface="Arial;Arial"/>
              </a:rPr>
              <a:t>makakikita ng mga buong pangungusap na may malinaw na diwa o mensahe. </a:t>
            </a:r>
            <a:endParaRPr b="0" lang="en-PH" sz="2000" spc="-1" strike="noStrike">
              <a:solidFill>
                <a:srgbClr val="000000"/>
              </a:solidFill>
              <a:latin typeface="Lato"/>
            </a:endParaRPr>
          </a:p>
          <a:p>
            <a:pPr algn="just">
              <a:lnSpc>
                <a:spcPct val="150000"/>
              </a:lnSpc>
              <a:spcBef>
                <a:spcPts val="300"/>
              </a:spcBef>
              <a:spcAft>
                <a:spcPts val="300"/>
              </a:spcAft>
              <a:buClr>
                <a:srgbClr val="000000"/>
              </a:buClr>
              <a:buFont typeface="StarSymbol"/>
              <a:buAutoNum type="arabicPeriod"/>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Talatang Balangkas </a:t>
            </a:r>
            <a:endParaRPr b="0" lang="en-PH" sz="2000" spc="-1" strike="noStrike">
              <a:solidFill>
                <a:srgbClr val="000000"/>
              </a:solidFill>
              <a:latin typeface="Lato"/>
            </a:endParaRPr>
          </a:p>
          <a:p>
            <a:pPr lvl="1" marL="743040" indent="-285840" algn="just">
              <a:lnSpc>
                <a:spcPct val="150000"/>
              </a:lnSpc>
              <a:spcBef>
                <a:spcPts val="300"/>
              </a:spcBef>
              <a:spcAft>
                <a:spcPts val="300"/>
              </a:spcAft>
              <a:buClr>
                <a:srgbClr val="000000"/>
              </a:buClr>
              <a:buFont typeface="StarSymbol"/>
              <a:buAutoNum type="arabicPeriod"/>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 </a:t>
            </a:r>
            <a:r>
              <a:rPr b="0" lang="en-PH" sz="2000" spc="-1" strike="noStrike">
                <a:solidFill>
                  <a:srgbClr val="000000"/>
                </a:solidFill>
                <a:latin typeface="Lato"/>
                <a:ea typeface="Arial;Arial"/>
              </a:rPr>
              <a:t>makikita ang karaniwang anyo ng talata na binubuo ng limang pangungusap. </a:t>
            </a:r>
            <a:endParaRPr b="0" lang="en-PH" sz="2000" spc="-1" strike="noStrike">
              <a:solidFill>
                <a:srgbClr val="000000"/>
              </a:solidFill>
              <a:latin typeface="Lato"/>
            </a:endParaRPr>
          </a:p>
        </p:txBody>
      </p:sp>
      <p:sp>
        <p:nvSpPr>
          <p:cNvPr id="137" name=""/>
          <p:cNvSpPr/>
          <p:nvPr/>
        </p:nvSpPr>
        <p:spPr>
          <a:xfrm>
            <a:off x="0" y="115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TATLONG URI NG BALANGKAS</a:t>
            </a:r>
            <a:endParaRPr b="0" lang="en-PH" sz="36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
          <p:cNvSpPr/>
          <p:nvPr/>
        </p:nvSpPr>
        <p:spPr>
          <a:xfrm>
            <a:off x="-180000" y="3439440"/>
            <a:ext cx="10780560" cy="2500560"/>
          </a:xfrm>
          <a:prstGeom prst="rect">
            <a:avLst/>
          </a:prstGeom>
          <a:noFill/>
          <a:ln w="0">
            <a:noFill/>
          </a:ln>
        </p:spPr>
        <p:style>
          <a:lnRef idx="0"/>
          <a:fillRef idx="0"/>
          <a:effectRef idx="0"/>
          <a:fontRef idx="minor"/>
        </p:style>
      </p:sp>
      <p:sp>
        <p:nvSpPr>
          <p:cNvPr id="139" name=""/>
          <p:cNvSpPr/>
          <p:nvPr/>
        </p:nvSpPr>
        <p:spPr>
          <a:xfrm>
            <a:off x="720000" y="126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I.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Mga Tula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A. </a:t>
            </a:r>
            <a:r>
              <a:rPr b="0" i="1" lang="en-PH" sz="2000" spc="-1" strike="noStrike">
                <a:solidFill>
                  <a:srgbClr val="000000"/>
                </a:solidFill>
                <a:latin typeface="Lato"/>
                <a:ea typeface="Arial;Arial"/>
              </a:rPr>
              <a:t>“Mi Primera Inspiracion”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B. </a:t>
            </a:r>
            <a:r>
              <a:rPr b="0" i="1" lang="en-PH" sz="2000" spc="-1" strike="noStrike">
                <a:solidFill>
                  <a:srgbClr val="000000"/>
                </a:solidFill>
                <a:latin typeface="Lato"/>
                <a:ea typeface="Arial;Arial"/>
              </a:rPr>
              <a:t>“La Tragedia de San Eustaquio”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C. </a:t>
            </a:r>
            <a:r>
              <a:rPr b="0" i="1" lang="en-PH" sz="2000" spc="-1" strike="noStrike">
                <a:solidFill>
                  <a:srgbClr val="000000"/>
                </a:solidFill>
                <a:latin typeface="Lato"/>
                <a:ea typeface="Arial;Arial"/>
              </a:rPr>
              <a:t>“A La Juventud Filipino”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D. </a:t>
            </a:r>
            <a:r>
              <a:rPr b="0" i="1" lang="en-PH" sz="2000" spc="-1" strike="noStrike">
                <a:solidFill>
                  <a:srgbClr val="000000"/>
                </a:solidFill>
                <a:latin typeface="Lato"/>
                <a:ea typeface="Arial;Arial"/>
              </a:rPr>
              <a:t>“Mi Ultimo Adios”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II.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Mga Sanaysay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A. “Sa mga Kababaihang Taga-Malolos”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B. </a:t>
            </a:r>
            <a:r>
              <a:rPr b="0" i="1" lang="en-PH" sz="2000" spc="-1" strike="noStrike">
                <a:solidFill>
                  <a:srgbClr val="000000"/>
                </a:solidFill>
                <a:latin typeface="Lato"/>
                <a:ea typeface="Arial;Arial"/>
              </a:rPr>
              <a:t>“The Indolence of the Filipinos” </a:t>
            </a:r>
            <a:endParaRPr b="0" lang="en-PH" sz="2000" spc="-1" strike="noStrike">
              <a:solidFill>
                <a:srgbClr val="000000"/>
              </a:solidFill>
              <a:latin typeface="Lato"/>
            </a:endParaRPr>
          </a:p>
          <a:p>
            <a:pPr algn="just">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III. Mga Nobela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A. </a:t>
            </a:r>
            <a:r>
              <a:rPr b="0" i="1" lang="en-PH" sz="2000" spc="-1" strike="noStrike">
                <a:solidFill>
                  <a:srgbClr val="000000"/>
                </a:solidFill>
                <a:latin typeface="Lato"/>
                <a:ea typeface="Arial;Arial"/>
              </a:rPr>
              <a:t>Noli Me Tangere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B. </a:t>
            </a:r>
            <a:r>
              <a:rPr b="0" i="1" lang="en-PH" sz="2000" spc="-1" strike="noStrike">
                <a:solidFill>
                  <a:srgbClr val="000000"/>
                </a:solidFill>
                <a:latin typeface="Lato"/>
                <a:ea typeface="Arial;Arial"/>
              </a:rPr>
              <a:t>El Filibusterismo </a:t>
            </a:r>
            <a:endParaRPr b="0" lang="en-PH" sz="2000" spc="-1" strike="noStrike">
              <a:solidFill>
                <a:srgbClr val="000000"/>
              </a:solidFill>
              <a:latin typeface="Lato"/>
            </a:endParaRPr>
          </a:p>
          <a:p>
            <a:pPr marL="720000">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C. </a:t>
            </a:r>
            <a:r>
              <a:rPr b="0" i="1" lang="en-PH" sz="2000" spc="-1" strike="noStrike">
                <a:solidFill>
                  <a:srgbClr val="000000"/>
                </a:solidFill>
                <a:latin typeface="Lato"/>
                <a:ea typeface="Arial;Arial"/>
              </a:rPr>
              <a:t>Makamisa </a:t>
            </a:r>
            <a:r>
              <a:rPr b="0" lang="en-PH" sz="2000" spc="-1" strike="noStrike">
                <a:solidFill>
                  <a:srgbClr val="000000"/>
                </a:solidFill>
                <a:latin typeface="Lato"/>
                <a:ea typeface="Arial;Arial"/>
              </a:rPr>
              <a:t>(hindi natapos na akda) </a:t>
            </a:r>
            <a:endParaRPr b="0" lang="en-PH" sz="2000" spc="-1" strike="noStrike">
              <a:solidFill>
                <a:srgbClr val="000000"/>
              </a:solidFill>
              <a:latin typeface="Lato"/>
            </a:endParaRPr>
          </a:p>
        </p:txBody>
      </p:sp>
      <p:sp>
        <p:nvSpPr>
          <p:cNvPr id="140" name=""/>
          <p:cNvSpPr/>
          <p:nvPr/>
        </p:nvSpPr>
        <p:spPr>
          <a:xfrm>
            <a:off x="0" y="97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HALIMBAWA NG PAPAKSANG BALANGKAS</a:t>
            </a:r>
            <a:endParaRPr b="0" lang="en-PH" sz="3600" spc="-1" strike="noStrike">
              <a:solidFill>
                <a:srgbClr val="000000"/>
              </a:solid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1"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PAGSASANAY</a:t>
            </a:r>
            <a:endParaRPr b="0" lang="en-PH" sz="36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
          <p:cNvSpPr/>
          <p:nvPr/>
        </p:nvSpPr>
        <p:spPr>
          <a:xfrm>
            <a:off x="-360360" y="2879640"/>
            <a:ext cx="12169800" cy="615960"/>
          </a:xfrm>
          <a:prstGeom prst="rect">
            <a:avLst/>
          </a:prstGeom>
          <a:noFill/>
          <a:ln w="0">
            <a:noFill/>
          </a:ln>
        </p:spPr>
        <p:style>
          <a:lnRef idx="0"/>
          <a:fillRef idx="0"/>
          <a:effectRef idx="0"/>
          <a:fontRef idx="minor"/>
        </p:style>
      </p:sp>
      <p:sp>
        <p:nvSpPr>
          <p:cNvPr id="143" name=""/>
          <p:cNvSpPr/>
          <p:nvPr/>
        </p:nvSpPr>
        <p:spPr>
          <a:xfrm>
            <a:off x="539640" y="3240000"/>
            <a:ext cx="10780920" cy="2500560"/>
          </a:xfrm>
          <a:prstGeom prst="rect">
            <a:avLst/>
          </a:prstGeom>
          <a:noFill/>
          <a:ln w="0">
            <a:noFill/>
          </a:ln>
        </p:spPr>
        <p:style>
          <a:lnRef idx="0"/>
          <a:fillRef idx="0"/>
          <a:effectRef idx="0"/>
          <a:fontRef idx="minor"/>
        </p:style>
      </p:sp>
      <p:sp>
        <p:nvSpPr>
          <p:cNvPr id="144" name=""/>
          <p:cNvSpPr/>
          <p:nvPr/>
        </p:nvSpPr>
        <p:spPr>
          <a:xfrm>
            <a:off x="395640" y="-360360"/>
            <a:ext cx="11518920" cy="575928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2000" spc="-1" strike="noStrike">
                <a:solidFill>
                  <a:srgbClr val="000000"/>
                </a:solidFill>
                <a:latin typeface="Lato"/>
                <a:ea typeface="DejaVu Sans"/>
              </a:rPr>
              <a:t>PANUTO: </a:t>
            </a:r>
            <a:r>
              <a:rPr b="0" lang="en-US" sz="2000" spc="-1" strike="noStrike">
                <a:solidFill>
                  <a:srgbClr val="000000"/>
                </a:solidFill>
                <a:latin typeface="Lato"/>
                <a:ea typeface="DejaVu Sans"/>
              </a:rPr>
              <a:t>Sagutin ang mga sumusunod na mga katanungan. Isulat ang iyong sagot sa iyong kuwaderno.</a:t>
            </a:r>
            <a:endParaRPr b="0" lang="en-PH" sz="2000" spc="-1" strike="noStrike">
              <a:solidFill>
                <a:srgbClr val="000000"/>
              </a:solidFill>
              <a:latin typeface="Arial"/>
            </a:endParaRPr>
          </a:p>
          <a:p>
            <a:pPr marL="720000">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Lato"/>
                <a:ea typeface="DejaVu Sans"/>
              </a:rPr>
              <a:t> </a:t>
            </a:r>
            <a:endParaRPr b="0" lang="en-PH" sz="1800" spc="-1" strike="noStrike">
              <a:solidFill>
                <a:srgbClr val="000000"/>
              </a:solidFill>
              <a:latin typeface="Arial"/>
            </a:endParaRPr>
          </a:p>
          <a:p>
            <a:pPr marL="1080000">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US" sz="2000" spc="-1" strike="noStrike">
                <a:solidFill>
                  <a:srgbClr val="000000"/>
                </a:solidFill>
                <a:latin typeface="Lato"/>
                <a:ea typeface="Arial;Arial"/>
              </a:rPr>
              <a:t>1. Ano ang balangkas?</a:t>
            </a:r>
            <a:endParaRPr b="0" lang="en-PH" sz="2000" spc="-1" strike="noStrike">
              <a:solidFill>
                <a:srgbClr val="000000"/>
              </a:solidFill>
              <a:latin typeface="Arial"/>
            </a:endParaRPr>
          </a:p>
          <a:p>
            <a:pPr marL="1080000">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US" sz="2000" spc="-1" strike="noStrike">
                <a:solidFill>
                  <a:srgbClr val="000000"/>
                </a:solidFill>
                <a:latin typeface="Lato"/>
                <a:ea typeface="Arial;Arial"/>
              </a:rPr>
              <a:t>2. Ano ang kahalagahan ng balangkas sa pagsulat ng buod?</a:t>
            </a:r>
            <a:endParaRPr b="0" lang="en-PH" sz="2000" spc="-1" strike="noStrike">
              <a:solidFill>
                <a:srgbClr val="000000"/>
              </a:solidFill>
              <a:latin typeface="Arial"/>
            </a:endParaRPr>
          </a:p>
          <a:p>
            <a:pPr marL="1080000">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US" sz="2000" spc="-1" strike="noStrike">
                <a:solidFill>
                  <a:srgbClr val="000000"/>
                </a:solidFill>
                <a:latin typeface="Lato"/>
                <a:ea typeface="Arial;Arial"/>
              </a:rPr>
              <a:t>3 .Paano isinasaayos ang impormasyon sa balangkas? </a:t>
            </a:r>
            <a:endParaRPr b="0" lang="en-PH" sz="2000" spc="-1" strike="noStrike">
              <a:solidFill>
                <a:srgbClr val="000000"/>
              </a:solidFill>
              <a:latin typeface="Arial"/>
            </a:endParaRPr>
          </a:p>
        </p:txBody>
      </p:sp>
      <p:sp>
        <p:nvSpPr>
          <p:cNvPr id="145"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46" name=""/>
          <p:cNvSpPr/>
          <p:nvPr/>
        </p:nvSpPr>
        <p:spPr>
          <a:xfrm>
            <a:off x="360000" y="216000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47"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10052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2023-07-11T14:58:21Z</dcterms:modified>
  <cp:revision>436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