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480" cy="68493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360" cy="2790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5800" cy="3853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5800" cy="375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480" cy="626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1920" cy="9619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6000" cy="1026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3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7800" cy="3376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72000" y="2522520"/>
            <a:ext cx="8027280" cy="395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9"/>
          <p:cNvSpPr/>
          <p:nvPr/>
        </p:nvSpPr>
        <p:spPr>
          <a:xfrm>
            <a:off x="1188720" y="497160"/>
            <a:ext cx="96112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1008000" y="1800000"/>
            <a:ext cx="987120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Here are some examples of collective nouns:</a:t>
            </a:r>
            <a:endParaRPr b="0" lang="en-PH" sz="2400" spc="-1" strike="noStrike">
              <a:latin typeface="Arial"/>
            </a:endParaRPr>
          </a:p>
        </p:txBody>
      </p:sp>
      <p:graphicFrame>
        <p:nvGraphicFramePr>
          <p:cNvPr id="159" name=""/>
          <p:cNvGraphicFramePr/>
          <p:nvPr/>
        </p:nvGraphicFramePr>
        <p:xfrm>
          <a:off x="1109880" y="2472840"/>
          <a:ext cx="10049760" cy="3003120"/>
        </p:xfrm>
        <a:graphic>
          <a:graphicData uri="http://schemas.openxmlformats.org/drawingml/2006/table">
            <a:tbl>
              <a:tblPr/>
              <a:tblGrid>
                <a:gridCol w="2511720"/>
                <a:gridCol w="2511720"/>
                <a:gridCol w="2511720"/>
                <a:gridCol w="2514960"/>
              </a:tblGrid>
              <a:tr h="59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NWàþ"/>
                        </a:rPr>
                        <a:t>flock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community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herd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NWàþ"/>
                        </a:rPr>
                        <a:t>staff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123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crowd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faculty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pack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crew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committee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  <a:ea typeface="NWàþ"/>
                        </a:rPr>
                        <a:t>fleet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swarm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orchestra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96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choir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case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group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panel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2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team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force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gang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400" spc="-1" strike="noStrike">
                          <a:latin typeface="Lato"/>
                        </a:rPr>
                        <a:t>board</a:t>
                      </a:r>
                      <a:endParaRPr b="0" lang="en-PH" sz="24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"/>
          <p:cNvSpPr/>
          <p:nvPr/>
        </p:nvSpPr>
        <p:spPr>
          <a:xfrm>
            <a:off x="1080000" y="1724400"/>
            <a:ext cx="10178280" cy="421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c9211e"/>
                </a:solidFill>
                <a:latin typeface="AppleSystemUIFont"/>
                <a:ea typeface="AppleSystemUIFont"/>
              </a:rPr>
              <a:t>Activity 1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AppleSystemUIFont"/>
                <a:ea typeface="AppleSystemUIFont"/>
              </a:rPr>
              <a:t>In each sentence, identify which noun shows a group.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1. My Science lesson is about species of birds.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The club met to elect its new officers.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My Math class got first prize in the tournament.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4. The wedding parade is composed of the bridesmaid, the        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       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groom’s men, and the sponsors.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5. A caravan of tourists arrived at the train station.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61" name="TextBox 10"/>
          <p:cNvSpPr/>
          <p:nvPr/>
        </p:nvSpPr>
        <p:spPr>
          <a:xfrm>
            <a:off x="1188720" y="472680"/>
            <a:ext cx="96112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"/>
          <p:cNvSpPr/>
          <p:nvPr/>
        </p:nvSpPr>
        <p:spPr>
          <a:xfrm>
            <a:off x="1080000" y="2340000"/>
            <a:ext cx="5319000" cy="703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c9211e"/>
                </a:solidFill>
                <a:latin typeface="Lato"/>
                <a:ea typeface="DejaVu Sans"/>
              </a:rPr>
              <a:t>Answer Key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1. species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club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3. class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4. parade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5. caravan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63" name="TextBox 11"/>
          <p:cNvSpPr/>
          <p:nvPr/>
        </p:nvSpPr>
        <p:spPr>
          <a:xfrm>
            <a:off x="1080000" y="735480"/>
            <a:ext cx="9611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900000" y="3868200"/>
            <a:ext cx="10280160" cy="13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900000" y="4680000"/>
            <a:ext cx="10438560" cy="24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Collective nouns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are a class in themselves.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956880" y="2520000"/>
            <a:ext cx="10223280" cy="205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We encounter a lot of collective nouns in our daily lives. The use of collective nouns is common. This is why whenever we need to name a group of animals, things, or people, we have to use collective nouns. 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936000" y="806760"/>
            <a:ext cx="9899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/>
          <p:cNvSpPr/>
          <p:nvPr/>
        </p:nvSpPr>
        <p:spPr>
          <a:xfrm>
            <a:off x="936000" y="576000"/>
            <a:ext cx="9899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-252000" y="2083320"/>
            <a:ext cx="8819280" cy="97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Take a closer look at these examples: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260000" y="2768040"/>
            <a:ext cx="10079280" cy="230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herd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of zebras is moving in the jungle.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flock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 of birds is flying.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080000" y="4159800"/>
            <a:ext cx="1026000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Both of the highlighted words are collective nouns. Here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 are a few common collective nouns: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herd, pack, flock, swarm,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gang, group, team, set,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 and </a:t>
            </a:r>
            <a:r>
              <a:rPr b="0" i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choir.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3"/>
          <p:cNvSpPr/>
          <p:nvPr/>
        </p:nvSpPr>
        <p:spPr>
          <a:xfrm>
            <a:off x="1080000" y="616680"/>
            <a:ext cx="98992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00000" y="2072520"/>
            <a:ext cx="10259280" cy="167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Collective nouns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may be either singular or plural, depending on whether the group is thought of as a whole (one unit—singular) or as individual members (plural).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900000" y="3816000"/>
            <a:ext cx="935928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Collective Nouns as Singular Subjects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936000" y="4608000"/>
            <a:ext cx="10223640" cy="14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These collective nouns function as singular subjects and require singular verbs and pronouns.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4"/>
          <p:cNvSpPr/>
          <p:nvPr/>
        </p:nvSpPr>
        <p:spPr>
          <a:xfrm>
            <a:off x="900000" y="540000"/>
            <a:ext cx="98992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924120" y="1260000"/>
            <a:ext cx="1041516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 Every day, the choir follows its conductor out to the stage to practice.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800000" y="3120120"/>
            <a:ext cx="7739280" cy="13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choir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= singular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follows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 = singular verb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its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 = singular pronoun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335960" y="4753080"/>
            <a:ext cx="9824040" cy="90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The sentence means that all members of the choir arrived at the same place.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5"/>
          <p:cNvSpPr/>
          <p:nvPr/>
        </p:nvSpPr>
        <p:spPr>
          <a:xfrm>
            <a:off x="1188720" y="540000"/>
            <a:ext cx="96112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077480" y="1908720"/>
            <a:ext cx="3745800" cy="5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654840" y="2700000"/>
            <a:ext cx="7984440" cy="104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2. Mrs. Uy’s class takes its first exam.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5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404000" y="5002200"/>
            <a:ext cx="10115280" cy="93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The sentence means that all the students took their first exam. 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720000" y="3358440"/>
            <a:ext cx="4859280" cy="14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class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 = singular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takes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 = singular verb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	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its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NWàþ"/>
              </a:rPr>
              <a:t> = singular pronoun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6"/>
          <p:cNvSpPr/>
          <p:nvPr/>
        </p:nvSpPr>
        <p:spPr>
          <a:xfrm>
            <a:off x="1080000" y="720000"/>
            <a:ext cx="9611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864000" y="2503800"/>
            <a:ext cx="6932520" cy="5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Collective Nouns as Plural Subjects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900720" y="3420000"/>
            <a:ext cx="10439280" cy="17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When the members of the unit are acting as individuals, it is appropriate to use plural forms of verbs and pronouns.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7"/>
          <p:cNvSpPr/>
          <p:nvPr/>
        </p:nvSpPr>
        <p:spPr>
          <a:xfrm>
            <a:off x="1080000" y="540000"/>
            <a:ext cx="9611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933480" y="1800000"/>
            <a:ext cx="392580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889920" y="2499840"/>
            <a:ext cx="102700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1. The class members answer their homework assignment while waiting         for their teacher.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1836000" y="3528000"/>
            <a:ext cx="9144000" cy="29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class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= singular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class members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 = plural added to show that the collective noun is used in plural form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answer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 = plural verb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their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NWàþ"/>
              </a:rPr>
              <a:t> = plural pronoun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8"/>
          <p:cNvSpPr/>
          <p:nvPr/>
        </p:nvSpPr>
        <p:spPr>
          <a:xfrm>
            <a:off x="1080000" y="720000"/>
            <a:ext cx="961128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Ž_x005F_x0010_éþ"/>
              </a:rPr>
              <a:t>Composing Clear and Coherent Sentences with Collective Nouns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080000" y="2196000"/>
            <a:ext cx="7019280" cy="131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1080000" y="2916000"/>
            <a:ext cx="10019160" cy="21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2. The play’s cast are practicing their lines.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2040120" y="3636000"/>
            <a:ext cx="6059160" cy="148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DejaVu Sans"/>
              </a:rPr>
              <a:t>cast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= singular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are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= plural verb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their </a:t>
            </a:r>
            <a:r>
              <a:rPr b="0" lang="en-PH" sz="2600" spc="-1" strike="noStrike">
                <a:solidFill>
                  <a:srgbClr val="000000"/>
                </a:solidFill>
                <a:latin typeface="Lato"/>
                <a:ea typeface="NWàþ"/>
              </a:rPr>
              <a:t>= plural pronoun</a:t>
            </a:r>
            <a:endParaRPr b="0" lang="en-PH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2023-07-11T10:27:08Z</dcterms:modified>
  <cp:revision>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