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5200" cy="6841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2080" cy="27820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7520" cy="38455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7520" cy="3672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5200" cy="61812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3640" cy="9536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7720" cy="101772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4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6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9520" cy="336780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967200" y="3141360"/>
            <a:ext cx="77324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Aspekto ng Pandiwa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5"/>
          <p:cNvSpPr/>
          <p:nvPr/>
        </p:nvSpPr>
        <p:spPr>
          <a:xfrm>
            <a:off x="432000" y="120960"/>
            <a:ext cx="10792440" cy="94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Aspekto ng Pandiwa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347760" y="972000"/>
            <a:ext cx="11531520" cy="73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Pandiwa-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mga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salitang nagsasaad ng kilos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May apat na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aspekto ang pandiwa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Ito ay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perpektibo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imperpektibo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kontemplatibo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perpektibong katatapos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Tatlong Aspekto ng Pandiwa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Perpektibo (Naganap na o Pangnagdaan)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kilos o galaw ay nagawa na, tapos na, o nakalipas na. Ginagamitan ito ng mga panlaping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-, -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um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-, at -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 1: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T</a:t>
            </a:r>
            <a:r>
              <a:rPr b="1" i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um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akbo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 pasilyo ang paslit na makulit.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*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Tumakbo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 ang tampok na pandiwa. Gumamit ito ng panlaping -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um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-.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Ibig sabihin nito ay naganap na ang kilos o aksiyon sa pangungusap.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Halimbawa 2: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ÎBëþ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ÎBëþ"/>
              </a:rPr>
              <a:t>	</a:t>
            </a:r>
            <a:r>
              <a:rPr b="0" i="1" lang="en-PH" sz="1800" spc="-1" strike="noStrike" u="sng">
                <a:solidFill>
                  <a:srgbClr val="000000"/>
                </a:solidFill>
                <a:uFillTx/>
                <a:latin typeface="Lato"/>
                <a:ea typeface="ÎBëþ"/>
              </a:rPr>
              <a:t>Na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ÎBëþ"/>
              </a:rPr>
              <a:t>tapon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 ang tubig sa lamesa.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*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Natapon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 ang tampok na pandiwa. Gumamit ito ng panlaping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-.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ÎBëþ"/>
              </a:rPr>
              <a:t>Ibig sabihin nito ay naganap na ang kilos o aksiyon sa pangungusap.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600480" y="1800000"/>
            <a:ext cx="11278800" cy="404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2"/>
          <p:cNvSpPr/>
          <p:nvPr/>
        </p:nvSpPr>
        <p:spPr>
          <a:xfrm>
            <a:off x="432000" y="120960"/>
            <a:ext cx="10792440" cy="94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Aspekto ng Pandiwa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540000" y="1093320"/>
            <a:ext cx="11339280" cy="402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Imperpektibo (Nagaganap o Pangkasalukuyan)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kilos o galaw ay kasalukuyang ginagawa, ginaganap, o nangyayari. Ito ay ginagamitan ng mga panlaping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-, -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um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-, at -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 1: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i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Nag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-aaral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ako nang mabuti.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*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Nag-aaral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tampok na pandiwa. Gumamit ito ng panlaping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Ibig sabihin nito na ang kilos o pandiwa ay kasalukuyang ginagawa, ginaganap, o nangyayari.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 2: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i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Um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iiyak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bata sa lansangan.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*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Umiiyak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tampok na pandiwa. Gumamit ito ng panlaping -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um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Ibig sabihin nito na ang kilos o pandiwa ay kasalukuyang ginagawa, ginaganap, o nangyayari.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3"/>
          <p:cNvSpPr/>
          <p:nvPr/>
        </p:nvSpPr>
        <p:spPr>
          <a:xfrm>
            <a:off x="432000" y="120960"/>
            <a:ext cx="10792440" cy="94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Aspekto ng Pandiwa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360000" y="705960"/>
            <a:ext cx="11159280" cy="50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3. Kontemplatibo (Magaganap o Panghinaharap)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Ang kilos ay hindi pa nagagawa, nagaganap, o gagawin pa lamang. Ginagamitan ito ng mga panlaping </a:t>
            </a:r>
            <a:r>
              <a:rPr b="1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at </a:t>
            </a:r>
            <a:r>
              <a:rPr b="1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mag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-.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Tandaan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 na sa paggamit ng aspekto nito kailangan na ulitin ang unang pantig ng salitang-ugat ng pandiwa.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Halimbawa 1: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Bukas ay </a:t>
            </a:r>
            <a:r>
              <a:rPr b="0" i="1" lang="en-PH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mag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pupunta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 kami sa parke ng aking mga kaibigan.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*</a:t>
            </a:r>
            <a:r>
              <a:rPr b="0" i="1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Magpupunta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 ang tampok na pandiwa. Gumamit ito ng panlaping </a:t>
            </a:r>
            <a:r>
              <a:rPr b="1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mag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-.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Ibig sabihin nito na ang kilos o pandiwa ay hindi pa nagagawa, nagaganap, o gagawin pa lamang.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Halimbawa 2: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Sa aking kaarawan ay </a:t>
            </a:r>
            <a:r>
              <a:rPr b="0" i="1" lang="en-PH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mag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luluto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 si Nanay ng spaghetti at pansit.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*</a:t>
            </a:r>
            <a:r>
              <a:rPr b="0" i="1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Magluluto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 ang tampok na pandiwa. Gumamit ito ng panlaping </a:t>
            </a:r>
            <a:r>
              <a:rPr b="1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mag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-.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Ibig sabihin nito na ang kilos o pandiwa ay hindi pa nagagawa, nagaganap, o gagawin pa lamang.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4"/>
          <p:cNvSpPr/>
          <p:nvPr/>
        </p:nvSpPr>
        <p:spPr>
          <a:xfrm>
            <a:off x="432000" y="120960"/>
            <a:ext cx="10792440" cy="94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Aspekto ng Pandiwa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360000" y="900000"/>
            <a:ext cx="11519280" cy="444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Perpektibong Katatapos (Kagaganap)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aspektong ito ng pandiwa ay nagsasaad ng kilos na sandali lamang pagkatapos ito ginawa. Nabubuo ito sa pamamagitan ng paggamit ng unlaping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pag-uulit ng unang katinig-patinig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patinig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ng salitang-ugat.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 1: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i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Ka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gagaling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ko lang sa paaralan.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*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Kagagaling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tampok na pandiwa. Gumamit ito ng panlaping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 at inulit nito ang unang pantig ng salitang-ugat. Nagsasaad ito na ang kilos ay sandali pa lamang ang nakalipas matapos ito isagawa.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 2: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i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Ka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bibili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ko lang ng baka sa palengke.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*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Kabibili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tampok na pandiwa. Gumamit ito ng panlaping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 at inulit nito ang unang pantig ng salitang-ugat. Nagsasaad ito na ang kilos ay sandali pa lamang ang nakalipas matapos ito isagawa.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22"/>
          <p:cNvSpPr/>
          <p:nvPr/>
        </p:nvSpPr>
        <p:spPr>
          <a:xfrm>
            <a:off x="432000" y="120960"/>
            <a:ext cx="10792440" cy="94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Aspekto ng Pandiwa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540000" y="1121400"/>
            <a:ext cx="11157840" cy="85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Pagsasanay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324000" y="1679760"/>
            <a:ext cx="11555280" cy="353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Tukuyin ang aspekto ng pandiwa ng salitang may salungguhit.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1.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Ipinagwalang-bahala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 ng mamamayan ang babala ng pamahalaan.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2. Bukas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aakasin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ni Aling Belen ang nilabhan niyang mga damit kanina.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3.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Binabasa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 ng mga mag-aaral ang kuwento tungkol sa isang matandang nag-iiba ng anyo at nagkapagpapagaling ng may sakit.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4.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Ipinananalangin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 ng buong sambayanang Pilipino ang agarang pagtaas ng bilang ng mga nagkakaroon ng    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malubhang karamdaman.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5. Sa pagsama ko sa aming lakbay-aral,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natutuhan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 ko kung paano gumawa ng isang hulmadong paso. 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/>
          </p:nvPr>
        </p:nvSpPr>
        <p:spPr>
          <a:xfrm>
            <a:off x="544680" y="1044000"/>
            <a:ext cx="8087400" cy="707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Susi sa Pagwawasto: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</p:txBody>
      </p:sp>
      <p:sp>
        <p:nvSpPr>
          <p:cNvPr id="138" name="PlaceHolder 6"/>
          <p:cNvSpPr/>
          <p:nvPr/>
        </p:nvSpPr>
        <p:spPr>
          <a:xfrm>
            <a:off x="432000" y="120960"/>
            <a:ext cx="10792440" cy="94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Aspekto ng Pandiwa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545400" y="1620000"/>
            <a:ext cx="2513880" cy="197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naganap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magaganap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nagaganap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nagaganap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naganap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2079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2023-07-11T17:53:53Z</dcterms:modified>
  <cp:revision>211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