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_rels/slide13.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xml.rels" ContentType="application/vnd.openxmlformats-package.relationships+xml"/>
  <Override PartName="/ppt/slides/_rels/slide9.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74840" cy="6840720"/>
          </a:xfrm>
          <a:prstGeom prst="rect">
            <a:avLst/>
          </a:prstGeom>
          <a:solidFill>
            <a:srgbClr val="ffffff"/>
          </a:solidFill>
          <a:ln w="12600">
            <a:noFill/>
          </a:ln>
        </p:spPr>
        <p:style>
          <a:lnRef idx="0"/>
          <a:fillRef idx="0"/>
          <a:effectRef idx="0"/>
          <a:fontRef idx="minor"/>
        </p:style>
      </p:sp>
      <p:pic>
        <p:nvPicPr>
          <p:cNvPr id="1" name="Picture 4" descr=""/>
          <p:cNvPicPr/>
          <p:nvPr/>
        </p:nvPicPr>
        <p:blipFill>
          <a:blip r:embed="rId3"/>
          <a:stretch/>
        </p:blipFill>
        <p:spPr>
          <a:xfrm>
            <a:off x="333000" y="1801080"/>
            <a:ext cx="2781720" cy="2781720"/>
          </a:xfrm>
          <a:prstGeom prst="rect">
            <a:avLst/>
          </a:prstGeom>
          <a:ln w="0">
            <a:noFill/>
          </a:ln>
        </p:spPr>
      </p:pic>
      <p:sp>
        <p:nvSpPr>
          <p:cNvPr id="2" name="Rectangle 5"/>
          <p:cNvSpPr/>
          <p:nvPr/>
        </p:nvSpPr>
        <p:spPr>
          <a:xfrm>
            <a:off x="3487320" y="1475280"/>
            <a:ext cx="8687160" cy="3845160"/>
          </a:xfrm>
          <a:prstGeom prst="rect">
            <a:avLst/>
          </a:prstGeom>
          <a:solidFill>
            <a:srgbClr val="9c0000"/>
          </a:solidFill>
          <a:ln w="12600">
            <a:noFill/>
          </a:ln>
        </p:spPr>
        <p:style>
          <a:lnRef idx="0"/>
          <a:fillRef idx="0"/>
          <a:effectRef idx="0"/>
          <a:fontRef idx="minor"/>
        </p:style>
      </p:sp>
      <p:sp>
        <p:nvSpPr>
          <p:cNvPr id="3" name="Rectangle 8"/>
          <p:cNvSpPr/>
          <p:nvPr/>
        </p:nvSpPr>
        <p:spPr>
          <a:xfrm>
            <a:off x="3487320" y="5337720"/>
            <a:ext cx="8687160" cy="366840"/>
          </a:xfrm>
          <a:prstGeom prst="rect">
            <a:avLst/>
          </a:prstGeom>
          <a:gradFill rotWithShape="0">
            <a:gsLst>
              <a:gs pos="0">
                <a:srgbClr val="c00000"/>
              </a:gs>
              <a:gs pos="100000">
                <a:srgbClr val="e9bf0e">
                  <a:alpha val="83137"/>
                </a:srgbClr>
              </a:gs>
            </a:gsLst>
            <a:lin ang="0"/>
          </a:gradFill>
          <a:ln w="1260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74840" cy="617760"/>
          </a:xfrm>
          <a:prstGeom prst="rect">
            <a:avLst/>
          </a:prstGeom>
          <a:ln w="0">
            <a:noFill/>
          </a:ln>
        </p:spPr>
      </p:pic>
      <p:sp>
        <p:nvSpPr>
          <p:cNvPr id="43" name="Rectangle 7"/>
          <p:cNvSpPr/>
          <p:nvPr/>
        </p:nvSpPr>
        <p:spPr>
          <a:xfrm>
            <a:off x="10868760" y="0"/>
            <a:ext cx="953280" cy="953280"/>
          </a:xfrm>
          <a:prstGeom prst="rect">
            <a:avLst/>
          </a:prstGeom>
          <a:solidFill>
            <a:srgbClr val="9c0000"/>
          </a:solidFill>
          <a:ln w="12600">
            <a:noFill/>
          </a:ln>
        </p:spPr>
        <p:style>
          <a:lnRef idx="0"/>
          <a:fillRef idx="0"/>
          <a:effectRef idx="0"/>
          <a:fontRef idx="minor"/>
        </p:style>
      </p:sp>
      <p:pic>
        <p:nvPicPr>
          <p:cNvPr id="44" name="Picture 10" descr=""/>
          <p:cNvPicPr/>
          <p:nvPr/>
        </p:nvPicPr>
        <p:blipFill>
          <a:blip r:embed="rId3"/>
          <a:stretch/>
        </p:blipFill>
        <p:spPr>
          <a:xfrm>
            <a:off x="10857240" y="-64440"/>
            <a:ext cx="1017360" cy="1017360"/>
          </a:xfrm>
          <a:prstGeom prst="rect">
            <a:avLst/>
          </a:prstGeom>
          <a:ln w="0">
            <a:noFill/>
          </a:ln>
        </p:spPr>
      </p:pic>
      <p:sp>
        <p:nvSpPr>
          <p:cNvPr id="45" name="TextBox 9"/>
          <p:cNvSpPr/>
          <p:nvPr/>
        </p:nvSpPr>
        <p:spPr>
          <a:xfrm>
            <a:off x="185400" y="6362280"/>
            <a:ext cx="467460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6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9160" cy="336744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4032000" y="2629080"/>
            <a:ext cx="8083080" cy="17355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3600" spc="-1" strike="noStrike">
                <a:solidFill>
                  <a:srgbClr val="ffffff"/>
                </a:solidFill>
                <a:latin typeface="Montserrat Medium"/>
                <a:ea typeface="DejaVu Sans"/>
              </a:rPr>
              <a:t>Drawing Generalizations from a Material Viewed or</a:t>
            </a:r>
            <a:endParaRPr b="0" lang="en-PH" sz="3600" spc="-1" strike="noStrike">
              <a:latin typeface="Arial"/>
            </a:endParaRPr>
          </a:p>
          <a:p>
            <a:pPr algn="ctr">
              <a:lnSpc>
                <a:spcPct val="100000"/>
              </a:lnSpc>
              <a:buNone/>
            </a:pPr>
            <a:r>
              <a:rPr b="1" lang="en-US" sz="3600" spc="-1" strike="noStrike">
                <a:solidFill>
                  <a:srgbClr val="ffffff"/>
                </a:solidFill>
                <a:latin typeface="Montserrat Medium"/>
                <a:ea typeface="DejaVu Sans"/>
              </a:rPr>
              <a:t>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
          <p:cNvSpPr/>
          <p:nvPr/>
        </p:nvSpPr>
        <p:spPr>
          <a:xfrm>
            <a:off x="720000" y="1764000"/>
            <a:ext cx="10618920" cy="514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Public Speaking Techniques</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4. </a:t>
            </a:r>
            <a:r>
              <a:rPr b="1" lang="en-PH" sz="1800" spc="-1" strike="noStrike">
                <a:solidFill>
                  <a:srgbClr val="000000"/>
                </a:solidFill>
                <a:latin typeface="Lato"/>
                <a:ea typeface="€¾Fäþ"/>
              </a:rPr>
              <a:t>Refine your delivery and presentation style.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successful speaker relies on his or her mastery of the speech or presentation. Consciously monitor and correct your style. If you have mannerisms that could distract the audience, make an effort to minimize or control them. Familiarize yourself with the coverage, content, and flow of your speech or presentation to avoid unnecessary mistakes during the actual delivery.</a:t>
            </a:r>
            <a:endParaRPr b="0" lang="en-PH" sz="1800" spc="-1" strike="noStrike">
              <a:latin typeface="Arial"/>
            </a:endParaRPr>
          </a:p>
        </p:txBody>
      </p:sp>
      <p:sp>
        <p:nvSpPr>
          <p:cNvPr id="143" name=""/>
          <p:cNvSpPr/>
          <p:nvPr/>
        </p:nvSpPr>
        <p:spPr>
          <a:xfrm>
            <a:off x="252720" y="10872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720000" y="1584000"/>
            <a:ext cx="10618920" cy="51465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800" spc="-1" strike="noStrike">
                <a:solidFill>
                  <a:srgbClr val="000000"/>
                </a:solidFill>
                <a:latin typeface="LaTO"/>
                <a:ea typeface="DejaVu Sans"/>
              </a:rPr>
              <a:t>ACTIVITY</a:t>
            </a:r>
            <a:r>
              <a:rPr b="1" lang="en-PH" sz="1800" spc="-1" strike="noStrike">
                <a:solidFill>
                  <a:srgbClr val="000000"/>
                </a:solidFill>
                <a:latin typeface="LaTO"/>
                <a:ea typeface="DejaVu Sans"/>
              </a:rPr>
              <a:t>: </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Write T if the statement is true or F if the statement is incorrect.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____1. “Practice makes perfect!”</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____2. It is useless to rehearse with other people before delivering a speech.</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____3. Generalization is not a conclusion.</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____4. Through generalization, we can evaluate, judge, and form opinions.</a:t>
            </a:r>
            <a:endParaRPr b="0" lang="en-PH" sz="1800" spc="-1" strike="noStrike">
              <a:latin typeface="Arial"/>
            </a:endParaRPr>
          </a:p>
          <a:p>
            <a:pPr>
              <a:lnSpc>
                <a:spcPct val="200000"/>
              </a:lnSpc>
              <a:buNone/>
            </a:pPr>
            <a:r>
              <a:rPr b="0" lang="en-PH" sz="1800" spc="-1" strike="noStrike">
                <a:solidFill>
                  <a:srgbClr val="000000"/>
                </a:solidFill>
                <a:latin typeface="LaTO"/>
                <a:ea typeface="DejaVu Sans"/>
              </a:rPr>
              <a:t>____5. Public speaking is a very easy task for beginners.</a:t>
            </a:r>
            <a:endParaRPr b="0" lang="en-PH" sz="1800" spc="-1" strike="noStrike">
              <a:latin typeface="Arial"/>
            </a:endParaRPr>
          </a:p>
          <a:p>
            <a:pPr>
              <a:lnSpc>
                <a:spcPct val="200000"/>
              </a:lnSpc>
              <a:buNone/>
            </a:pPr>
            <a:endParaRPr b="0" lang="en-PH" sz="1800" spc="-1" strike="noStrike">
              <a:latin typeface="Arial"/>
            </a:endParaRPr>
          </a:p>
        </p:txBody>
      </p:sp>
      <p:sp>
        <p:nvSpPr>
          <p:cNvPr id="145" name=""/>
          <p:cNvSpPr/>
          <p:nvPr/>
        </p:nvSpPr>
        <p:spPr>
          <a:xfrm>
            <a:off x="252720" y="10872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720000" y="1584000"/>
            <a:ext cx="10618920" cy="5146560"/>
          </a:xfrm>
          <a:prstGeom prst="rect">
            <a:avLst/>
          </a:prstGeom>
          <a:noFill/>
          <a:ln w="0">
            <a:noFill/>
          </a:ln>
        </p:spPr>
        <p:style>
          <a:lnRef idx="0"/>
          <a:fillRef idx="0"/>
          <a:effectRef idx="0"/>
          <a:fontRef idx="minor"/>
        </p:style>
        <p:txBody>
          <a:bodyPr lIns="90000" rIns="90000" tIns="45000" bIns="45000" anchor="t">
            <a:noAutofit/>
          </a:bodyPr>
          <a:p>
            <a:pPr>
              <a:lnSpc>
                <a:spcPct val="200000"/>
              </a:lnSpc>
              <a:buNone/>
            </a:pPr>
            <a:r>
              <a:rPr b="1" lang="en-PH" sz="2800" spc="-1" strike="noStrike">
                <a:solidFill>
                  <a:srgbClr val="c9211e"/>
                </a:solidFill>
                <a:latin typeface="LaTO"/>
                <a:ea typeface="DejaVu Sans"/>
              </a:rPr>
              <a:t>ANSWER:</a:t>
            </a:r>
            <a:endParaRPr b="0" lang="en-PH" sz="2800" spc="-1" strike="noStrike">
              <a:latin typeface="Arial"/>
            </a:endParaRPr>
          </a:p>
          <a:p>
            <a:pPr>
              <a:lnSpc>
                <a:spcPct val="200000"/>
              </a:lnSpc>
              <a:buNone/>
            </a:pPr>
            <a:r>
              <a:rPr b="1" lang="en-PH" sz="1800" spc="-1" strike="noStrike">
                <a:solidFill>
                  <a:srgbClr val="000000"/>
                </a:solidFill>
                <a:latin typeface="LaTO"/>
                <a:ea typeface="DejaVu Sans"/>
              </a:rPr>
              <a:t>Write T if the statement is true or F if the statement is incorrect.</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__T__</a:t>
            </a:r>
            <a:r>
              <a:rPr b="0" lang="en-PH" sz="1800" spc="-1" strike="noStrike">
                <a:solidFill>
                  <a:srgbClr val="000000"/>
                </a:solidFill>
                <a:latin typeface="LaTO"/>
                <a:ea typeface="DejaVu Sans"/>
              </a:rPr>
              <a:t>1. “Practice makes perfect!”</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__F__</a:t>
            </a:r>
            <a:r>
              <a:rPr b="0" lang="en-PH" sz="1800" spc="-1" strike="noStrike">
                <a:solidFill>
                  <a:srgbClr val="000000"/>
                </a:solidFill>
                <a:latin typeface="LaTO"/>
                <a:ea typeface="DejaVu Sans"/>
              </a:rPr>
              <a:t>2. It is useless to rehearse with other people before delivering a speech.</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__F__</a:t>
            </a:r>
            <a:r>
              <a:rPr b="0" lang="en-PH" sz="1800" spc="-1" strike="noStrike">
                <a:solidFill>
                  <a:srgbClr val="000000"/>
                </a:solidFill>
                <a:latin typeface="LaTO"/>
                <a:ea typeface="DejaVu Sans"/>
              </a:rPr>
              <a:t>3. Generalization is not a conclusion.</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__T__</a:t>
            </a:r>
            <a:r>
              <a:rPr b="0" lang="en-PH" sz="1800" spc="-1" strike="noStrike">
                <a:solidFill>
                  <a:srgbClr val="000000"/>
                </a:solidFill>
                <a:latin typeface="LaTO"/>
                <a:ea typeface="DejaVu Sans"/>
              </a:rPr>
              <a:t>4. Through generalization, we can evaluate, judge, and form opinions.</a:t>
            </a:r>
            <a:endParaRPr b="0" lang="en-PH" sz="1800" spc="-1" strike="noStrike">
              <a:latin typeface="Arial"/>
            </a:endParaRPr>
          </a:p>
          <a:p>
            <a:pPr>
              <a:lnSpc>
                <a:spcPct val="200000"/>
              </a:lnSpc>
              <a:buNone/>
            </a:pPr>
            <a:r>
              <a:rPr b="0" lang="en-PH" sz="1800" spc="-1" strike="noStrike" u="sng">
                <a:solidFill>
                  <a:srgbClr val="000000"/>
                </a:solidFill>
                <a:uFillTx/>
                <a:latin typeface="LaTO"/>
                <a:ea typeface="DejaVu Sans"/>
              </a:rPr>
              <a:t>__F__</a:t>
            </a:r>
            <a:r>
              <a:rPr b="0" lang="en-PH" sz="1800" spc="-1" strike="noStrike">
                <a:solidFill>
                  <a:srgbClr val="000000"/>
                </a:solidFill>
                <a:latin typeface="LaTO"/>
                <a:ea typeface="DejaVu Sans"/>
              </a:rPr>
              <a:t>5. Public speaking is a very easy task for beginners.</a:t>
            </a:r>
            <a:endParaRPr b="0" lang="en-PH" sz="1800" spc="-1" strike="noStrike">
              <a:latin typeface="Arial"/>
            </a:endParaRPr>
          </a:p>
          <a:p>
            <a:pPr>
              <a:lnSpc>
                <a:spcPct val="200000"/>
              </a:lnSpc>
              <a:buNone/>
            </a:pPr>
            <a:endParaRPr b="0" lang="en-PH" sz="1800" spc="-1" strike="noStrike">
              <a:latin typeface="Arial"/>
            </a:endParaRPr>
          </a:p>
        </p:txBody>
      </p:sp>
      <p:sp>
        <p:nvSpPr>
          <p:cNvPr id="147" name=""/>
          <p:cNvSpPr/>
          <p:nvPr/>
        </p:nvSpPr>
        <p:spPr>
          <a:xfrm>
            <a:off x="252720" y="10872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720000" y="1332000"/>
            <a:ext cx="10618920" cy="5146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conclusion</a:t>
            </a:r>
            <a:r>
              <a:rPr b="0" lang="en-PH" sz="1800" spc="-1" strike="noStrike">
                <a:solidFill>
                  <a:srgbClr val="000000"/>
                </a:solidFill>
                <a:latin typeface="Lato"/>
                <a:ea typeface="DejaVu Sans"/>
              </a:rPr>
              <a:t> </a:t>
            </a:r>
            <a:r>
              <a:rPr b="0" lang="en-PH" sz="1800" spc="-1" strike="noStrike">
                <a:solidFill>
                  <a:srgbClr val="000000"/>
                </a:solidFill>
                <a:latin typeface="Lato"/>
                <a:ea typeface="€¾Fäþ"/>
              </a:rPr>
              <a:t>is a final statement in an essay or a speech wherein a decision or </a:t>
            </a:r>
            <a:r>
              <a:rPr b="0" lang="en-PH" sz="1800" spc="-1" strike="noStrike">
                <a:solidFill>
                  <a:srgbClr val="000000"/>
                </a:solidFill>
                <a:latin typeface="Lato"/>
                <a:ea typeface="DejaVu Sans"/>
              </a:rPr>
              <a:t>judgment is made.</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Examples:</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1.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Based on the information given in the report, we must therefore ban the use of plastic bags in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Metro Manila.</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Since there is still an increase in COVID-19 infections, the government ought to impose the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enhanced community quarantine (ECQ) once again.</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The sentences above show decisions or judgments based on the given facts or premises.</a:t>
            </a:r>
            <a:endParaRPr b="0" lang="en-PH" sz="1800" spc="-1" strike="noStrike">
              <a:latin typeface="Arial"/>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sp>
        <p:nvSpPr>
          <p:cNvPr id="126" name=""/>
          <p:cNvSpPr/>
          <p:nvPr/>
        </p:nvSpPr>
        <p:spPr>
          <a:xfrm>
            <a:off x="252000" y="10800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
          <p:cNvSpPr/>
          <p:nvPr/>
        </p:nvSpPr>
        <p:spPr>
          <a:xfrm>
            <a:off x="720000" y="1440000"/>
            <a:ext cx="10618920" cy="5146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spcBef>
                <a:spcPts val="283"/>
              </a:spcBef>
              <a:spcAft>
                <a:spcPts val="283"/>
              </a:spcAft>
              <a:buNone/>
            </a:pPr>
            <a:endParaRPr b="0" lang="en-PH" sz="1800" spc="-1" strike="noStrike">
              <a:latin typeface="Lato"/>
            </a:endParaRPr>
          </a:p>
          <a:p>
            <a:pPr algn="just">
              <a:lnSpc>
                <a:spcPct val="200000"/>
              </a:lnSpc>
              <a:spcBef>
                <a:spcPts val="283"/>
              </a:spcBef>
              <a:spcAft>
                <a:spcPts val="283"/>
              </a:spcAft>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a:t>
            </a:r>
            <a:r>
              <a:rPr b="1" lang="en-PH" sz="1800" spc="-1" strike="noStrike">
                <a:solidFill>
                  <a:srgbClr val="000000"/>
                </a:solidFill>
                <a:latin typeface="Lato"/>
                <a:ea typeface="DejaVu Sans"/>
              </a:rPr>
              <a:t>generalization</a:t>
            </a:r>
            <a:r>
              <a:rPr b="0" lang="en-PH" sz="1800" spc="-1" strike="noStrike">
                <a:solidFill>
                  <a:srgbClr val="000000"/>
                </a:solidFill>
                <a:latin typeface="Lato"/>
                <a:ea typeface="DejaVu Sans"/>
              </a:rPr>
              <a:t> may be considered as a specific kind of conclusion. However, it is not the same as a conclusion where it reaches a final action. A generalization is formed from many examples or facts and what they have in common. Forming opinions is the usual result of a generalization. An evaluation and judgment or final thoughts are also formed through generalizations.</a:t>
            </a:r>
            <a:endParaRPr b="0" lang="en-PH" sz="1800" spc="-1" strike="noStrike">
              <a:latin typeface="Lato"/>
            </a:endParaRPr>
          </a:p>
          <a:p>
            <a:pPr algn="just">
              <a:lnSpc>
                <a:spcPct val="200000"/>
              </a:lnSpc>
              <a:buNone/>
            </a:pPr>
            <a:r>
              <a:rPr b="0" lang="en-PH" sz="1800" spc="-1" strike="noStrike">
                <a:solidFill>
                  <a:srgbClr val="000000"/>
                </a:solidFill>
                <a:latin typeface="Lato"/>
                <a:ea typeface="€¾Fäþ"/>
              </a:rPr>
              <a:t>Generalizations are statements that may evaluate, make judgments, and form o</a:t>
            </a:r>
            <a:r>
              <a:rPr b="0" lang="en-PH" sz="1800" spc="-1" strike="noStrike">
                <a:solidFill>
                  <a:srgbClr val="000000"/>
                </a:solidFill>
                <a:latin typeface="Lato"/>
                <a:ea typeface="DejaVu Sans"/>
              </a:rPr>
              <a:t>pinions. It can be made from reading, listening, and viewing materials.</a:t>
            </a:r>
            <a:endParaRPr b="0" lang="en-PH" sz="1800" spc="-1" strike="noStrike">
              <a:latin typeface="Lato"/>
            </a:endParaRPr>
          </a:p>
        </p:txBody>
      </p:sp>
      <p:sp>
        <p:nvSpPr>
          <p:cNvPr id="128"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
          <p:cNvSpPr/>
          <p:nvPr/>
        </p:nvSpPr>
        <p:spPr>
          <a:xfrm>
            <a:off x="720000" y="1152000"/>
            <a:ext cx="10618920" cy="5146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Clue words for generalizations: all, none, most, many, always, everyone, never, sometimes, some, usually, seldom, few, generally, in general, and overall.</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Examples: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1. Sometimes, the best way to make new friends is to just start talking to people.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2. Nobody really believes that Earth is flat.</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3. Some cats are meaner than dogs.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4. Some dogs are smarter than cats.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Making generalizations and drawing conclusions are usually part of a speech that is read or delivered through public speaking.</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p:txBody>
      </p:sp>
      <p:sp>
        <p:nvSpPr>
          <p:cNvPr id="130"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
          <p:cNvSpPr/>
          <p:nvPr/>
        </p:nvSpPr>
        <p:spPr>
          <a:xfrm>
            <a:off x="720000" y="1296000"/>
            <a:ext cx="10618920" cy="5146560"/>
          </a:xfrm>
          <a:prstGeom prst="rect">
            <a:avLst/>
          </a:prstGeom>
          <a:noFill/>
          <a:ln w="0">
            <a:noFill/>
          </a:ln>
        </p:spPr>
        <p:style>
          <a:lnRef idx="0"/>
          <a:fillRef idx="0"/>
          <a:effectRef idx="0"/>
          <a:fontRef idx="minor"/>
        </p:style>
        <p:txBody>
          <a:bodyPr lIns="90000" rIns="90000" tIns="45000" bIns="45000" anchor="t">
            <a:noAutofit/>
          </a:bodyPr>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What is </a:t>
            </a:r>
            <a:r>
              <a:rPr b="1" lang="en-PH" sz="1800" spc="-1" strike="noStrike">
                <a:solidFill>
                  <a:srgbClr val="000000"/>
                </a:solidFill>
                <a:latin typeface="Lato"/>
                <a:ea typeface="DejaVu Sans"/>
              </a:rPr>
              <a:t>public speaking</a:t>
            </a:r>
            <a:r>
              <a:rPr b="0" lang="en-PH" sz="1800" spc="-1" strike="noStrike">
                <a:solidFill>
                  <a:srgbClr val="000000"/>
                </a:solidFill>
                <a:latin typeface="Lato"/>
                <a:ea typeface="DejaVu Sans"/>
              </a:rPr>
              <a:t>? It is a presentation that is given before an audience. Public speeches can be about many different topics. The goal of the speech may be to educate, entertain, influence, or persuade the listeners. It has five factors; communicator or the speaker or the transmitter, message or what the communicator is saying or the content, audience or to whom the communicator is speaking, medium or how the communicator is delivering the message, and effect or the consequence or result of delivering the message.</a:t>
            </a:r>
            <a:endParaRPr b="0" lang="en-PH" sz="1800" spc="-1" strike="noStrike">
              <a:latin typeface="Arial"/>
            </a:endParaRPr>
          </a:p>
        </p:txBody>
      </p:sp>
      <p:sp>
        <p:nvSpPr>
          <p:cNvPr id="132"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
          <p:cNvSpPr/>
          <p:nvPr/>
        </p:nvSpPr>
        <p:spPr>
          <a:xfrm>
            <a:off x="720000" y="1620000"/>
            <a:ext cx="10618920" cy="514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Public Speaking Techniques</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1. Practice.</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Remember that practice makes perfect. You need to practice to become a confident and compelling speaker. How should you practice? Use language at every opportunity. You can engage yourself in situations that require public speaking, such as by volunteering to speak at team meetings or joining speech clubs. Practice allows you to refine or polish your piece or speech. Practice constantly and consistently on your own until you get comfortable in front of an audience.</a:t>
            </a:r>
            <a:endParaRPr b="0" lang="en-PH" sz="1800" spc="-1" strike="noStrike">
              <a:latin typeface="Arial"/>
            </a:endParaRPr>
          </a:p>
          <a:p>
            <a:pPr algn="just">
              <a:lnSpc>
                <a:spcPct val="200000"/>
              </a:lnSpc>
              <a:buNone/>
            </a:pPr>
            <a:endParaRPr b="0" lang="en-PH" sz="1800" spc="-1" strike="noStrike">
              <a:latin typeface="Arial"/>
            </a:endParaRPr>
          </a:p>
        </p:txBody>
      </p:sp>
      <p:sp>
        <p:nvSpPr>
          <p:cNvPr id="134"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
          <p:cNvSpPr/>
          <p:nvPr/>
        </p:nvSpPr>
        <p:spPr>
          <a:xfrm>
            <a:off x="720000" y="1728000"/>
            <a:ext cx="10618920" cy="514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Public Speaking Techniques</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2. Rehearse with others.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In small groups of four to five members, do a dummy run. This will help you relax and be at ease because you are not alone. Also, you can learn a lot from the experience because your audience can provide you with immediate and useful feedback, both on your material and your performance.</a:t>
            </a:r>
            <a:endParaRPr b="0" lang="en-PH" sz="1800" spc="-1" strike="noStrike">
              <a:latin typeface="Arial"/>
            </a:endParaRPr>
          </a:p>
        </p:txBody>
      </p:sp>
      <p:sp>
        <p:nvSpPr>
          <p:cNvPr id="136"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
          <p:cNvSpPr/>
          <p:nvPr/>
        </p:nvSpPr>
        <p:spPr>
          <a:xfrm>
            <a:off x="720000" y="1728000"/>
            <a:ext cx="10618920" cy="5146560"/>
          </a:xfrm>
          <a:prstGeom prst="rect">
            <a:avLst/>
          </a:prstGeom>
          <a:noFill/>
          <a:ln w="0">
            <a:noFill/>
          </a:ln>
        </p:spPr>
        <p:style>
          <a:lnRef idx="0"/>
          <a:fillRef idx="0"/>
          <a:effectRef idx="0"/>
          <a:fontRef idx="minor"/>
        </p:style>
        <p:txBody>
          <a:bodyPr lIns="90000" rIns="90000" tIns="45000" bIns="45000" anchor="t">
            <a:noAutofit/>
          </a:bodyPr>
          <a:p>
            <a:pPr algn="ctr">
              <a:lnSpc>
                <a:spcPct val="200000"/>
              </a:lnSpc>
              <a:buNone/>
            </a:pPr>
            <a:r>
              <a:rPr b="1" lang="en-PH" sz="1800" spc="-1" strike="noStrike">
                <a:solidFill>
                  <a:srgbClr val="000000"/>
                </a:solidFill>
                <a:latin typeface="Lato"/>
                <a:ea typeface="DejaVu Sans"/>
              </a:rPr>
              <a:t>Public Speaking Techniques</a:t>
            </a:r>
            <a:endParaRPr b="0" lang="en-PH" sz="1800" spc="-1" strike="noStrike">
              <a:latin typeface="Arial"/>
            </a:endParaRPr>
          </a:p>
          <a:p>
            <a:pPr>
              <a:lnSpc>
                <a:spcPct val="200000"/>
              </a:lnSpc>
              <a:buNone/>
            </a:pPr>
            <a:r>
              <a:rPr b="1" lang="en-PH" sz="1800" spc="-1" strike="noStrike">
                <a:solidFill>
                  <a:srgbClr val="000000"/>
                </a:solidFill>
                <a:latin typeface="Lato"/>
                <a:ea typeface="DejaVu Sans"/>
              </a:rPr>
              <a:t>3. Think about your words.</a:t>
            </a:r>
            <a:endParaRPr b="0" lang="en-PH" sz="1800" spc="-1" strike="noStrike">
              <a:latin typeface="Arial"/>
            </a:endParaRPr>
          </a:p>
          <a:p>
            <a:pPr algn="just">
              <a:lnSpc>
                <a:spcPct val="2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If you want to sound competent, you must avoid words that diminish or lessen your credibility as a speaker. While it is important that you speak with certainty and confidence, it is just as important to use powerful and effective words to convey your message clearly and to be able to inform, entertain, or persuade the audience. Study the following sentences.</a:t>
            </a:r>
            <a:endParaRPr b="0" lang="en-PH" sz="1800" spc="-1" strike="noStrike">
              <a:latin typeface="Arial"/>
            </a:endParaRPr>
          </a:p>
          <a:p>
            <a:pPr>
              <a:lnSpc>
                <a:spcPct val="200000"/>
              </a:lnSpc>
              <a:buNone/>
            </a:pPr>
            <a:endParaRPr b="0" lang="en-PH" sz="1800" spc="-1" strike="noStrike">
              <a:latin typeface="Arial"/>
            </a:endParaRPr>
          </a:p>
        </p:txBody>
      </p:sp>
      <p:sp>
        <p:nvSpPr>
          <p:cNvPr id="138"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720000" y="1548000"/>
            <a:ext cx="10618920" cy="5146560"/>
          </a:xfrm>
          <a:prstGeom prst="rect">
            <a:avLst/>
          </a:prstGeom>
          <a:noFill/>
          <a:ln w="0">
            <a:noFill/>
          </a:ln>
        </p:spPr>
        <p:style>
          <a:lnRef idx="0"/>
          <a:fillRef idx="0"/>
          <a:effectRef idx="0"/>
          <a:fontRef idx="minor"/>
        </p:style>
        <p:txBody>
          <a:bodyPr lIns="90000" rIns="90000" tIns="45000" bIns="45000" anchor="t">
            <a:noAutofit/>
          </a:bodyPr>
          <a:p>
            <a:pPr algn="ctr">
              <a:lnSpc>
                <a:spcPct val="150000"/>
              </a:lnSpc>
              <a:buNone/>
            </a:pPr>
            <a:r>
              <a:rPr b="1" lang="en-PH" sz="1800" spc="-1" strike="noStrike">
                <a:solidFill>
                  <a:srgbClr val="000000"/>
                </a:solidFill>
                <a:latin typeface="Lato"/>
                <a:ea typeface="DejaVu Sans"/>
              </a:rPr>
              <a:t>Public Speaking Techniques</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Which sentences sound better: A or B? Why?</a:t>
            </a: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Using apt, suitable, and appropriate words will make a speech or presentation effective and meaningful.</a:t>
            </a:r>
            <a:endParaRPr b="0" lang="en-PH" sz="1800" spc="-1" strike="noStrike">
              <a:latin typeface="Arial"/>
            </a:endParaRPr>
          </a:p>
        </p:txBody>
      </p:sp>
      <p:graphicFrame>
        <p:nvGraphicFramePr>
          <p:cNvPr id="140" name=""/>
          <p:cNvGraphicFramePr/>
          <p:nvPr/>
        </p:nvGraphicFramePr>
        <p:xfrm>
          <a:off x="1260000" y="2592000"/>
          <a:ext cx="9539640" cy="2750040"/>
        </p:xfrm>
        <a:graphic>
          <a:graphicData uri="http://schemas.openxmlformats.org/drawingml/2006/table">
            <a:tbl>
              <a:tblPr/>
              <a:tblGrid>
                <a:gridCol w="4761720"/>
                <a:gridCol w="4778280"/>
              </a:tblGrid>
              <a:tr h="455040">
                <a:tc>
                  <a:txBody>
                    <a:bodyPr lIns="90000" rIns="90000" anchor="ctr">
                      <a:noAutofit/>
                    </a:bodyPr>
                    <a:p>
                      <a:pPr algn="ctr">
                        <a:lnSpc>
                          <a:spcPct val="100000"/>
                        </a:lnSpc>
                        <a:buNone/>
                      </a:pPr>
                      <a:r>
                        <a:rPr b="0" lang="en-PH" sz="1800" spc="-1" strike="noStrike">
                          <a:latin typeface="Arial"/>
                        </a:rPr>
                        <a:t>A</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ctr">
                      <a:noAutofit/>
                    </a:bodyPr>
                    <a:p>
                      <a:pPr algn="ctr">
                        <a:lnSpc>
                          <a:spcPct val="100000"/>
                        </a:lnSpc>
                        <a:buNone/>
                      </a:pPr>
                      <a:r>
                        <a:rPr b="0" lang="en-PH" sz="1800" spc="-1" strike="noStrike">
                          <a:latin typeface="Arial"/>
                        </a:rPr>
                        <a:t>B</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013040">
                <a:tc>
                  <a:txBody>
                    <a:bodyPr lIns="90000" rIns="90000" anchor="t">
                      <a:noAutofit/>
                    </a:bodyPr>
                    <a:p>
                      <a:pPr>
                        <a:lnSpc>
                          <a:spcPct val="100000"/>
                        </a:lnSpc>
                        <a:buNone/>
                      </a:pPr>
                      <a:r>
                        <a:rPr b="0" lang="en-PH" sz="1800" spc="-1" strike="noStrike">
                          <a:latin typeface="LaTO"/>
                        </a:rPr>
                        <a:t>“</a:t>
                      </a:r>
                      <a:r>
                        <a:rPr b="0" lang="en-PH" sz="1800" spc="-1" strike="noStrike">
                          <a:latin typeface="LaTO"/>
                        </a:rPr>
                        <a:t>I think the consumers will like the product.”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t>
                      </a:r>
                      <a:r>
                        <a:rPr b="0" lang="en-PH" sz="1800" spc="-1" strike="noStrike">
                          <a:latin typeface="LaTO"/>
                        </a:rPr>
                        <a:t>The product has met international standards, and its quality will definitely meet the needs of the consumers.”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719640">
                <a:tc>
                  <a:txBody>
                    <a:bodyPr lIns="90000" rIns="90000" anchor="t">
                      <a:noAutofit/>
                    </a:bodyPr>
                    <a:p>
                      <a:pPr>
                        <a:lnSpc>
                          <a:spcPct val="100000"/>
                        </a:lnSpc>
                        <a:buNone/>
                      </a:pPr>
                      <a:r>
                        <a:rPr b="0" lang="en-PH" sz="1800" spc="-1" strike="noStrike">
                          <a:latin typeface="LaTO"/>
                        </a:rPr>
                        <a:t>“</a:t>
                      </a:r>
                      <a:r>
                        <a:rPr b="0" lang="en-PH" sz="1800" spc="-1" strike="noStrike">
                          <a:latin typeface="LaTO"/>
                        </a:rPr>
                        <a:t>This is a good solution.”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t>
                      </a:r>
                      <a:r>
                        <a:rPr b="0" lang="en-PH" sz="1800" spc="-1" strike="noStrike">
                          <a:latin typeface="LaTO"/>
                        </a:rPr>
                        <a:t>This solution can completely address the</a:t>
                      </a:r>
                      <a:endParaRPr b="0" lang="en-PH" sz="1800" spc="-1" strike="noStrike">
                        <a:latin typeface="Arial"/>
                      </a:endParaRPr>
                    </a:p>
                    <a:p>
                      <a:pPr>
                        <a:lnSpc>
                          <a:spcPct val="100000"/>
                        </a:lnSpc>
                        <a:buNone/>
                      </a:pPr>
                      <a:r>
                        <a:rPr b="0" lang="en-PH" sz="1800" spc="-1" strike="noStrike">
                          <a:latin typeface="LaTO"/>
                        </a:rPr>
                        <a:t>problem.”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562680">
                <a:tc>
                  <a:txBody>
                    <a:bodyPr lIns="90000" rIns="90000" anchor="t">
                      <a:noAutofit/>
                    </a:bodyPr>
                    <a:p>
                      <a:pPr>
                        <a:lnSpc>
                          <a:spcPct val="100000"/>
                        </a:lnSpc>
                        <a:buNone/>
                      </a:pPr>
                      <a:r>
                        <a:rPr b="0" lang="en-PH" sz="1800" spc="-1" strike="noStrike">
                          <a:latin typeface="LaTO"/>
                        </a:rPr>
                        <a:t>“</a:t>
                      </a:r>
                      <a:r>
                        <a:rPr b="0" lang="en-PH" sz="1800" spc="-1" strike="noStrike">
                          <a:latin typeface="LaTO"/>
                        </a:rPr>
                        <a:t>I feel that she will be a great teacher.”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t>
                      </a:r>
                      <a:r>
                        <a:rPr b="0" lang="en-PH" sz="1800" spc="-1" strike="noStrike">
                          <a:latin typeface="LaTO"/>
                        </a:rPr>
                        <a:t>I believe that she will be a great teacher.”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41" name=""/>
          <p:cNvSpPr/>
          <p:nvPr/>
        </p:nvSpPr>
        <p:spPr>
          <a:xfrm>
            <a:off x="252360" y="108360"/>
            <a:ext cx="10411920" cy="13788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US" sz="3600" spc="-1" strike="noStrike">
                <a:solidFill>
                  <a:srgbClr val="000000"/>
                </a:solidFill>
                <a:latin typeface="Montserrat Medium"/>
                <a:ea typeface="DejaVu Sans"/>
              </a:rPr>
              <a:t>Drawing Generalizations from a Material </a:t>
            </a:r>
            <a:endParaRPr b="0" lang="en-PH" sz="3600" spc="-1" strike="noStrike">
              <a:latin typeface="Arial"/>
            </a:endParaRPr>
          </a:p>
          <a:p>
            <a:pPr>
              <a:lnSpc>
                <a:spcPct val="100000"/>
              </a:lnSpc>
              <a:buNone/>
            </a:pPr>
            <a:r>
              <a:rPr b="1" lang="en-US" sz="3600" spc="-1" strike="noStrike">
                <a:solidFill>
                  <a:srgbClr val="000000"/>
                </a:solidFill>
                <a:latin typeface="Montserrat Medium"/>
                <a:ea typeface="DejaVu Sans"/>
              </a:rPr>
              <a:t>Viewed or  Listened To</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2848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2023-07-10T10:12:36Z</dcterms:modified>
  <cp:revision>183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7</vt:r8>
  </property>
</Properties>
</file>