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6.png" ContentType="image/png"/>
  <Override PartName="/ppt/media/image11.png" ContentType="image/png"/>
  <Override PartName="/ppt/media/image7.png" ContentType="image/png"/>
  <Override PartName="/ppt/media/image10.png" ContentType="image/png"/>
  <Override PartName="/ppt/media/image9.png" ContentType="image/png"/>
  <Override PartName="/ppt/media/image8.png" ContentType="image/png"/>
  <Override PartName="/ppt/media/image5.png" ContentType="image/png"/>
  <Override PartName="/ppt/media/image3.png" ContentType="image/png"/>
  <Override PartName="/ppt/media/image12.tif" ContentType="image/tiff"/>
  <Override PartName="/ppt/media/image4.png" ContentType="image/png"/>
  <Override PartName="/ppt/media/image13.tif" ContentType="image/tiff"/>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4.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7BC41269-F39E-4F21-9763-65050026ACC2}"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0F529796-3D8D-4BDA-8650-07D4C9C4D753}"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23873EF4-3FC0-4FD0-B095-9CBB7D3CAC9A}"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C0CDA1BA-B635-46A3-A505-B61F12FC31EF}"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4DDD626C-A7A1-43F2-A0FD-0C50E1D1D88D}"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4711F5BF-9215-4DDF-B94E-9D0CBEBF4439}"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2F2FA642-5249-4D9A-B251-A94478D4813A}"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1133F86B-3379-436B-995A-A22455206B09}"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6E2FD94A-A46A-4F10-9C62-BFAE1B57BE55}"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86E4AF17-0FCB-432B-9A64-6DF74EEBBF60}"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5EDADC89-760B-49AA-826F-304E6ED091BC}"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9A29F24B-83B5-43A5-970C-87D8650F9AE9}"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2D39A6E5-9EAC-4652-A466-32E6D50BF160}"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BDA05350-D2B2-444A-A45D-7C868CBC5094}"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1150579D-71A5-4E0D-A2D9-30AD846EBA9B}"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1AE89178-6ABA-46B4-BBC9-939D1125944F}"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5C8E20C2-18AD-45B2-9C17-0CC2019C1780}"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9B55E54B-40D6-4E74-AB6B-82E665276F54}"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92168C06-A9A4-4A68-A3D2-1E439BBA9193}"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90C6ECC8-F938-49A4-8158-935E7B39EAB3}"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35D51DAE-384E-493D-8779-25DC8D6F431E}"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DE1FC8D8-ADE0-4F28-9AF0-50A59F6FEC58}"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80B7C502-E710-4A65-B243-9FDFDE3F96CE}"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8C54BA12-2F5B-46AE-B6C1-88A60DF3A04C}"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ED6F9915-1BFA-4B8E-8275-AC8C4D38997F}"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53196C8A-1782-4D70-9289-4E03DA28DA81}"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A77C2AB2-77BB-4C7C-A573-4598FA2BDFB7}"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4CC5CA3A-C535-4BDC-B994-C1F02D382431}"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CDE50032-1807-436F-9400-8F7632240AD1}"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F608AE50-BB83-4644-9AFC-6162FAC400B4}"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5D73C4C6-16D7-4509-B9EE-BBE2A2FAEDFB}"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8A224696-7E0D-4F6B-ACF6-65C32D455763}"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23DF4B53-4934-44D7-93D5-029E4DD3E108}"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A43C1AB6-6C66-4BF1-AF85-8B557AACADEC}"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DC7F4561-269C-4B5A-8F3E-6D6D2F67BF7B}"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EA455CFE-5840-4F75-AB0F-0FCBC13556EC}"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7000" cy="684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3880" cy="2783880"/>
          </a:xfrm>
          <a:prstGeom prst="rect">
            <a:avLst/>
          </a:prstGeom>
          <a:ln w="0">
            <a:noFill/>
          </a:ln>
        </p:spPr>
      </p:pic>
      <p:sp>
        <p:nvSpPr>
          <p:cNvPr id="2" name="Rectangle 5"/>
          <p:cNvSpPr/>
          <p:nvPr/>
        </p:nvSpPr>
        <p:spPr>
          <a:xfrm>
            <a:off x="3487320" y="1475280"/>
            <a:ext cx="8689320" cy="38473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9320" cy="36900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9680" cy="34992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8080" cy="34992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422EFA73-1E3C-483A-ABF3-3B80D47684B7}"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8080" cy="34992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7000" cy="619920"/>
          </a:xfrm>
          <a:prstGeom prst="rect">
            <a:avLst/>
          </a:prstGeom>
          <a:ln w="0">
            <a:noFill/>
          </a:ln>
        </p:spPr>
      </p:pic>
      <p:sp>
        <p:nvSpPr>
          <p:cNvPr id="46" name="Rectangle 7"/>
          <p:cNvSpPr/>
          <p:nvPr/>
        </p:nvSpPr>
        <p:spPr>
          <a:xfrm>
            <a:off x="10868760" y="0"/>
            <a:ext cx="955440" cy="9554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9520" cy="1019520"/>
          </a:xfrm>
          <a:prstGeom prst="rect">
            <a:avLst/>
          </a:prstGeom>
          <a:ln w="0">
            <a:noFill/>
          </a:ln>
        </p:spPr>
      </p:pic>
      <p:sp>
        <p:nvSpPr>
          <p:cNvPr id="48" name="TextBox 9"/>
          <p:cNvSpPr/>
          <p:nvPr/>
        </p:nvSpPr>
        <p:spPr>
          <a:xfrm>
            <a:off x="185400" y="6362280"/>
            <a:ext cx="467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8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9680" cy="3499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8080" cy="3499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115A97B5-902E-470B-AC19-A24C2BDBC52E}"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8080" cy="34992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1320" cy="3369600"/>
          </a:xfrm>
          <a:prstGeom prst="rect">
            <a:avLst/>
          </a:prstGeom>
          <a:ln w="12700">
            <a:noFill/>
          </a:ln>
        </p:spPr>
      </p:pic>
      <p:sp>
        <p:nvSpPr>
          <p:cNvPr id="92" name="PlaceHolder 1"/>
          <p:cNvSpPr>
            <a:spLocks noGrp="1"/>
          </p:cNvSpPr>
          <p:nvPr>
            <p:ph type="ftr" idx="7"/>
          </p:nvPr>
        </p:nvSpPr>
        <p:spPr>
          <a:xfrm>
            <a:off x="4038480" y="6356520"/>
            <a:ext cx="4099680" cy="34992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8080" cy="34992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544E6120-DBB1-4999-B361-5027DFA054EE}"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8080" cy="34992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2.tif"/><Relationship Id="rId2" Type="http://schemas.openxmlformats.org/officeDocument/2006/relationships/image" Target="../media/image13.tif"/><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2.tif"/><Relationship Id="rId2" Type="http://schemas.openxmlformats.org/officeDocument/2006/relationships/image" Target="../media/image13.tif"/><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206960" y="2628000"/>
            <a:ext cx="7387560" cy="2123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Pangangasiwa at Pangangalaga sa mga Likas na Yaman</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Rectangle 24"/>
          <p:cNvSpPr/>
          <p:nvPr/>
        </p:nvSpPr>
        <p:spPr>
          <a:xfrm>
            <a:off x="-113040" y="532080"/>
            <a:ext cx="7209360" cy="772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1" name="Rectangle 25"/>
          <p:cNvSpPr/>
          <p:nvPr/>
        </p:nvSpPr>
        <p:spPr>
          <a:xfrm>
            <a:off x="426960" y="532080"/>
            <a:ext cx="10245240" cy="1099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Pangangalaga sa Katubigan</a:t>
            </a:r>
            <a:endParaRPr b="0" lang="en-PH" sz="360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2" name=""/>
          <p:cNvSpPr txBox="1"/>
          <p:nvPr/>
        </p:nvSpPr>
        <p:spPr>
          <a:xfrm>
            <a:off x="720720" y="1689120"/>
            <a:ext cx="6793560" cy="358740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1" lang="en-PH" sz="1800" spc="-1" strike="noStrike">
                <a:solidFill>
                  <a:srgbClr val="000000"/>
                </a:solidFill>
                <a:latin typeface="Lato"/>
                <a:ea typeface=""/>
              </a:rPr>
              <a:t>Pagpapatupad ng Philippine Clean Water Act ng 2004 (Republic Act No. 9275)</a:t>
            </a:r>
            <a:r>
              <a:rPr b="0" lang="en-PH" sz="1800" spc="-1" strike="noStrike">
                <a:solidFill>
                  <a:srgbClr val="000000"/>
                </a:solidFill>
                <a:latin typeface="Lato"/>
                <a:ea typeface=""/>
              </a:rPr>
              <a:t> – Ito ay naglalayong mapangalagaan ang katubigan ng bansa laban sa polusyon. Bahagi nito ang pagbabawal sa pagtatapon ng iba’t ibang basura at kemikal sa mga ilog, dagat, at iba pang anyong tubig.</a:t>
            </a:r>
            <a:endParaRPr b="0" lang="en-PH" sz="1800" spc="-1" strike="noStrike">
              <a:solidFill>
                <a:srgbClr val="000000"/>
              </a:solidFill>
              <a:latin typeface="Lato"/>
              <a:ea typeface=""/>
            </a:endParaRPr>
          </a:p>
          <a:p>
            <a:pPr marL="216000" indent="-216000">
              <a:buClr>
                <a:srgbClr val="000000"/>
              </a:buClr>
              <a:buSzPct val="45000"/>
              <a:buFont typeface="Wingdings" charset="2"/>
              <a:buChar char=""/>
            </a:pPr>
            <a:endParaRPr b="0" lang="en-PH" sz="1800" spc="-1" strike="noStrike">
              <a:solidFill>
                <a:srgbClr val="000000"/>
              </a:solidFill>
              <a:latin typeface="Lato"/>
              <a:ea typeface=""/>
            </a:endParaRPr>
          </a:p>
          <a:p>
            <a:pPr marL="216000" indent="-216000" algn="just">
              <a:buClr>
                <a:srgbClr val="000000"/>
              </a:buClr>
              <a:buSzPct val="45000"/>
              <a:buFont typeface="Wingdings" charset="2"/>
              <a:buChar char=""/>
            </a:pPr>
            <a:r>
              <a:rPr b="1" lang="en-PH" sz="1800" spc="-1" strike="noStrike">
                <a:solidFill>
                  <a:srgbClr val="000000"/>
                </a:solidFill>
                <a:latin typeface="Lato"/>
                <a:ea typeface=""/>
              </a:rPr>
              <a:t>Pagpapatupad ng </a:t>
            </a:r>
            <a:r>
              <a:rPr b="1" i="1" lang="en-PH" sz="1800" spc="-1" strike="noStrike">
                <a:solidFill>
                  <a:srgbClr val="000000"/>
                </a:solidFill>
                <a:latin typeface="Lato"/>
                <a:ea typeface="¾Våþ"/>
              </a:rPr>
              <a:t>seasonal fishing</a:t>
            </a:r>
            <a:r>
              <a:rPr b="0" lang="en-PH" sz="1800" spc="-1" strike="noStrike">
                <a:solidFill>
                  <a:srgbClr val="000000"/>
                </a:solidFill>
                <a:latin typeface="Lato"/>
                <a:ea typeface="¾Våþ"/>
              </a:rPr>
              <a:t> </a:t>
            </a:r>
            <a:r>
              <a:rPr b="0" lang="en-PH" sz="1800" spc="-1" strike="noStrike">
                <a:solidFill>
                  <a:srgbClr val="000000"/>
                </a:solidFill>
                <a:latin typeface="Lato"/>
                <a:ea typeface=""/>
              </a:rPr>
              <a:t>– Sa patakarang ito, hindi pinapayagan ang paghuli sa mga partikular na uri ng isda o yamang dagat sa loob ng itinakdang panahon. Layunin nito na mabigyan ng pagkakataon ang uri ng isda o yamang tubig na makapagparami. </a:t>
            </a:r>
            <a:endParaRPr b="0" lang="en-PH" sz="1800" spc="-1" strike="noStrike">
              <a:solidFill>
                <a:srgbClr val="000000"/>
              </a:solidFill>
              <a:latin typeface="Lato"/>
              <a:ea typeface=""/>
            </a:endParaRPr>
          </a:p>
        </p:txBody>
      </p:sp>
      <p:pic>
        <p:nvPicPr>
          <p:cNvPr id="173" name="" descr=""/>
          <p:cNvPicPr/>
          <p:nvPr/>
        </p:nvPicPr>
        <p:blipFill>
          <a:blip r:embed="rId1"/>
          <a:stretch/>
        </p:blipFill>
        <p:spPr>
          <a:xfrm>
            <a:off x="8020800" y="1612440"/>
            <a:ext cx="3256920" cy="1900440"/>
          </a:xfrm>
          <a:prstGeom prst="rect">
            <a:avLst/>
          </a:prstGeom>
          <a:ln w="0">
            <a:noFill/>
          </a:ln>
        </p:spPr>
      </p:pic>
      <p:pic>
        <p:nvPicPr>
          <p:cNvPr id="174" name="" descr=""/>
          <p:cNvPicPr/>
          <p:nvPr/>
        </p:nvPicPr>
        <p:blipFill>
          <a:blip r:embed="rId2"/>
          <a:stretch/>
        </p:blipFill>
        <p:spPr>
          <a:xfrm>
            <a:off x="8044200" y="3512880"/>
            <a:ext cx="3233520" cy="198432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Rectangle 26"/>
          <p:cNvSpPr/>
          <p:nvPr/>
        </p:nvSpPr>
        <p:spPr>
          <a:xfrm>
            <a:off x="-113040" y="532080"/>
            <a:ext cx="7728840" cy="772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6" name="Rectangle 27"/>
          <p:cNvSpPr/>
          <p:nvPr/>
        </p:nvSpPr>
        <p:spPr>
          <a:xfrm>
            <a:off x="426960" y="532080"/>
            <a:ext cx="10245240" cy="1099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Pangangalaga sa mga Minahan</a:t>
            </a:r>
            <a:endParaRPr b="0" lang="en-PH" sz="360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7" name=""/>
          <p:cNvSpPr txBox="1"/>
          <p:nvPr/>
        </p:nvSpPr>
        <p:spPr>
          <a:xfrm>
            <a:off x="720720" y="1689120"/>
            <a:ext cx="10253160" cy="358740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0" lang="en-PH" sz="1800" spc="-1" strike="noStrike">
                <a:solidFill>
                  <a:srgbClr val="000000"/>
                </a:solidFill>
                <a:latin typeface="Lato"/>
                <a:ea typeface=""/>
              </a:rPr>
              <a:t>Ang mahahalagang mineral tulad ng ginto at pilak ay hindi kaagad napapalitan. Ilang libong taon ang kailangan upang magkaroon muli nito. </a:t>
            </a:r>
            <a:endParaRPr b="0" lang="en-PH" sz="1800" spc="-1" strike="noStrike">
              <a:solidFill>
                <a:srgbClr val="000000"/>
              </a:solidFill>
              <a:latin typeface=""/>
              <a:ea typeface=""/>
            </a:endParaRPr>
          </a:p>
          <a:p>
            <a:pPr marL="216000" indent="-216000">
              <a:buClr>
                <a:srgbClr val="000000"/>
              </a:buClr>
              <a:buSzPct val="45000"/>
              <a:buFont typeface="Wingdings" charset="2"/>
              <a:buChar char=""/>
            </a:pPr>
            <a:endParaRPr b="0" lang="en-PH" sz="1800" spc="-1" strike="noStrike">
              <a:solidFill>
                <a:srgbClr val="000000"/>
              </a:solidFill>
              <a:latin typeface=""/>
              <a:ea typeface=""/>
            </a:endParaRPr>
          </a:p>
          <a:p>
            <a:pPr marL="216000" indent="-216000" algn="just">
              <a:buClr>
                <a:srgbClr val="000000"/>
              </a:buClr>
              <a:buSzPct val="45000"/>
              <a:buFont typeface="Wingdings" charset="2"/>
              <a:buChar char=""/>
            </a:pPr>
            <a:r>
              <a:rPr b="0" lang="en-PH" sz="1800" spc="-1" strike="noStrike">
                <a:solidFill>
                  <a:srgbClr val="000000"/>
                </a:solidFill>
                <a:latin typeface="Lato"/>
                <a:ea typeface=""/>
              </a:rPr>
              <a:t>Ang </a:t>
            </a:r>
            <a:r>
              <a:rPr b="1" lang="en-PH" sz="1800" spc="-1" strike="noStrike">
                <a:solidFill>
                  <a:srgbClr val="000000"/>
                </a:solidFill>
                <a:latin typeface="Lato"/>
                <a:ea typeface=""/>
              </a:rPr>
              <a:t>Mines and Geosciences Bureau</a:t>
            </a:r>
            <a:r>
              <a:rPr b="0" lang="en-PH" sz="1800" spc="-1" strike="noStrike">
                <a:solidFill>
                  <a:srgbClr val="000000"/>
                </a:solidFill>
                <a:latin typeface="Lato"/>
                <a:ea typeface=""/>
              </a:rPr>
              <a:t> ay ahensiya ng pamahalaan na nangangasiwa at nangangalaga ng mga minahan sa buong bansa. Naglabas ito ng mga kautusan para sa ikabubuti ng pagmimina sa bansa. </a:t>
            </a:r>
            <a:endParaRPr b="0" lang="en-PH" sz="1800" spc="-1" strike="noStrike">
              <a:solidFill>
                <a:srgbClr val="000000"/>
              </a:solidFill>
              <a:latin typeface=""/>
              <a:ea typeface=""/>
            </a:endParaRPr>
          </a:p>
          <a:p>
            <a:pPr marL="216000" indent="-216000">
              <a:buClr>
                <a:srgbClr val="000000"/>
              </a:buClr>
              <a:buSzPct val="45000"/>
              <a:buFont typeface="Wingdings" charset="2"/>
              <a:buChar char=""/>
            </a:pPr>
            <a:endParaRPr b="0" lang="en-PH" sz="1800" spc="-1" strike="noStrike">
              <a:solidFill>
                <a:srgbClr val="000000"/>
              </a:solidFill>
              <a:latin typeface=""/>
              <a:ea typeface=""/>
            </a:endParaRPr>
          </a:p>
          <a:p>
            <a:pPr marL="216000" indent="-216000" algn="just">
              <a:buClr>
                <a:srgbClr val="000000"/>
              </a:buClr>
              <a:buSzPct val="45000"/>
              <a:buFont typeface="Wingdings" charset="2"/>
              <a:buChar char=""/>
            </a:pPr>
            <a:r>
              <a:rPr b="0" lang="en-PH" sz="1800" spc="-1" strike="noStrike">
                <a:solidFill>
                  <a:srgbClr val="000000"/>
                </a:solidFill>
                <a:latin typeface="Lato"/>
                <a:ea typeface=""/>
              </a:rPr>
              <a:t>Isa sa mga batas na pinagtibay at ipinatutupad ay ang </a:t>
            </a:r>
            <a:r>
              <a:rPr b="1" lang="en-PH" sz="1800" spc="-1" strike="noStrike">
                <a:solidFill>
                  <a:srgbClr val="000000"/>
                </a:solidFill>
                <a:latin typeface="Lato"/>
                <a:ea typeface=""/>
              </a:rPr>
              <a:t>Philippine Mining Act of 1995</a:t>
            </a:r>
            <a:r>
              <a:rPr b="0" lang="en-PH" sz="1800" spc="-1" strike="noStrike">
                <a:solidFill>
                  <a:srgbClr val="000000"/>
                </a:solidFill>
                <a:latin typeface="Lato"/>
                <a:ea typeface=""/>
              </a:rPr>
              <a:t>. Ito ay naglalayon na malimitahan ang pagmimina sa bansa upang maiwasan ang tuluyang pagkaubos ng mga yamang mineral.</a:t>
            </a:r>
            <a:endParaRPr b="0" lang="en-PH" sz="1800" spc="-1" strike="noStrike">
              <a:solidFill>
                <a:srgbClr val="000000"/>
              </a:solidFill>
              <a:latin typeface=""/>
              <a:ea typeface=""/>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Rectangle 15"/>
          <p:cNvSpPr/>
          <p:nvPr/>
        </p:nvSpPr>
        <p:spPr>
          <a:xfrm>
            <a:off x="-113040" y="552240"/>
            <a:ext cx="3890160" cy="65268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9" name="Rectangle 192"/>
          <p:cNvSpPr/>
          <p:nvPr/>
        </p:nvSpPr>
        <p:spPr>
          <a:xfrm>
            <a:off x="540000" y="231480"/>
            <a:ext cx="10132200" cy="11977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Pagsasanay</a:t>
            </a:r>
            <a:endParaRPr b="0" lang="en-PH" sz="3600" spc="-1" strike="noStrike">
              <a:solidFill>
                <a:srgbClr val="000000"/>
              </a:solidFill>
              <a:latin typeface="Arial"/>
            </a:endParaRPr>
          </a:p>
        </p:txBody>
      </p:sp>
      <p:sp>
        <p:nvSpPr>
          <p:cNvPr id="180" name="Rectangle 193"/>
          <p:cNvSpPr/>
          <p:nvPr/>
        </p:nvSpPr>
        <p:spPr>
          <a:xfrm>
            <a:off x="720000" y="1060560"/>
            <a:ext cx="9952200" cy="69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spcBef>
                <a:spcPts val="283"/>
              </a:spcBef>
              <a:spcAft>
                <a:spcPts val="283"/>
              </a:spcAft>
            </a:pPr>
            <a:endParaRPr b="0" lang="en-PH" sz="1800" spc="-1" strike="noStrike">
              <a:solidFill>
                <a:srgbClr val="000000"/>
              </a:solidFill>
              <a:latin typeface="Arial"/>
            </a:endParaRPr>
          </a:p>
        </p:txBody>
      </p:sp>
      <p:sp>
        <p:nvSpPr>
          <p:cNvPr id="181" name="Rectangle 194"/>
          <p:cNvSpPr/>
          <p:nvPr/>
        </p:nvSpPr>
        <p:spPr>
          <a:xfrm>
            <a:off x="720000" y="1496160"/>
            <a:ext cx="10970280" cy="693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82" name=""/>
          <p:cNvSpPr txBox="1"/>
          <p:nvPr/>
        </p:nvSpPr>
        <p:spPr>
          <a:xfrm>
            <a:off x="833760" y="1496160"/>
            <a:ext cx="10101960" cy="1603800"/>
          </a:xfrm>
          <a:prstGeom prst="rect">
            <a:avLst/>
          </a:prstGeom>
          <a:noFill/>
          <a:ln w="0">
            <a:noFill/>
          </a:ln>
        </p:spPr>
        <p:txBody>
          <a:bodyPr lIns="90000" rIns="90000" tIns="45000" bIns="45000" anchor="t">
            <a:noAutofit/>
          </a:bodyPr>
          <a:p>
            <a:pPr>
              <a:lnSpc>
                <a:spcPct val="100000"/>
              </a:lnSpc>
              <a:spcBef>
                <a:spcPts val="567"/>
              </a:spcBef>
              <a:spcAft>
                <a:spcPts val="567"/>
              </a:spcAft>
            </a:pPr>
            <a:r>
              <a:rPr b="1" lang="en-PH" sz="1800" spc="-1" strike="noStrike">
                <a:solidFill>
                  <a:srgbClr val="000000"/>
                </a:solidFill>
                <a:latin typeface="Lato"/>
              </a:rPr>
              <a:t>I. Panuto:</a:t>
            </a:r>
            <a:r>
              <a:rPr b="0" lang="en-PH" sz="1800" spc="-1" strike="noStrike">
                <a:solidFill>
                  <a:srgbClr val="000000"/>
                </a:solidFill>
                <a:latin typeface="Lato"/>
              </a:rPr>
              <a:t> Sagutin ang sumusunod na tanong.</a:t>
            </a:r>
            <a:endParaRPr b="0" lang="en-PH" sz="1800" spc="-1" strike="noStrike">
              <a:solidFill>
                <a:srgbClr val="000000"/>
              </a:solidFill>
              <a:latin typeface="Lato"/>
              <a:ea typeface=""/>
            </a:endParaRPr>
          </a:p>
          <a:p>
            <a:pPr>
              <a:lnSpc>
                <a:spcPct val="100000"/>
              </a:lnSpc>
              <a:spcBef>
                <a:spcPts val="567"/>
              </a:spcBef>
              <a:spcAft>
                <a:spcPts val="567"/>
              </a:spcAft>
            </a:pPr>
            <a:r>
              <a:rPr b="0" lang="en-PH" sz="1800" spc="-1" strike="noStrike">
                <a:solidFill>
                  <a:srgbClr val="000000"/>
                </a:solidFill>
                <a:latin typeface="Lato"/>
              </a:rPr>
              <a:t>1. Bakit kailangan ang matalinong paraan ng pangangasiwa sa mga likas na yaman?</a:t>
            </a:r>
            <a:endParaRPr b="0" lang="en-PH" sz="1800" spc="-1" strike="noStrike">
              <a:solidFill>
                <a:srgbClr val="000000"/>
              </a:solidFill>
              <a:latin typeface="Lato"/>
              <a:ea typeface=""/>
            </a:endParaRPr>
          </a:p>
          <a:p>
            <a:pPr>
              <a:lnSpc>
                <a:spcPct val="100000"/>
              </a:lnSpc>
              <a:spcBef>
                <a:spcPts val="567"/>
              </a:spcBef>
              <a:spcAft>
                <a:spcPts val="567"/>
              </a:spcAft>
            </a:pPr>
            <a:r>
              <a:rPr b="0" lang="en-PH" sz="1800" spc="-1" strike="noStrike">
                <a:solidFill>
                  <a:srgbClr val="000000"/>
                </a:solidFill>
                <a:latin typeface="Lato"/>
              </a:rPr>
              <a:t>2. Ano-ano ang maaaring maging masamang epekto ng hindi mabuting pangangasiwa ng mga likas na yaman?</a:t>
            </a:r>
            <a:endParaRPr b="0" lang="en-PH" sz="1800" spc="-1" strike="noStrike">
              <a:solidFill>
                <a:srgbClr val="000000"/>
              </a:solidFill>
              <a:latin typeface="Lato"/>
              <a:ea typeface=""/>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Rectangle 1"/>
          <p:cNvSpPr/>
          <p:nvPr/>
        </p:nvSpPr>
        <p:spPr>
          <a:xfrm>
            <a:off x="-113040" y="552240"/>
            <a:ext cx="6651720" cy="65268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4" name="Rectangle 2"/>
          <p:cNvSpPr/>
          <p:nvPr/>
        </p:nvSpPr>
        <p:spPr>
          <a:xfrm>
            <a:off x="426960" y="527760"/>
            <a:ext cx="10245240" cy="1099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85" name="Rectangle 3"/>
          <p:cNvSpPr/>
          <p:nvPr/>
        </p:nvSpPr>
        <p:spPr>
          <a:xfrm>
            <a:off x="540000" y="231480"/>
            <a:ext cx="10132200" cy="11977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Mga Gabay na Kasagutan</a:t>
            </a:r>
            <a:endParaRPr b="0" lang="en-PH" sz="3600" spc="-1" strike="noStrike">
              <a:solidFill>
                <a:srgbClr val="000000"/>
              </a:solidFill>
              <a:latin typeface="Arial"/>
            </a:endParaRPr>
          </a:p>
        </p:txBody>
      </p:sp>
      <p:sp>
        <p:nvSpPr>
          <p:cNvPr id="186" name="Rectangle 4"/>
          <p:cNvSpPr/>
          <p:nvPr/>
        </p:nvSpPr>
        <p:spPr>
          <a:xfrm>
            <a:off x="720000" y="1060560"/>
            <a:ext cx="9952200" cy="69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spcBef>
                <a:spcPts val="283"/>
              </a:spcBef>
              <a:spcAft>
                <a:spcPts val="283"/>
              </a:spcAft>
            </a:pPr>
            <a:endParaRPr b="0" lang="en-PH" sz="1800" spc="-1" strike="noStrike">
              <a:solidFill>
                <a:srgbClr val="000000"/>
              </a:solidFill>
              <a:latin typeface="Arial"/>
            </a:endParaRPr>
          </a:p>
        </p:txBody>
      </p:sp>
      <p:sp>
        <p:nvSpPr>
          <p:cNvPr id="187" name=""/>
          <p:cNvSpPr txBox="1"/>
          <p:nvPr/>
        </p:nvSpPr>
        <p:spPr>
          <a:xfrm>
            <a:off x="835560" y="1627200"/>
            <a:ext cx="10378800" cy="1315800"/>
          </a:xfrm>
          <a:prstGeom prst="rect">
            <a:avLst/>
          </a:prstGeom>
          <a:noFill/>
          <a:ln w="0">
            <a:noFill/>
          </a:ln>
        </p:spPr>
        <p:txBody>
          <a:bodyPr lIns="90000" rIns="90000" tIns="45000" bIns="45000" anchor="t">
            <a:noAutofit/>
          </a:bodyPr>
          <a:p>
            <a:pPr>
              <a:lnSpc>
                <a:spcPct val="100000"/>
              </a:lnSpc>
              <a:spcBef>
                <a:spcPts val="850"/>
              </a:spcBef>
              <a:spcAft>
                <a:spcPts val="850"/>
              </a:spcAft>
            </a:pPr>
            <a:r>
              <a:rPr b="0" lang="en-PH" sz="1800" spc="-1" strike="noStrike">
                <a:solidFill>
                  <a:srgbClr val="000000"/>
                </a:solidFill>
                <a:latin typeface="Lato"/>
              </a:rPr>
              <a:t>1. Upang hindi ito kaagad maubos at mapakinabanagan pa ng mga susunod na henerasyon</a:t>
            </a:r>
            <a:endParaRPr b="0" lang="en-PH" sz="1800" spc="-1" strike="noStrike">
              <a:solidFill>
                <a:srgbClr val="000000"/>
              </a:solidFill>
              <a:latin typeface="Lato"/>
              <a:ea typeface=""/>
            </a:endParaRPr>
          </a:p>
          <a:p>
            <a:pPr>
              <a:lnSpc>
                <a:spcPct val="100000"/>
              </a:lnSpc>
              <a:spcBef>
                <a:spcPts val="850"/>
              </a:spcBef>
              <a:spcAft>
                <a:spcPts val="850"/>
              </a:spcAft>
            </a:pPr>
            <a:r>
              <a:rPr b="0" lang="en-PH" sz="1800" spc="-1" strike="noStrike">
                <a:solidFill>
                  <a:srgbClr val="000000"/>
                </a:solidFill>
                <a:latin typeface="Lato"/>
              </a:rPr>
              <a:t>2. Maaaring magresulta sa kakapusan o pagkaubos ng mga likas na yaman at maaari ding maging sanhi ng mga sakuna.</a:t>
            </a:r>
            <a:endParaRPr b="0" lang="en-PH" sz="1800" spc="-1" strike="noStrike">
              <a:solidFill>
                <a:srgbClr val="000000"/>
              </a:solidFill>
              <a:latin typeface="Lato"/>
              <a:ea typeface=""/>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9388800" cy="12672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10245240" cy="1099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Kahalagahan ng Pangangasiwa at Pangangalaga ng mga Likas na Yaman </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
          <p:cNvSpPr txBox="1"/>
          <p:nvPr/>
        </p:nvSpPr>
        <p:spPr>
          <a:xfrm>
            <a:off x="632160" y="2075040"/>
            <a:ext cx="10151640" cy="382536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0" lang="en-PH" sz="1800" spc="-1" strike="noStrike">
                <a:solidFill>
                  <a:srgbClr val="000000"/>
                </a:solidFill>
                <a:latin typeface="Lato"/>
              </a:rPr>
              <a:t>Kinakailangan ng matalinong pagpapasiya sa paggamit ng likas na yaman upang mapanatili ang mga ito hanggang sa susunod pang mga panahon. Binibigyangdiin din ang mga paraang maaaring maisagawa upang mapalitan ang mga nagamit na likas na yaman. Kung hindi mapangangasiwaan nang maayos, maaaring magkaroon ng kakulangan o hindi kaya ay maubos ang mga ito.</a:t>
            </a:r>
            <a:endParaRPr b="0" lang="en-PH" sz="1800" spc="-1" strike="noStrike">
              <a:solidFill>
                <a:srgbClr val="000000"/>
              </a:solidFill>
              <a:latin typeface="Lato"/>
              <a:ea typeface=""/>
            </a:endParaRPr>
          </a:p>
          <a:p>
            <a:pPr marL="216000" indent="-216000">
              <a:buClr>
                <a:srgbClr val="000000"/>
              </a:buClr>
              <a:buSzPct val="45000"/>
              <a:buFont typeface="Wingdings" charset="2"/>
              <a:buChar char=""/>
            </a:pPr>
            <a:endParaRPr b="0" lang="en-PH" sz="1800" spc="-1" strike="noStrike">
              <a:solidFill>
                <a:srgbClr val="000000"/>
              </a:solidFill>
              <a:latin typeface="Lato"/>
              <a:ea typeface=""/>
            </a:endParaRPr>
          </a:p>
          <a:p>
            <a:pPr marL="216000" indent="-216000" algn="just">
              <a:buClr>
                <a:srgbClr val="000000"/>
              </a:buClr>
              <a:buSzPct val="45000"/>
              <a:buFont typeface="Wingdings" charset="2"/>
              <a:buChar char=""/>
            </a:pPr>
            <a:r>
              <a:rPr b="0" lang="en-PH" sz="1800" spc="-1" strike="noStrike">
                <a:solidFill>
                  <a:srgbClr val="000000"/>
                </a:solidFill>
                <a:latin typeface="Lato"/>
              </a:rPr>
              <a:t>May iba’t ibang hakbang na maaaring isaalang-alang upang magamit nang wasto ang mga likas na yaman ng bansa. Kabilang sa mga ito ang wastong pangangalaga ng mga lupang taniman, kagubatan, katubigan, at minahan.</a:t>
            </a:r>
            <a:endParaRPr b="0" lang="en-PH" sz="1800" spc="-1" strike="noStrike">
              <a:solidFill>
                <a:srgbClr val="000000"/>
              </a:solidFill>
              <a:latin typeface="Lato"/>
              <a:ea typeface=""/>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Rectangle 8"/>
          <p:cNvSpPr/>
          <p:nvPr/>
        </p:nvSpPr>
        <p:spPr>
          <a:xfrm>
            <a:off x="-113040" y="532080"/>
            <a:ext cx="9566280" cy="772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38" name="Rectangle 9"/>
          <p:cNvSpPr/>
          <p:nvPr/>
        </p:nvSpPr>
        <p:spPr>
          <a:xfrm>
            <a:off x="426960" y="532080"/>
            <a:ext cx="10245240" cy="1099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Pangangalaga sa mga Lupang Taniman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9" name=""/>
          <p:cNvSpPr txBox="1"/>
          <p:nvPr/>
        </p:nvSpPr>
        <p:spPr>
          <a:xfrm>
            <a:off x="632160" y="1643040"/>
            <a:ext cx="7515720" cy="437940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1" lang="en-PH" sz="1800" spc="-1" strike="noStrike">
                <a:solidFill>
                  <a:srgbClr val="000000"/>
                </a:solidFill>
                <a:latin typeface="Lato"/>
                <a:ea typeface=""/>
              </a:rPr>
              <a:t>Paggamit ng organikong pataba</a:t>
            </a:r>
            <a:r>
              <a:rPr b="0" lang="en-PH" sz="1800" spc="-1" strike="noStrike">
                <a:solidFill>
                  <a:srgbClr val="000000"/>
                </a:solidFill>
                <a:latin typeface="Lato"/>
                <a:ea typeface=""/>
              </a:rPr>
              <a:t> – Ang pinatuyong dumi ng hayop, halaman, at mga balat ng prutas ay mainam na gamiting abono o pataba sa lupang taniman.  Kilala rin ito sa tawag na </a:t>
            </a:r>
            <a:r>
              <a:rPr b="0" i="1" lang="en-PH" sz="1800" spc="-1" strike="noStrike">
                <a:solidFill>
                  <a:srgbClr val="000000"/>
                </a:solidFill>
                <a:latin typeface="Lato"/>
                <a:ea typeface="¾Våþ"/>
              </a:rPr>
              <a:t>composting</a:t>
            </a:r>
            <a:r>
              <a:rPr b="0" lang="en-PH" sz="1800" spc="-1" strike="noStrike">
                <a:solidFill>
                  <a:srgbClr val="000000"/>
                </a:solidFill>
                <a:latin typeface="Lato"/>
                <a:ea typeface="¾Våþ"/>
              </a:rPr>
              <a:t>.</a:t>
            </a:r>
            <a:endParaRPr b="0" lang="en-PH" sz="1800" spc="-1" strike="noStrike">
              <a:solidFill>
                <a:srgbClr val="000000"/>
              </a:solidFill>
              <a:latin typeface=""/>
              <a:ea typeface=""/>
            </a:endParaRPr>
          </a:p>
          <a:p>
            <a:pPr marL="216000" indent="-216000" algn="just">
              <a:buClr>
                <a:srgbClr val="000000"/>
              </a:buClr>
              <a:buSzPct val="45000"/>
              <a:buFont typeface="Wingdings" charset="2"/>
              <a:buChar char=""/>
            </a:pPr>
            <a:endParaRPr b="0" lang="en-PH" sz="1800" spc="-1" strike="noStrike">
              <a:solidFill>
                <a:srgbClr val="000000"/>
              </a:solidFill>
              <a:latin typeface=""/>
              <a:ea typeface=""/>
            </a:endParaRPr>
          </a:p>
          <a:p>
            <a:pPr marL="216000" indent="-216000" algn="just">
              <a:buClr>
                <a:srgbClr val="000000"/>
              </a:buClr>
              <a:buSzPct val="45000"/>
              <a:buFont typeface="Wingdings" charset="2"/>
              <a:buChar char=""/>
            </a:pPr>
            <a:r>
              <a:rPr b="1" i="1" lang="en-PH" sz="1800" spc="-1" strike="noStrike">
                <a:solidFill>
                  <a:srgbClr val="000000"/>
                </a:solidFill>
                <a:latin typeface="Lato"/>
                <a:ea typeface=""/>
              </a:rPr>
              <a:t>Strip cropping</a:t>
            </a:r>
            <a:r>
              <a:rPr b="0" lang="en-PH" sz="1800" spc="-1" strike="noStrike">
                <a:solidFill>
                  <a:srgbClr val="000000"/>
                </a:solidFill>
                <a:latin typeface="Lato"/>
                <a:ea typeface=""/>
              </a:rPr>
              <a:t> – Sa paraang ito ng pagtatanim, may iniiwang bahagi sa pagitan ng mga hanay ng pananim. Nakakatulong ito sa paglaban sa </a:t>
            </a:r>
            <a:r>
              <a:rPr b="0" i="1" lang="en-PH" sz="1800" spc="-1" strike="noStrike">
                <a:solidFill>
                  <a:srgbClr val="000000"/>
                </a:solidFill>
                <a:latin typeface="Lato"/>
                <a:ea typeface="¾Våþ"/>
              </a:rPr>
              <a:t>soil erosion</a:t>
            </a:r>
            <a:r>
              <a:rPr b="0" lang="en-PH" sz="1800" spc="-1" strike="noStrike">
                <a:solidFill>
                  <a:srgbClr val="000000"/>
                </a:solidFill>
                <a:latin typeface="Lato"/>
                <a:ea typeface="¾Våþ"/>
              </a:rPr>
              <a:t> </a:t>
            </a:r>
            <a:r>
              <a:rPr b="0" lang="en-PH" sz="1800" spc="-1" strike="noStrike">
                <a:solidFill>
                  <a:srgbClr val="000000"/>
                </a:solidFill>
                <a:latin typeface="Lato"/>
                <a:ea typeface=""/>
              </a:rPr>
              <a:t>o pagkaanod sa baha o pagguho ng lupa.</a:t>
            </a:r>
            <a:endParaRPr b="0" lang="en-PH" sz="1800" spc="-1" strike="noStrike">
              <a:solidFill>
                <a:srgbClr val="000000"/>
              </a:solidFill>
              <a:latin typeface=""/>
              <a:ea typeface=""/>
            </a:endParaRPr>
          </a:p>
          <a:p>
            <a:pPr marL="216000" indent="-216000" algn="just">
              <a:buClr>
                <a:srgbClr val="000000"/>
              </a:buClr>
              <a:buSzPct val="45000"/>
              <a:buFont typeface="Wingdings" charset="2"/>
              <a:buChar char=""/>
            </a:pPr>
            <a:endParaRPr b="0" lang="en-PH" sz="1800" spc="-1" strike="noStrike">
              <a:solidFill>
                <a:srgbClr val="000000"/>
              </a:solidFill>
              <a:latin typeface=""/>
              <a:ea typeface=""/>
            </a:endParaRPr>
          </a:p>
          <a:p>
            <a:pPr marL="216000" indent="-216000" algn="just">
              <a:lnSpc>
                <a:spcPct val="100000"/>
              </a:lnSpc>
              <a:buClr>
                <a:srgbClr val="000000"/>
              </a:buClr>
              <a:buSzPct val="45000"/>
              <a:buFont typeface="Wingdings" charset="2"/>
              <a:buChar char=""/>
            </a:pPr>
            <a:r>
              <a:rPr b="1" i="1" lang="en-PH" sz="1800" spc="-1" strike="noStrike">
                <a:solidFill>
                  <a:srgbClr val="000000"/>
                </a:solidFill>
                <a:latin typeface="Lato"/>
                <a:ea typeface=""/>
              </a:rPr>
              <a:t>Crop rotation</a:t>
            </a:r>
            <a:r>
              <a:rPr b="0" lang="en-PH" sz="1800" spc="-1" strike="noStrike">
                <a:solidFill>
                  <a:srgbClr val="000000"/>
                </a:solidFill>
                <a:latin typeface="Lato"/>
                <a:ea typeface=""/>
              </a:rPr>
              <a:t> – </a:t>
            </a:r>
            <a:r>
              <a:rPr b="0" lang="en-PH" sz="1800" spc="-1" strike="noStrike">
                <a:solidFill>
                  <a:srgbClr val="000000"/>
                </a:solidFill>
                <a:latin typeface="Lato"/>
                <a:ea typeface=""/>
              </a:rPr>
              <a:t>Ang paraan na ito ay gumagamit ng iba’t ibang uri halaman sa parehong taniman sa magkakaibang taon.Ayon sa mga eksperto, ang mabisang bilang ng taon para sa isang pagikot ng </a:t>
            </a:r>
            <a:r>
              <a:rPr b="0" i="1" lang="en-PH" sz="1800" spc="-1" strike="noStrike">
                <a:solidFill>
                  <a:srgbClr val="000000"/>
                </a:solidFill>
                <a:latin typeface="Lato"/>
                <a:ea typeface=""/>
              </a:rPr>
              <a:t>crop rotation</a:t>
            </a:r>
            <a:r>
              <a:rPr b="0" lang="en-PH" sz="1800" spc="-1" strike="noStrike">
                <a:solidFill>
                  <a:srgbClr val="000000"/>
                </a:solidFill>
                <a:latin typeface="Lato"/>
                <a:ea typeface=""/>
              </a:rPr>
              <a:t> ay apat na taon. Makatutulong ito sa pagpapanumbalik ng sustansiya ng lupa.</a:t>
            </a:r>
            <a:endParaRPr b="0" lang="en-PH" sz="1800" spc="-1" strike="noStrike">
              <a:solidFill>
                <a:srgbClr val="000000"/>
              </a:solidFill>
              <a:latin typeface=""/>
              <a:ea typeface=""/>
            </a:endParaRPr>
          </a:p>
          <a:p>
            <a:pPr marL="216000" indent="-216000" algn="just">
              <a:lnSpc>
                <a:spcPct val="100000"/>
              </a:lnSpc>
              <a:buClr>
                <a:srgbClr val="000000"/>
              </a:buClr>
              <a:buSzPct val="45000"/>
              <a:buFont typeface="Wingdings" charset="2"/>
              <a:buChar char=""/>
            </a:pPr>
            <a:endParaRPr b="0" lang="en-PH" sz="1800" spc="-1" strike="noStrike">
              <a:solidFill>
                <a:srgbClr val="000000"/>
              </a:solidFill>
              <a:latin typeface=""/>
              <a:ea typeface=""/>
            </a:endParaRPr>
          </a:p>
        </p:txBody>
      </p:sp>
      <p:pic>
        <p:nvPicPr>
          <p:cNvPr id="140" name="" descr=""/>
          <p:cNvPicPr/>
          <p:nvPr/>
        </p:nvPicPr>
        <p:blipFill>
          <a:blip r:embed="rId1"/>
          <a:stretch/>
        </p:blipFill>
        <p:spPr>
          <a:xfrm>
            <a:off x="8067600" y="1440720"/>
            <a:ext cx="3657240" cy="2533680"/>
          </a:xfrm>
          <a:prstGeom prst="rect">
            <a:avLst/>
          </a:prstGeom>
          <a:ln w="0">
            <a:noFill/>
          </a:ln>
        </p:spPr>
      </p:pic>
      <p:pic>
        <p:nvPicPr>
          <p:cNvPr id="141" name="" descr=""/>
          <p:cNvPicPr/>
          <p:nvPr/>
        </p:nvPicPr>
        <p:blipFill>
          <a:blip r:embed="rId2"/>
          <a:srcRect l="0" t="3873" r="0" b="8977"/>
          <a:stretch/>
        </p:blipFill>
        <p:spPr>
          <a:xfrm>
            <a:off x="8147880" y="3748320"/>
            <a:ext cx="3481920" cy="22644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Rectangle 10"/>
          <p:cNvSpPr/>
          <p:nvPr/>
        </p:nvSpPr>
        <p:spPr>
          <a:xfrm>
            <a:off x="-113040" y="532080"/>
            <a:ext cx="9566280" cy="772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3" name="Rectangle 11"/>
          <p:cNvSpPr/>
          <p:nvPr/>
        </p:nvSpPr>
        <p:spPr>
          <a:xfrm>
            <a:off x="426960" y="532080"/>
            <a:ext cx="10245240" cy="1099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Pangangalaga sa mga Lupang Taniman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4" name=""/>
          <p:cNvSpPr txBox="1"/>
          <p:nvPr/>
        </p:nvSpPr>
        <p:spPr>
          <a:xfrm>
            <a:off x="632160" y="1607040"/>
            <a:ext cx="10468440" cy="382536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1" lang="en-PH" sz="1800" spc="-1" strike="noStrike">
                <a:solidFill>
                  <a:srgbClr val="000000"/>
                </a:solidFill>
                <a:latin typeface="Lato"/>
                <a:ea typeface=""/>
              </a:rPr>
              <a:t>Pagpapahinga sa lupa</a:t>
            </a:r>
            <a:r>
              <a:rPr b="0" lang="en-PH" sz="1800" spc="-1" strike="noStrike">
                <a:solidFill>
                  <a:srgbClr val="000000"/>
                </a:solidFill>
                <a:latin typeface="Lato"/>
                <a:ea typeface=""/>
              </a:rPr>
              <a:t> – Sa patuloy na paggamit ng lupa bilang taniman ay nababawasan din ang pagiging mataba nito. Naglalaan ng ilang buwang walang itinatanim sa mga ito upang manumbalik ang sustansiya nito.</a:t>
            </a:r>
            <a:endParaRPr b="0" lang="en-PH" sz="1800" spc="-1" strike="noStrike">
              <a:solidFill>
                <a:srgbClr val="000000"/>
              </a:solidFill>
              <a:latin typeface="Lato"/>
              <a:ea typeface=""/>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Rectangle 12"/>
          <p:cNvSpPr/>
          <p:nvPr/>
        </p:nvSpPr>
        <p:spPr>
          <a:xfrm>
            <a:off x="-113040" y="532080"/>
            <a:ext cx="7348680" cy="772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6" name="Rectangle 13"/>
          <p:cNvSpPr/>
          <p:nvPr/>
        </p:nvSpPr>
        <p:spPr>
          <a:xfrm>
            <a:off x="426960" y="532080"/>
            <a:ext cx="10245240" cy="1099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Pangangalaga sa Kagubatan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7" name=""/>
          <p:cNvSpPr txBox="1"/>
          <p:nvPr/>
        </p:nvSpPr>
        <p:spPr>
          <a:xfrm>
            <a:off x="720720" y="3040920"/>
            <a:ext cx="7515720" cy="195696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1" lang="en-PH" sz="1800" spc="-1" strike="noStrike">
                <a:solidFill>
                  <a:srgbClr val="000000"/>
                </a:solidFill>
                <a:latin typeface="Lato"/>
                <a:ea typeface=""/>
              </a:rPr>
              <a:t>Pagbabawal sa ilegal na pagtotroso – </a:t>
            </a:r>
            <a:r>
              <a:rPr b="0" lang="en-PH" sz="1800" spc="-1" strike="noStrike">
                <a:solidFill>
                  <a:srgbClr val="000000"/>
                </a:solidFill>
                <a:latin typeface="Lato"/>
                <a:ea typeface=""/>
              </a:rPr>
              <a:t>Hindi pinahihintulutan ang ilegal na pagputol ng mga puno sa kagubatan. Kinakailangan ang maraming taon bago mapalitan ang mga punong katulad ng mga ito kung kaya’t itinakda lamang ang dami at ang katangian ng mga punong maaaring putulin.</a:t>
            </a:r>
            <a:endParaRPr b="0" lang="en-PH" sz="1800" spc="-1" strike="noStrike">
              <a:solidFill>
                <a:srgbClr val="000000"/>
              </a:solidFill>
              <a:latin typeface=""/>
              <a:ea typeface=""/>
            </a:endParaRPr>
          </a:p>
        </p:txBody>
      </p:sp>
      <p:sp>
        <p:nvSpPr>
          <p:cNvPr id="148" name=""/>
          <p:cNvSpPr txBox="1"/>
          <p:nvPr/>
        </p:nvSpPr>
        <p:spPr>
          <a:xfrm>
            <a:off x="672120" y="1554120"/>
            <a:ext cx="10909800" cy="107352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0" lang="en-PH" sz="1800" spc="-1" strike="noStrike">
                <a:solidFill>
                  <a:srgbClr val="000000"/>
                </a:solidFill>
                <a:latin typeface="Lato"/>
              </a:rPr>
              <a:t>Kabilang ang </a:t>
            </a:r>
            <a:r>
              <a:rPr b="1" lang="en-PH" sz="1800" spc="-1" strike="noStrike">
                <a:solidFill>
                  <a:srgbClr val="000000"/>
                </a:solidFill>
                <a:latin typeface="Lato"/>
              </a:rPr>
              <a:t>Presidential Decree 705 (PD 705)</a:t>
            </a:r>
            <a:r>
              <a:rPr b="0" lang="en-PH" sz="1800" spc="-1" strike="noStrike">
                <a:solidFill>
                  <a:srgbClr val="000000"/>
                </a:solidFill>
                <a:latin typeface="Lato"/>
              </a:rPr>
              <a:t> o </a:t>
            </a:r>
            <a:r>
              <a:rPr b="1" lang="en-PH" sz="1800" spc="-1" strike="noStrike">
                <a:solidFill>
                  <a:srgbClr val="000000"/>
                </a:solidFill>
                <a:latin typeface="Lato"/>
              </a:rPr>
              <a:t>Revised Forestry Code of the Philippines</a:t>
            </a:r>
            <a:r>
              <a:rPr b="0" lang="en-PH" sz="1800" spc="-1" strike="noStrike">
                <a:solidFill>
                  <a:srgbClr val="000000"/>
                </a:solidFill>
                <a:latin typeface="Lato"/>
              </a:rPr>
              <a:t> sa mga batas na nangangalaga sa kagubatan ng Pilipinas. Ang </a:t>
            </a:r>
            <a:r>
              <a:rPr b="1" lang="en-PH" sz="1800" spc="-1" strike="noStrike">
                <a:solidFill>
                  <a:srgbClr val="000000"/>
                </a:solidFill>
                <a:latin typeface="Lato"/>
              </a:rPr>
              <a:t>Department of Environment and Natural Resources</a:t>
            </a:r>
            <a:r>
              <a:rPr b="0" lang="en-PH" sz="1800" spc="-1" strike="noStrike">
                <a:solidFill>
                  <a:srgbClr val="000000"/>
                </a:solidFill>
                <a:latin typeface="Lato"/>
              </a:rPr>
              <a:t> </a:t>
            </a:r>
            <a:r>
              <a:rPr b="1" lang="en-PH" sz="1800" spc="-1" strike="noStrike">
                <a:solidFill>
                  <a:srgbClr val="000000"/>
                </a:solidFill>
                <a:latin typeface="Lato"/>
              </a:rPr>
              <a:t>(DENR)</a:t>
            </a:r>
            <a:r>
              <a:rPr b="0" lang="en-PH" sz="1800" spc="-1" strike="noStrike">
                <a:solidFill>
                  <a:srgbClr val="000000"/>
                </a:solidFill>
                <a:latin typeface="Lato"/>
              </a:rPr>
              <a:t> ay nagpapatupad ng mga proyekto at programa.</a:t>
            </a:r>
            <a:endParaRPr b="0" lang="en-PH" sz="1800" spc="-1" strike="noStrike">
              <a:solidFill>
                <a:srgbClr val="000000"/>
              </a:solidFill>
              <a:latin typeface="Lato"/>
              <a:ea typeface=""/>
            </a:endParaRPr>
          </a:p>
        </p:txBody>
      </p:sp>
      <p:sp>
        <p:nvSpPr>
          <p:cNvPr id="149" name=""/>
          <p:cNvSpPr txBox="1"/>
          <p:nvPr/>
        </p:nvSpPr>
        <p:spPr>
          <a:xfrm>
            <a:off x="8245440" y="2732760"/>
            <a:ext cx="3121200" cy="2844000"/>
          </a:xfrm>
          <a:prstGeom prst="rect">
            <a:avLst/>
          </a:prstGeom>
          <a:blipFill rotWithShape="0">
            <a:blip r:embed="rId1"/>
            <a:srcRect l="0" t="11678" r="0" b="15805"/>
            <a:stretch/>
          </a:blipFill>
          <a:ln w="0">
            <a:noFill/>
          </a:ln>
        </p:spPr>
        <p:txBody>
          <a:bodyPr lIns="90000" rIns="90000" tIns="45000" bIns="45000" anchor="ctr" anchorCtr="1">
            <a:noAutofit/>
          </a:bodyPr>
          <a:p>
            <a:pPr algn="ctr"/>
            <a:r>
              <a:rPr b="0" lang="en-PH" sz="1800" spc="-1" strike="noStrike">
                <a:solidFill>
                  <a:srgbClr val="000000"/>
                </a:solidFill>
                <a:latin typeface="Arial"/>
              </a:rPr>
              <a:t> </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Rectangle 14"/>
          <p:cNvSpPr/>
          <p:nvPr/>
        </p:nvSpPr>
        <p:spPr>
          <a:xfrm>
            <a:off x="-113040" y="532080"/>
            <a:ext cx="7348680" cy="772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1" name="Rectangle 16"/>
          <p:cNvSpPr/>
          <p:nvPr/>
        </p:nvSpPr>
        <p:spPr>
          <a:xfrm>
            <a:off x="426960" y="532080"/>
            <a:ext cx="10245240" cy="1099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Pangangalaga sa Kagubatan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2" name=""/>
          <p:cNvSpPr txBox="1"/>
          <p:nvPr/>
        </p:nvSpPr>
        <p:spPr>
          <a:xfrm>
            <a:off x="720720" y="1631520"/>
            <a:ext cx="10582560" cy="354636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1" lang="en-PH" sz="1800" spc="-1" strike="noStrike">
                <a:solidFill>
                  <a:srgbClr val="000000"/>
                </a:solidFill>
                <a:latin typeface="Lato"/>
                <a:ea typeface=""/>
              </a:rPr>
              <a:t>Pagtukoy sa mga lugar na pinoprotektahan</a:t>
            </a:r>
            <a:r>
              <a:rPr b="0" lang="en-PH" sz="1800" spc="-1" strike="noStrike">
                <a:solidFill>
                  <a:srgbClr val="000000"/>
                </a:solidFill>
                <a:latin typeface="Lato"/>
                <a:ea typeface=""/>
              </a:rPr>
              <a:t> – Itinakda ang mga pinoprotektahang likas na yaman tulad ng mga kagubatan upang mapangalagaan ang mga halaman at hayop na matatagpuan dito. </a:t>
            </a:r>
            <a:endParaRPr b="0" lang="en-PH" sz="1800" spc="-1" strike="noStrike">
              <a:solidFill>
                <a:srgbClr val="000000"/>
              </a:solidFill>
              <a:latin typeface="Lato"/>
              <a:ea typeface=""/>
            </a:endParaRPr>
          </a:p>
        </p:txBody>
      </p:sp>
      <p:pic>
        <p:nvPicPr>
          <p:cNvPr id="153" name="" descr=""/>
          <p:cNvPicPr/>
          <p:nvPr/>
        </p:nvPicPr>
        <p:blipFill>
          <a:blip r:embed="rId1"/>
          <a:srcRect l="0" t="0" r="0" b="6465"/>
          <a:stretch/>
        </p:blipFill>
        <p:spPr>
          <a:xfrm>
            <a:off x="6654240" y="2606760"/>
            <a:ext cx="4138560" cy="2757600"/>
          </a:xfrm>
          <a:prstGeom prst="rect">
            <a:avLst/>
          </a:prstGeom>
          <a:ln w="0">
            <a:noFill/>
          </a:ln>
        </p:spPr>
      </p:pic>
      <p:pic>
        <p:nvPicPr>
          <p:cNvPr id="154" name="" descr=""/>
          <p:cNvPicPr/>
          <p:nvPr/>
        </p:nvPicPr>
        <p:blipFill>
          <a:blip r:embed="rId2"/>
          <a:srcRect l="0" t="0" r="0" b="9470"/>
          <a:stretch/>
        </p:blipFill>
        <p:spPr>
          <a:xfrm>
            <a:off x="1713600" y="2391840"/>
            <a:ext cx="4364640" cy="2972520"/>
          </a:xfrm>
          <a:prstGeom prst="rect">
            <a:avLst/>
          </a:prstGeom>
          <a:ln w="0">
            <a:noFill/>
          </a:ln>
        </p:spPr>
      </p:pic>
      <p:sp>
        <p:nvSpPr>
          <p:cNvPr id="155" name=""/>
          <p:cNvSpPr txBox="1"/>
          <p:nvPr/>
        </p:nvSpPr>
        <p:spPr>
          <a:xfrm>
            <a:off x="2439720" y="5319360"/>
            <a:ext cx="8305920" cy="564840"/>
          </a:xfrm>
          <a:prstGeom prst="rect">
            <a:avLst/>
          </a:prstGeom>
          <a:noFill/>
          <a:ln w="0">
            <a:noFill/>
          </a:ln>
        </p:spPr>
        <p:txBody>
          <a:bodyPr lIns="90000" rIns="90000" tIns="45000" bIns="45000" anchor="t">
            <a:noAutofit/>
          </a:bodyPr>
          <a:p>
            <a:r>
              <a:rPr b="0" i="1" lang="en-PH" sz="1200" spc="-1" strike="noStrike">
                <a:solidFill>
                  <a:srgbClr val="000000"/>
                </a:solidFill>
                <a:latin typeface="Lato"/>
              </a:rPr>
              <a:t>   </a:t>
            </a:r>
            <a:r>
              <a:rPr b="0" i="1" lang="en-PH" sz="1200" spc="-1" strike="noStrike">
                <a:solidFill>
                  <a:srgbClr val="000000"/>
                </a:solidFill>
                <a:latin typeface="Lato"/>
              </a:rPr>
              <a:t>Northern Sierra Madre Natural Park </a:t>
            </a:r>
            <a:r>
              <a:rPr b="0" i="1" lang="en-PH" sz="1200" spc="-1" strike="noStrike">
                <a:solidFill>
                  <a:srgbClr val="000000"/>
                </a:solidFill>
                <a:latin typeface="Lato"/>
              </a:rPr>
              <a:t>	</a:t>
            </a:r>
            <a:r>
              <a:rPr b="0" i="1" lang="en-PH" sz="1200" spc="-1" strike="noStrike">
                <a:solidFill>
                  <a:srgbClr val="000000"/>
                </a:solidFill>
                <a:latin typeface="Lato"/>
              </a:rPr>
              <a:t>	</a:t>
            </a:r>
            <a:r>
              <a:rPr b="0" i="1" lang="en-PH" sz="1200" spc="-1" strike="noStrike">
                <a:solidFill>
                  <a:srgbClr val="000000"/>
                </a:solidFill>
                <a:latin typeface="Lato"/>
              </a:rPr>
              <a:t>	</a:t>
            </a:r>
            <a:r>
              <a:rPr b="0" i="1" lang="en-PH" sz="1200" spc="-1" strike="noStrike">
                <a:solidFill>
                  <a:srgbClr val="000000"/>
                </a:solidFill>
                <a:latin typeface="Lato"/>
              </a:rPr>
              <a:t>	</a:t>
            </a:r>
            <a:r>
              <a:rPr b="0" i="1" lang="en-PH" sz="1200" spc="-1" strike="noStrike">
                <a:solidFill>
                  <a:srgbClr val="000000"/>
                </a:solidFill>
                <a:latin typeface="Lato"/>
              </a:rPr>
              <a:t>Mount Kanlaon Natural Park</a:t>
            </a:r>
            <a:endParaRPr b="0" i="1" lang="en-PH" sz="1200" spc="-1" strike="noStrike">
              <a:solidFill>
                <a:srgbClr val="000000"/>
              </a:solidFill>
              <a:latin typeface="Lato"/>
              <a:ea typeface="¾Våþ"/>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Rectangle 18"/>
          <p:cNvSpPr/>
          <p:nvPr/>
        </p:nvSpPr>
        <p:spPr>
          <a:xfrm>
            <a:off x="-113040" y="532080"/>
            <a:ext cx="7348680" cy="772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7" name="Rectangle 19"/>
          <p:cNvSpPr/>
          <p:nvPr/>
        </p:nvSpPr>
        <p:spPr>
          <a:xfrm>
            <a:off x="426960" y="532080"/>
            <a:ext cx="10245240" cy="1099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Pangangalaga sa Kagubatan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8" name=""/>
          <p:cNvSpPr txBox="1"/>
          <p:nvPr/>
        </p:nvSpPr>
        <p:spPr>
          <a:xfrm>
            <a:off x="720720" y="1631520"/>
            <a:ext cx="7515720" cy="354636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1" lang="en-PH" sz="1800" spc="-1" strike="noStrike">
                <a:solidFill>
                  <a:srgbClr val="000000"/>
                </a:solidFill>
                <a:latin typeface="Lato"/>
                <a:ea typeface=""/>
              </a:rPr>
              <a:t>Pagtatanim muli ng mga puno</a:t>
            </a:r>
            <a:r>
              <a:rPr b="0" lang="en-PH" sz="1800" spc="-1" strike="noStrike">
                <a:solidFill>
                  <a:srgbClr val="000000"/>
                </a:solidFill>
                <a:latin typeface="Lato"/>
                <a:ea typeface=""/>
              </a:rPr>
              <a:t> – Tinatawag din itong </a:t>
            </a:r>
            <a:r>
              <a:rPr b="0" i="1" lang="en-PH" sz="1800" spc="-1" strike="noStrike">
                <a:solidFill>
                  <a:srgbClr val="000000"/>
                </a:solidFill>
                <a:latin typeface="Lato"/>
                <a:ea typeface="¾Våþ"/>
              </a:rPr>
              <a:t>reforestation </a:t>
            </a:r>
            <a:r>
              <a:rPr b="0" lang="en-PH" sz="1800" spc="-1" strike="noStrike">
                <a:solidFill>
                  <a:srgbClr val="000000"/>
                </a:solidFill>
                <a:latin typeface="Lato"/>
                <a:ea typeface=""/>
              </a:rPr>
              <a:t>o pagpapanumbalik ng mga puno sa kagubatan. Ang pagtatanim sa mga </a:t>
            </a:r>
            <a:r>
              <a:rPr b="0" i="1" lang="en-PH" sz="1800" spc="-1" strike="noStrike">
                <a:solidFill>
                  <a:srgbClr val="000000"/>
                </a:solidFill>
                <a:latin typeface="Lato"/>
                <a:ea typeface="¾Våþ"/>
              </a:rPr>
              <a:t>water reservoir </a:t>
            </a:r>
            <a:r>
              <a:rPr b="0" lang="en-PH" sz="1800" spc="-1" strike="noStrike">
                <a:solidFill>
                  <a:srgbClr val="000000"/>
                </a:solidFill>
                <a:latin typeface="Lato"/>
                <a:ea typeface=""/>
              </a:rPr>
              <a:t>o mga lugar na nagsusuplay ng tubig mula sa kabundukan ay makatutulong upang patuloy na mapanatili ang mga tubig sa mga bukal nito.</a:t>
            </a:r>
            <a:endParaRPr b="0" lang="en-PH" sz="1800" spc="-1" strike="noStrike">
              <a:solidFill>
                <a:srgbClr val="000000"/>
              </a:solidFill>
              <a:latin typeface="Lato"/>
              <a:ea typeface=""/>
            </a:endParaRPr>
          </a:p>
          <a:p>
            <a:pPr marL="216000" indent="-216000" algn="just">
              <a:buClr>
                <a:srgbClr val="000000"/>
              </a:buClr>
              <a:buSzPct val="45000"/>
              <a:buFont typeface="Wingdings" charset="2"/>
              <a:buChar char=""/>
            </a:pPr>
            <a:endParaRPr b="0" lang="en-PH" sz="1800" spc="-1" strike="noStrike">
              <a:solidFill>
                <a:srgbClr val="000000"/>
              </a:solidFill>
              <a:latin typeface="Lato"/>
              <a:ea typeface=""/>
            </a:endParaRPr>
          </a:p>
          <a:p>
            <a:pPr marL="216000" indent="-216000" algn="just">
              <a:buClr>
                <a:srgbClr val="000000"/>
              </a:buClr>
              <a:buSzPct val="45000"/>
              <a:buFont typeface="Wingdings" charset="2"/>
              <a:buChar char=""/>
            </a:pPr>
            <a:r>
              <a:rPr b="1" lang="en-PH" sz="1800" spc="-1" strike="noStrike">
                <a:solidFill>
                  <a:srgbClr val="000000"/>
                </a:solidFill>
                <a:latin typeface="Lato"/>
                <a:ea typeface=""/>
              </a:rPr>
              <a:t>Pagbabawal sa pagkakaingin at pag-uuling</a:t>
            </a:r>
            <a:r>
              <a:rPr b="0" lang="en-PH" sz="1800" spc="-1" strike="noStrike">
                <a:solidFill>
                  <a:srgbClr val="000000"/>
                </a:solidFill>
                <a:latin typeface="Lato"/>
                <a:ea typeface=""/>
              </a:rPr>
              <a:t> – Ang pagkakaingin o pagsusunog ng mga halaman upang maisagawa ang </a:t>
            </a:r>
            <a:r>
              <a:rPr b="0" i="1" lang="en-PH" sz="1800" spc="-1" strike="noStrike">
                <a:solidFill>
                  <a:srgbClr val="000000"/>
                </a:solidFill>
                <a:latin typeface="Lato"/>
                <a:ea typeface=""/>
              </a:rPr>
              <a:t>clearing</a:t>
            </a:r>
            <a:r>
              <a:rPr b="0" lang="en-PH" sz="1800" spc="-1" strike="noStrike">
                <a:solidFill>
                  <a:srgbClr val="000000"/>
                </a:solidFill>
                <a:latin typeface="Lato"/>
                <a:ea typeface=""/>
              </a:rPr>
              <a:t> o paghahawan sa isang bahagi ng kagubatan ay nagdudulot ng pagkaubos ng iba’t ibang uri ng puno at halaman, at panganib sa mga hayop. </a:t>
            </a:r>
            <a:endParaRPr b="0" lang="en-PH" sz="1800" spc="-1" strike="noStrike">
              <a:solidFill>
                <a:srgbClr val="000000"/>
              </a:solidFill>
              <a:latin typeface="Lato"/>
              <a:ea typeface=""/>
            </a:endParaRPr>
          </a:p>
        </p:txBody>
      </p:sp>
      <p:pic>
        <p:nvPicPr>
          <p:cNvPr id="159" name="" descr=""/>
          <p:cNvPicPr/>
          <p:nvPr/>
        </p:nvPicPr>
        <p:blipFill>
          <a:blip r:embed="rId1"/>
          <a:stretch/>
        </p:blipFill>
        <p:spPr>
          <a:xfrm>
            <a:off x="8350560" y="3646440"/>
            <a:ext cx="3358440" cy="2226960"/>
          </a:xfrm>
          <a:prstGeom prst="rect">
            <a:avLst/>
          </a:prstGeom>
          <a:ln w="0">
            <a:noFill/>
          </a:ln>
        </p:spPr>
      </p:pic>
      <p:pic>
        <p:nvPicPr>
          <p:cNvPr id="160" name="" descr=""/>
          <p:cNvPicPr/>
          <p:nvPr/>
        </p:nvPicPr>
        <p:blipFill>
          <a:blip r:embed="rId2"/>
          <a:stretch/>
        </p:blipFill>
        <p:spPr>
          <a:xfrm>
            <a:off x="8325000" y="1406520"/>
            <a:ext cx="3307680" cy="20718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Rectangle 20"/>
          <p:cNvSpPr/>
          <p:nvPr/>
        </p:nvSpPr>
        <p:spPr>
          <a:xfrm>
            <a:off x="-113040" y="532080"/>
            <a:ext cx="7348680" cy="772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62" name="Rectangle 21"/>
          <p:cNvSpPr/>
          <p:nvPr/>
        </p:nvSpPr>
        <p:spPr>
          <a:xfrm>
            <a:off x="426960" y="532080"/>
            <a:ext cx="10245240" cy="1099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Pangangalaga sa Kagubatan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3" name=""/>
          <p:cNvSpPr txBox="1"/>
          <p:nvPr/>
        </p:nvSpPr>
        <p:spPr>
          <a:xfrm>
            <a:off x="720720" y="1631520"/>
            <a:ext cx="10405080" cy="354636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1" lang="en-PH" sz="1800" spc="-1" strike="noStrike">
                <a:solidFill>
                  <a:srgbClr val="000000"/>
                </a:solidFill>
                <a:latin typeface="Lato"/>
                <a:ea typeface=""/>
              </a:rPr>
              <a:t>Paghikayat sa paggamit ng kawayan at pinatuyong dahon </a:t>
            </a:r>
            <a:r>
              <a:rPr b="0" lang="en-PH" sz="1800" spc="-1" strike="noStrike">
                <a:solidFill>
                  <a:srgbClr val="000000"/>
                </a:solidFill>
                <a:latin typeface="Lato"/>
                <a:ea typeface=""/>
              </a:rPr>
              <a:t>– Ang industriya ng paggawa ng mga bahay, kasangkapan, at kagamitan na yari sa kawayan at pinatuyong dahon tulad ng buli at rattan ay makatutulong upang mabawasan ang pangangailangan sa pagputol ng mga punongkahoy.</a:t>
            </a:r>
            <a:endParaRPr b="0" lang="en-PH" sz="1800" spc="-1" strike="noStrike">
              <a:solidFill>
                <a:srgbClr val="000000"/>
              </a:solidFill>
              <a:latin typeface=""/>
              <a:ea typeface=""/>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Rectangle 22"/>
          <p:cNvSpPr/>
          <p:nvPr/>
        </p:nvSpPr>
        <p:spPr>
          <a:xfrm>
            <a:off x="-113040" y="532080"/>
            <a:ext cx="7209360" cy="772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65" name="Rectangle 23"/>
          <p:cNvSpPr/>
          <p:nvPr/>
        </p:nvSpPr>
        <p:spPr>
          <a:xfrm>
            <a:off x="426960" y="532080"/>
            <a:ext cx="10245240" cy="1099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Pangangalaga sa Katubigan</a:t>
            </a:r>
            <a:endParaRPr b="0" lang="en-PH" sz="360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6" name=""/>
          <p:cNvSpPr txBox="1"/>
          <p:nvPr/>
        </p:nvSpPr>
        <p:spPr>
          <a:xfrm>
            <a:off x="720720" y="1631520"/>
            <a:ext cx="10405080" cy="788760"/>
          </a:xfrm>
          <a:prstGeom prst="rect">
            <a:avLst/>
          </a:prstGeom>
          <a:noFill/>
          <a:ln w="0">
            <a:noFill/>
          </a:ln>
        </p:spPr>
        <p:txBody>
          <a:bodyPr lIns="90000" rIns="90000" tIns="45000" bIns="45000" anchor="t">
            <a:noAutofit/>
          </a:bodyPr>
          <a:p>
            <a:r>
              <a:rPr b="0" lang="en-PH" sz="1800" spc="-1" strike="noStrike">
                <a:solidFill>
                  <a:srgbClr val="000000"/>
                </a:solidFill>
                <a:latin typeface="Lato"/>
                <a:ea typeface=""/>
              </a:rPr>
              <a:t>Tungkulin naman ng </a:t>
            </a:r>
            <a:r>
              <a:rPr b="1" lang="en-PH" sz="1800" spc="-1" strike="noStrike">
                <a:solidFill>
                  <a:srgbClr val="000000"/>
                </a:solidFill>
                <a:latin typeface="Lato"/>
                <a:ea typeface=""/>
              </a:rPr>
              <a:t>Bureau of Fisheries and Aquatic Resources (BFAR)</a:t>
            </a:r>
            <a:r>
              <a:rPr b="0" lang="en-PH" sz="1800" spc="-1" strike="noStrike">
                <a:solidFill>
                  <a:srgbClr val="000000"/>
                </a:solidFill>
                <a:latin typeface="Lato"/>
                <a:ea typeface=""/>
              </a:rPr>
              <a:t> ang pangangalaga sa katubigan ng bansa laban sa polusyon.</a:t>
            </a:r>
            <a:endParaRPr b="0" lang="en-PH" sz="1800" spc="-1" strike="noStrike">
              <a:solidFill>
                <a:srgbClr val="000000"/>
              </a:solidFill>
              <a:latin typeface="Lato"/>
              <a:ea typeface=""/>
            </a:endParaRPr>
          </a:p>
        </p:txBody>
      </p:sp>
      <p:sp>
        <p:nvSpPr>
          <p:cNvPr id="167" name=""/>
          <p:cNvSpPr txBox="1"/>
          <p:nvPr/>
        </p:nvSpPr>
        <p:spPr>
          <a:xfrm>
            <a:off x="720720" y="2420280"/>
            <a:ext cx="6793560" cy="292824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1" lang="en-PH" sz="1800" spc="-1" strike="noStrike">
                <a:solidFill>
                  <a:srgbClr val="000000"/>
                </a:solidFill>
                <a:latin typeface="Lato"/>
              </a:rPr>
              <a:t>Paglilinis ng mga kanal at estero </a:t>
            </a:r>
            <a:r>
              <a:rPr b="0" lang="en-PH" sz="1800" spc="-1" strike="noStrike">
                <a:solidFill>
                  <a:srgbClr val="000000"/>
                </a:solidFill>
                <a:latin typeface="Lato"/>
              </a:rPr>
              <a:t>– Upang maiwasan ang pagbaha, nararapat ang regular na paglilinis ng mga daluyan ng tubig lalo na at karamihan sa mga ito ay dumadaloy sa mga ilog at dagat.</a:t>
            </a:r>
            <a:endParaRPr b="0" lang="en-PH" sz="1800" spc="-1" strike="noStrike">
              <a:solidFill>
                <a:srgbClr val="000000"/>
              </a:solidFill>
              <a:latin typeface="Lato"/>
              <a:ea typeface=""/>
            </a:endParaRPr>
          </a:p>
          <a:p>
            <a:pPr marL="216000" indent="-216000" algn="just">
              <a:buClr>
                <a:srgbClr val="000000"/>
              </a:buClr>
              <a:buSzPct val="45000"/>
              <a:buFont typeface="Wingdings" charset="2"/>
              <a:buChar char=""/>
            </a:pPr>
            <a:endParaRPr b="0" lang="en-PH" sz="1800" spc="-1" strike="noStrike">
              <a:solidFill>
                <a:srgbClr val="000000"/>
              </a:solidFill>
              <a:latin typeface="Lato"/>
              <a:ea typeface=""/>
            </a:endParaRPr>
          </a:p>
          <a:p>
            <a:pPr marL="216000" indent="-216000" algn="just">
              <a:buClr>
                <a:srgbClr val="000000"/>
              </a:buClr>
              <a:buSzPct val="45000"/>
              <a:buFont typeface="Wingdings" charset="2"/>
              <a:buChar char=""/>
            </a:pPr>
            <a:r>
              <a:rPr b="1" lang="en-PH" sz="1800" spc="-1" strike="noStrike">
                <a:solidFill>
                  <a:srgbClr val="000000"/>
                </a:solidFill>
                <a:latin typeface="Lato"/>
                <a:ea typeface=""/>
              </a:rPr>
              <a:t>Pagtatayo ng </a:t>
            </a:r>
            <a:r>
              <a:rPr b="1" i="1" lang="en-PH" sz="1800" spc="-1" strike="noStrike">
                <a:solidFill>
                  <a:srgbClr val="000000"/>
                </a:solidFill>
                <a:latin typeface="Lato"/>
                <a:ea typeface="¾Våþ"/>
              </a:rPr>
              <a:t>wastewater treatment facility</a:t>
            </a:r>
            <a:r>
              <a:rPr b="1" lang="en-PH" sz="1800" spc="-1" strike="noStrike">
                <a:solidFill>
                  <a:srgbClr val="000000"/>
                </a:solidFill>
                <a:latin typeface="Lato"/>
                <a:ea typeface="¾Våþ"/>
              </a:rPr>
              <a:t> </a:t>
            </a:r>
            <a:r>
              <a:rPr b="1" lang="en-PH" sz="1800" spc="-1" strike="noStrike">
                <a:solidFill>
                  <a:srgbClr val="000000"/>
                </a:solidFill>
                <a:latin typeface="Lato"/>
                <a:ea typeface=""/>
              </a:rPr>
              <a:t>ng mga </a:t>
            </a:r>
            <a:r>
              <a:rPr b="1" lang="en-PH" sz="1800" spc="-1" strike="noStrike">
                <a:solidFill>
                  <a:srgbClr val="000000"/>
                </a:solidFill>
                <a:latin typeface="Lato"/>
              </a:rPr>
              <a:t>pabrikang malapit sa mga katubigan</a:t>
            </a:r>
            <a:r>
              <a:rPr b="0" lang="en-PH" sz="1800" spc="-1" strike="noStrike">
                <a:solidFill>
                  <a:srgbClr val="000000"/>
                </a:solidFill>
                <a:latin typeface="Lato"/>
              </a:rPr>
              <a:t> – Mahalaga ito upang maging maayos ang pagtatapon ng mga basurang maaaring makasira sa mga yamang tubig.</a:t>
            </a:r>
            <a:endParaRPr b="0" lang="en-PH" sz="1800" spc="-1" strike="noStrike">
              <a:solidFill>
                <a:srgbClr val="000000"/>
              </a:solidFill>
              <a:latin typeface="Lato"/>
              <a:ea typeface=""/>
            </a:endParaRPr>
          </a:p>
        </p:txBody>
      </p:sp>
      <p:pic>
        <p:nvPicPr>
          <p:cNvPr id="168" name="" descr=""/>
          <p:cNvPicPr/>
          <p:nvPr/>
        </p:nvPicPr>
        <p:blipFill>
          <a:blip r:embed="rId1"/>
          <a:stretch/>
        </p:blipFill>
        <p:spPr>
          <a:xfrm>
            <a:off x="8020800" y="2116440"/>
            <a:ext cx="3256920" cy="1900440"/>
          </a:xfrm>
          <a:prstGeom prst="rect">
            <a:avLst/>
          </a:prstGeom>
          <a:ln w="0">
            <a:noFill/>
          </a:ln>
        </p:spPr>
      </p:pic>
      <p:pic>
        <p:nvPicPr>
          <p:cNvPr id="169" name="" descr=""/>
          <p:cNvPicPr/>
          <p:nvPr/>
        </p:nvPicPr>
        <p:blipFill>
          <a:blip r:embed="rId2"/>
          <a:stretch/>
        </p:blipFill>
        <p:spPr>
          <a:xfrm>
            <a:off x="8044200" y="4016880"/>
            <a:ext cx="3233520" cy="198432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1904</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2023-03-15T12:43:01Z</dcterms:modified>
  <cp:revision>205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