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5.png" ContentType="image/png"/>
  <Override PartName="/ppt/media/image10.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8000" cy="68338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4880" cy="2774880"/>
          </a:xfrm>
          <a:prstGeom prst="rect">
            <a:avLst/>
          </a:prstGeom>
          <a:ln w="0">
            <a:noFill/>
          </a:ln>
        </p:spPr>
      </p:pic>
      <p:sp>
        <p:nvSpPr>
          <p:cNvPr id="2" name="Rectangle 5"/>
          <p:cNvSpPr/>
          <p:nvPr/>
        </p:nvSpPr>
        <p:spPr>
          <a:xfrm>
            <a:off x="3487320" y="1475280"/>
            <a:ext cx="8680320" cy="38383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0320" cy="3600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8000" cy="610920"/>
          </a:xfrm>
          <a:prstGeom prst="rect">
            <a:avLst/>
          </a:prstGeom>
          <a:ln w="0">
            <a:noFill/>
          </a:ln>
        </p:spPr>
      </p:pic>
      <p:sp>
        <p:nvSpPr>
          <p:cNvPr id="43" name="Rectangle 7"/>
          <p:cNvSpPr/>
          <p:nvPr/>
        </p:nvSpPr>
        <p:spPr>
          <a:xfrm>
            <a:off x="10868760" y="0"/>
            <a:ext cx="946440" cy="9464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0520" cy="1010520"/>
          </a:xfrm>
          <a:prstGeom prst="rect">
            <a:avLst/>
          </a:prstGeom>
          <a:ln w="0">
            <a:noFill/>
          </a:ln>
        </p:spPr>
      </p:pic>
      <p:sp>
        <p:nvSpPr>
          <p:cNvPr id="45" name="TextBox 9"/>
          <p:cNvSpPr/>
          <p:nvPr/>
        </p:nvSpPr>
        <p:spPr>
          <a:xfrm>
            <a:off x="185400" y="6362280"/>
            <a:ext cx="4667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9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2320" cy="33606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hyperlink" Target="http://awitingbayan.weebly.com/" TargetMode="External"/><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755800"/>
            <a:ext cx="8276400" cy="1187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Halina’t Umawit</a:t>
            </a:r>
            <a:endParaRPr b="0" lang="en-PH" sz="3600" spc="-1" strike="noStrike">
              <a:latin typeface="Arial"/>
            </a:endParaRPr>
          </a:p>
          <a:p>
            <a:pPr algn="ctr">
              <a:lnSpc>
                <a:spcPct val="100000"/>
              </a:lnSpc>
              <a:buNone/>
            </a:pPr>
            <a:r>
              <a:rPr b="0" lang="en-US" sz="3600" spc="-1" strike="noStrike">
                <a:solidFill>
                  <a:srgbClr val="ffffff"/>
                </a:solidFill>
                <a:latin typeface="Montserrat"/>
                <a:ea typeface="Arial;Arial"/>
              </a:rPr>
              <a:t>(Magalang na Pagbati)</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792000" y="1125720"/>
            <a:ext cx="10259640" cy="4674240"/>
          </a:xfrm>
          <a:prstGeom prst="rect">
            <a:avLst/>
          </a:prstGeom>
          <a:solidFill>
            <a:srgbClr val="b3e5fc"/>
          </a:solidFill>
          <a:ln w="76320">
            <a:solidFill>
              <a:srgbClr val="ec407a"/>
            </a:solidFill>
            <a:round/>
          </a:ln>
        </p:spPr>
        <p:style>
          <a:lnRef idx="0"/>
          <a:fillRef idx="0"/>
          <a:effectRef idx="0"/>
          <a:fontRef idx="minor"/>
        </p:style>
        <p:txBody>
          <a:bodyPr lIns="128160" rIns="128160" tIns="83160" bIns="83160" anchor="t">
            <a:noAutofit/>
          </a:bodyPr>
          <a:p>
            <a:pPr algn="ctr">
              <a:lnSpc>
                <a:spcPct val="150000"/>
              </a:lnSpc>
              <a:buNone/>
            </a:pPr>
            <a:r>
              <a:rPr b="1" lang="en-PH" sz="3000" spc="-1" strike="noStrike">
                <a:latin typeface="Lato"/>
              </a:rPr>
              <a:t>Ang Awiting-Bayan</a:t>
            </a:r>
            <a:endParaRPr b="0" lang="en-PH" sz="3000" spc="-1" strike="noStrike">
              <a:latin typeface="Arial"/>
            </a:endParaRPr>
          </a:p>
          <a:p>
            <a:pPr algn="just">
              <a:lnSpc>
                <a:spcPct val="150000"/>
              </a:lnSpc>
              <a:buNone/>
            </a:pPr>
            <a:r>
              <a:rPr b="0" lang="en-PH" sz="3000" spc="-1" strike="noStrike">
                <a:latin typeface="Lato"/>
              </a:rPr>
              <a:t>	</a:t>
            </a:r>
            <a:r>
              <a:rPr b="0" lang="en-PH" sz="3000" spc="-1" strike="noStrike">
                <a:latin typeface="Lato"/>
              </a:rPr>
              <a:t>Ang mga “awiting-bayan” ay tinaguriang matandang sining ng Pilipinas sapagkat ito’y mula sa ating mga ninuno. Madalas na isinasama ito sa aralin sa paaralan, o hindi naman kaya’y sa laro ng mga bata sa labas ng tahanan kaya’t halos karamihan ay nakaaalam nito.</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792000" y="1125720"/>
            <a:ext cx="10259640" cy="4674240"/>
          </a:xfrm>
          <a:prstGeom prst="rect">
            <a:avLst/>
          </a:prstGeom>
          <a:solidFill>
            <a:srgbClr val="b3e5fc"/>
          </a:solidFill>
          <a:ln w="76320">
            <a:solidFill>
              <a:srgbClr val="ec407a"/>
            </a:solidFill>
            <a:round/>
          </a:ln>
        </p:spPr>
        <p:style>
          <a:lnRef idx="0"/>
          <a:fillRef idx="0"/>
          <a:effectRef idx="0"/>
          <a:fontRef idx="minor"/>
        </p:style>
        <p:txBody>
          <a:bodyPr lIns="128160" rIns="128160" tIns="83160" bIns="83160" anchor="t">
            <a:noAutofit/>
          </a:bodyPr>
          <a:p>
            <a:pPr algn="just">
              <a:lnSpc>
                <a:spcPct val="150000"/>
              </a:lnSpc>
              <a:buNone/>
            </a:pPr>
            <a:r>
              <a:rPr b="0" lang="en-PH" sz="3000" spc="-1" strike="noStrike">
                <a:latin typeface="Lato"/>
              </a:rPr>
              <a:t>	</a:t>
            </a:r>
            <a:r>
              <a:rPr b="0" lang="en-PH" sz="3000" spc="-1" strike="noStrike">
                <a:latin typeface="Lato"/>
              </a:rPr>
              <a:t>Ilan sa halimbawa nito ang Leron, Leron Sinta, Bahay-Kubo, Atin Cu Pung Singsing, Paruparong Bukid, at marami pang iba. Kalimitang may tugma ito at nilalapatan ng ritmo at musika upang maging ganap na awit na madaling sabayan at matandaan. Ang mga awiting-bayan ay sadyang kawili-wiling pakinggan.</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792000" y="1125720"/>
            <a:ext cx="10259640" cy="4674240"/>
          </a:xfrm>
          <a:prstGeom prst="rect">
            <a:avLst/>
          </a:prstGeom>
          <a:solidFill>
            <a:srgbClr val="b3e5fc"/>
          </a:solidFill>
          <a:ln w="76320">
            <a:solidFill>
              <a:srgbClr val="ec407a"/>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latin typeface="Lato"/>
              </a:rPr>
              <a:t>	</a:t>
            </a:r>
            <a:r>
              <a:rPr b="0" lang="en-PH" sz="2800" spc="-1" strike="noStrike">
                <a:latin typeface="Lato"/>
              </a:rPr>
              <a:t>Ang mga awiting ito ay nagpasalin-salin at patuloy na inaawit ng mga Pilipino. Karamihan sa mga awiting-bayang ito ay hindi alam kung sino ang sumulat kaya pagmamay-ari ito ng sambayanan o ng komunidad. Nananatiling buhay ang diwa at nilalaman ng mga kanta sa bawat henerasyon na lumipas.</a:t>
            </a:r>
            <a:endParaRPr b="0" lang="en-PH" sz="2800" spc="-1" strike="noStrike">
              <a:latin typeface="Arial"/>
            </a:endParaRPr>
          </a:p>
          <a:p>
            <a:pPr algn="just">
              <a:lnSpc>
                <a:spcPct val="150000"/>
              </a:lnSpc>
              <a:buNone/>
            </a:pPr>
            <a:r>
              <a:rPr b="0" lang="en-PH" sz="2800" spc="-1" strike="noStrike">
                <a:latin typeface="Lato"/>
              </a:rPr>
              <a:t>	</a:t>
            </a:r>
            <a:r>
              <a:rPr b="0" lang="en-PH" sz="2800" spc="-1" strike="noStrike">
                <a:latin typeface="Lato"/>
              </a:rPr>
              <a:t>Nagdudulot ang mga awiting ito ng kasiyahan, nagbibigay aliw, at nagsisilbing libangan ng mga kabataan.</a:t>
            </a:r>
            <a:endParaRPr b="0" lang="en-PH" sz="2800" spc="-1" strike="noStrike">
              <a:latin typeface="Arial"/>
            </a:endParaRPr>
          </a:p>
        </p:txBody>
      </p:sp>
      <p:sp>
        <p:nvSpPr>
          <p:cNvPr id="136" name=""/>
          <p:cNvSpPr/>
          <p:nvPr/>
        </p:nvSpPr>
        <p:spPr>
          <a:xfrm>
            <a:off x="7323480" y="5881320"/>
            <a:ext cx="4556160" cy="346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Arial"/>
              </a:rPr>
              <a:t>Mula sa </a:t>
            </a:r>
            <a:r>
              <a:rPr b="0" lang="en-PH" sz="1800" spc="-1" strike="noStrike" u="sng">
                <a:solidFill>
                  <a:srgbClr val="0000ff"/>
                </a:solidFill>
                <a:uFillTx/>
                <a:latin typeface="Arial"/>
                <a:hlinkClick r:id="rId1"/>
              </a:rPr>
              <a:t>http://awitingbayan.weebly.com</a:t>
            </a:r>
            <a:r>
              <a:rPr b="0" lang="en-PH" sz="1800" spc="-1" strike="noStrike">
                <a:latin typeface="Arial"/>
              </a:rPr>
              <a: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864000" y="1233720"/>
            <a:ext cx="10259640" cy="4710240"/>
          </a:xfrm>
          <a:prstGeom prst="rect">
            <a:avLst/>
          </a:prstGeom>
          <a:solidFill>
            <a:srgbClr val="dcedc8"/>
          </a:solidFill>
          <a:ln w="76320">
            <a:solidFill>
              <a:srgbClr val="c2185b"/>
            </a:solidFill>
            <a:round/>
          </a:ln>
        </p:spPr>
        <p:style>
          <a:lnRef idx="0"/>
          <a:fillRef idx="0"/>
          <a:effectRef idx="0"/>
          <a:fontRef idx="minor"/>
        </p:style>
        <p:txBody>
          <a:bodyPr lIns="128160" rIns="128160" tIns="83160" bIns="83160" anchor="t">
            <a:noAutofit/>
          </a:bodyPr>
          <a:p>
            <a:pPr algn="ctr">
              <a:lnSpc>
                <a:spcPct val="150000"/>
              </a:lnSpc>
              <a:buNone/>
            </a:pPr>
            <a:r>
              <a:rPr b="1" lang="en-PH" sz="2800" spc="-1" strike="noStrike">
                <a:latin typeface="Lato"/>
              </a:rPr>
              <a:t>Magalang na Pagbati</a:t>
            </a:r>
            <a:endParaRPr b="0" lang="en-PH" sz="2800" spc="-1" strike="noStrike">
              <a:latin typeface="Arial"/>
            </a:endParaRPr>
          </a:p>
          <a:p>
            <a:pPr>
              <a:lnSpc>
                <a:spcPct val="150000"/>
              </a:lnSpc>
              <a:buNone/>
            </a:pPr>
            <a:r>
              <a:rPr b="0" lang="en-PH" sz="2800" spc="-1" strike="noStrike">
                <a:latin typeface="Lato"/>
              </a:rPr>
              <a:t>Pag-aralan ang sumusunod:</a:t>
            </a:r>
            <a:endParaRPr b="0" lang="en-PH" sz="2800" spc="-1" strike="noStrike">
              <a:latin typeface="Arial"/>
            </a:endParaRPr>
          </a:p>
          <a:p>
            <a:pPr>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Magandang umaga sa inyong lahat.”</a:t>
            </a:r>
            <a:endParaRPr b="0" lang="en-PH" sz="2800" spc="-1" strike="noStrike">
              <a:latin typeface="Arial"/>
            </a:endParaRPr>
          </a:p>
          <a:p>
            <a:pPr>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Magandang umaga rin po!”</a:t>
            </a:r>
            <a:endParaRPr b="0" lang="en-PH" sz="2800" spc="-1" strike="noStrike">
              <a:latin typeface="Arial"/>
            </a:endParaRPr>
          </a:p>
          <a:p>
            <a:pPr>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Ikinagagalak po naming makita kayo.”</a:t>
            </a:r>
            <a:endParaRPr b="0" lang="en-PH" sz="2800" spc="-1" strike="noStrike">
              <a:latin typeface="Arial"/>
            </a:endParaRPr>
          </a:p>
          <a:p>
            <a:pPr>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Paalam na.”</a:t>
            </a:r>
            <a:endParaRPr b="0" lang="en-PH" sz="2800" spc="-1" strike="noStrike">
              <a:latin typeface="Arial"/>
            </a:endParaRPr>
          </a:p>
          <a:p>
            <a:pPr>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Kumusta ka?”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864000" y="1233720"/>
            <a:ext cx="10259640" cy="4710240"/>
          </a:xfrm>
          <a:prstGeom prst="rect">
            <a:avLst/>
          </a:prstGeom>
          <a:solidFill>
            <a:srgbClr val="dcedc8"/>
          </a:solidFill>
          <a:ln w="76320">
            <a:solidFill>
              <a:srgbClr val="c2185b"/>
            </a:solidFill>
            <a:round/>
          </a:ln>
        </p:spPr>
        <p:style>
          <a:lnRef idx="0"/>
          <a:fillRef idx="0"/>
          <a:effectRef idx="0"/>
          <a:fontRef idx="minor"/>
        </p:style>
        <p:txBody>
          <a:bodyPr lIns="128160" rIns="128160" tIns="83160" bIns="83160" anchor="t">
            <a:noAutofit/>
          </a:bodyPr>
          <a:p>
            <a:pPr algn="ctr">
              <a:lnSpc>
                <a:spcPct val="150000"/>
              </a:lnSpc>
              <a:buNone/>
            </a:pPr>
            <a:endParaRPr b="0" lang="en-PH" sz="2900" spc="-1" strike="noStrike">
              <a:latin typeface="Arial"/>
            </a:endParaRPr>
          </a:p>
          <a:p>
            <a:pPr algn="ctr">
              <a:lnSpc>
                <a:spcPct val="150000"/>
              </a:lnSpc>
              <a:buNone/>
            </a:pPr>
            <a:r>
              <a:rPr b="0" lang="en-PH" sz="2900" spc="-1" strike="noStrike">
                <a:latin typeface="Lato"/>
              </a:rPr>
              <a:t>Ang mga nakatala ay mga halimbawa ng magagalang na pagbati. Isang magandang ugali na dapat matutuhan ang pagbati.</a:t>
            </a:r>
            <a:endParaRPr b="0" lang="en-PH" sz="2900" spc="-1" strike="noStrike">
              <a:latin typeface="Arial"/>
            </a:endParaRPr>
          </a:p>
          <a:p>
            <a:pPr algn="ctr">
              <a:lnSpc>
                <a:spcPct val="150000"/>
              </a:lnSpc>
              <a:buNone/>
            </a:pPr>
            <a:r>
              <a:rPr b="0" lang="en-PH" sz="2900" spc="-1" strike="noStrike">
                <a:latin typeface="Lato"/>
              </a:rPr>
              <a:t>Kinagigiliwan at kapuri-puri ang mga batang marunong bumati nang magalang lalo na sa mga mas nakatatanda sa kaniya.</a:t>
            </a:r>
            <a:endParaRPr b="0" lang="en-PH" sz="29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864000" y="1233720"/>
            <a:ext cx="10259640" cy="4710240"/>
          </a:xfrm>
          <a:prstGeom prst="rect">
            <a:avLst/>
          </a:prstGeom>
          <a:solidFill>
            <a:srgbClr val="dcedc8"/>
          </a:solidFill>
          <a:ln w="76320">
            <a:solidFill>
              <a:srgbClr val="c2185b"/>
            </a:solidFill>
            <a:round/>
          </a:ln>
        </p:spPr>
        <p:style>
          <a:lnRef idx="0"/>
          <a:fillRef idx="0"/>
          <a:effectRef idx="0"/>
          <a:fontRef idx="minor"/>
        </p:style>
        <p:txBody>
          <a:bodyPr lIns="128160" rIns="128160" tIns="83160" bIns="83160" anchor="t">
            <a:noAutofit/>
          </a:bodyPr>
          <a:p>
            <a:pPr algn="ctr">
              <a:lnSpc>
                <a:spcPct val="150000"/>
              </a:lnSpc>
              <a:buNone/>
            </a:pPr>
            <a:r>
              <a:rPr b="1" lang="en-PH" sz="2900" spc="-1" strike="noStrike">
                <a:latin typeface="Lato"/>
              </a:rPr>
              <a:t>Iniaayon din ang ginagawang pagbati sa oras gaya ng:</a:t>
            </a:r>
            <a:endParaRPr b="0" lang="en-PH" sz="2900" spc="-1" strike="noStrike">
              <a:latin typeface="Arial"/>
            </a:endParaRPr>
          </a:p>
          <a:p>
            <a:pPr>
              <a:lnSpc>
                <a:spcPct val="150000"/>
              </a:lnSpc>
              <a:buNone/>
            </a:pPr>
            <a:r>
              <a:rPr b="0" lang="en-PH" sz="2900" spc="-1" strike="noStrike">
                <a:latin typeface="Lato"/>
              </a:rPr>
              <a:t>	</a:t>
            </a:r>
            <a:r>
              <a:rPr b="0" lang="en-PH" sz="2900" spc="-1" strike="noStrike">
                <a:latin typeface="Lato"/>
              </a:rPr>
              <a:t>“</a:t>
            </a:r>
            <a:r>
              <a:rPr b="0" lang="en-PH" sz="2900" spc="-1" strike="noStrike">
                <a:latin typeface="Lato"/>
              </a:rPr>
              <a:t>Magandang hapon po.”</a:t>
            </a:r>
            <a:endParaRPr b="0" lang="en-PH" sz="2900" spc="-1" strike="noStrike">
              <a:latin typeface="Arial"/>
            </a:endParaRPr>
          </a:p>
          <a:p>
            <a:pPr>
              <a:lnSpc>
                <a:spcPct val="150000"/>
              </a:lnSpc>
              <a:buNone/>
            </a:pPr>
            <a:r>
              <a:rPr b="0" lang="en-PH" sz="2900" spc="-1" strike="noStrike">
                <a:latin typeface="Lato"/>
              </a:rPr>
              <a:t>	</a:t>
            </a:r>
            <a:r>
              <a:rPr b="0" lang="en-PH" sz="2900" spc="-1" strike="noStrike">
                <a:latin typeface="Lato"/>
              </a:rPr>
              <a:t>“</a:t>
            </a:r>
            <a:r>
              <a:rPr b="0" lang="en-PH" sz="2900" spc="-1" strike="noStrike">
                <a:latin typeface="Lato"/>
              </a:rPr>
              <a:t>Magandang tanghali po.”</a:t>
            </a:r>
            <a:endParaRPr b="0" lang="en-PH" sz="2900" spc="-1" strike="noStrike">
              <a:latin typeface="Arial"/>
            </a:endParaRPr>
          </a:p>
          <a:p>
            <a:pPr>
              <a:lnSpc>
                <a:spcPct val="150000"/>
              </a:lnSpc>
              <a:buNone/>
            </a:pPr>
            <a:r>
              <a:rPr b="0" lang="en-PH" sz="2900" spc="-1" strike="noStrike">
                <a:latin typeface="Lato"/>
              </a:rPr>
              <a:t>	</a:t>
            </a:r>
            <a:r>
              <a:rPr b="0" lang="en-PH" sz="2900" spc="-1" strike="noStrike">
                <a:latin typeface="Lato"/>
              </a:rPr>
              <a:t>“</a:t>
            </a:r>
            <a:r>
              <a:rPr b="0" lang="en-PH" sz="2900" spc="-1" strike="noStrike">
                <a:latin typeface="Lato"/>
              </a:rPr>
              <a:t>Magandang gabi po.”</a:t>
            </a:r>
            <a:endParaRPr b="0" lang="en-PH" sz="29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864000" y="1233720"/>
            <a:ext cx="10259640" cy="4710240"/>
          </a:xfrm>
          <a:prstGeom prst="rect">
            <a:avLst/>
          </a:prstGeom>
          <a:solidFill>
            <a:srgbClr val="dcedc8"/>
          </a:solidFill>
          <a:ln w="76320">
            <a:solidFill>
              <a:srgbClr val="c2185b"/>
            </a:solidFill>
            <a:round/>
          </a:ln>
        </p:spPr>
        <p:style>
          <a:lnRef idx="0"/>
          <a:fillRef idx="0"/>
          <a:effectRef idx="0"/>
          <a:fontRef idx="minor"/>
        </p:style>
        <p:txBody>
          <a:bodyPr lIns="128160" rIns="128160" tIns="83160" bIns="83160" anchor="t">
            <a:noAutofit/>
          </a:bodyPr>
          <a:p>
            <a:pPr algn="ctr">
              <a:lnSpc>
                <a:spcPct val="150000"/>
              </a:lnSpc>
              <a:buNone/>
            </a:pPr>
            <a:r>
              <a:rPr b="1" lang="en-PH" sz="2900" spc="-1" strike="noStrike">
                <a:latin typeface="Lato"/>
              </a:rPr>
              <a:t>May mga pagbati ring iniaangkop sa okasyon gaya ng:</a:t>
            </a:r>
            <a:endParaRPr b="0" lang="en-PH" sz="2900" spc="-1" strike="noStrike">
              <a:latin typeface="Arial"/>
            </a:endParaRPr>
          </a:p>
          <a:p>
            <a:pPr>
              <a:lnSpc>
                <a:spcPct val="150000"/>
              </a:lnSpc>
              <a:buNone/>
            </a:pPr>
            <a:r>
              <a:rPr b="0" lang="en-PH" sz="2900" spc="-1" strike="noStrike">
                <a:latin typeface="Lato"/>
              </a:rPr>
              <a:t>	</a:t>
            </a:r>
            <a:r>
              <a:rPr b="0" lang="en-PH" sz="2900" spc="-1" strike="noStrike">
                <a:latin typeface="Lato"/>
              </a:rPr>
              <a:t>“</a:t>
            </a:r>
            <a:r>
              <a:rPr b="0" lang="en-PH" sz="2900" spc="-1" strike="noStrike">
                <a:latin typeface="Lato"/>
              </a:rPr>
              <a:t>Maligayang kaarawan.”</a:t>
            </a:r>
            <a:endParaRPr b="0" lang="en-PH" sz="2900" spc="-1" strike="noStrike">
              <a:latin typeface="Arial"/>
            </a:endParaRPr>
          </a:p>
          <a:p>
            <a:pPr>
              <a:lnSpc>
                <a:spcPct val="150000"/>
              </a:lnSpc>
              <a:buNone/>
            </a:pPr>
            <a:r>
              <a:rPr b="0" lang="en-PH" sz="2900" spc="-1" strike="noStrike">
                <a:latin typeface="Lato"/>
              </a:rPr>
              <a:t>	</a:t>
            </a:r>
            <a:r>
              <a:rPr b="0" lang="en-PH" sz="2900" spc="-1" strike="noStrike">
                <a:latin typeface="Lato"/>
              </a:rPr>
              <a:t>“</a:t>
            </a:r>
            <a:r>
              <a:rPr b="0" lang="en-PH" sz="2900" spc="-1" strike="noStrike">
                <a:latin typeface="Lato"/>
              </a:rPr>
              <a:t>Maligayang Pasko.”</a:t>
            </a:r>
            <a:endParaRPr b="0" lang="en-PH" sz="2900" spc="-1" strike="noStrike">
              <a:latin typeface="Arial"/>
            </a:endParaRPr>
          </a:p>
          <a:p>
            <a:pPr>
              <a:lnSpc>
                <a:spcPct val="150000"/>
              </a:lnSpc>
              <a:buNone/>
            </a:pPr>
            <a:r>
              <a:rPr b="0" lang="en-PH" sz="2900" spc="-1" strike="noStrike">
                <a:latin typeface="Lato"/>
              </a:rPr>
              <a:t>	</a:t>
            </a:r>
            <a:r>
              <a:rPr b="0" lang="en-PH" sz="2900" spc="-1" strike="noStrike">
                <a:latin typeface="Lato"/>
              </a:rPr>
              <a:t>“</a:t>
            </a:r>
            <a:r>
              <a:rPr b="0" lang="en-PH" sz="2900" spc="-1" strike="noStrike">
                <a:latin typeface="Lato"/>
              </a:rPr>
              <a:t>Maligayang Araw ng mga Puso.”</a:t>
            </a:r>
            <a:endParaRPr b="0" lang="en-PH" sz="29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864000" y="1017720"/>
            <a:ext cx="10259640" cy="4710240"/>
          </a:xfrm>
          <a:prstGeom prst="rect">
            <a:avLst/>
          </a:prstGeom>
          <a:solidFill>
            <a:srgbClr val="dcedc8"/>
          </a:solidFill>
          <a:ln w="76320">
            <a:solidFill>
              <a:srgbClr val="c2185b"/>
            </a:solidFill>
            <a:round/>
          </a:ln>
        </p:spPr>
        <p:style>
          <a:lnRef idx="0"/>
          <a:fillRef idx="0"/>
          <a:effectRef idx="0"/>
          <a:fontRef idx="minor"/>
        </p:style>
        <p:txBody>
          <a:bodyPr lIns="128160" rIns="128160" tIns="83160" bIns="83160" anchor="t">
            <a:noAutofit/>
          </a:bodyPr>
          <a:p>
            <a:pPr algn="ctr">
              <a:lnSpc>
                <a:spcPct val="150000"/>
              </a:lnSpc>
              <a:buNone/>
            </a:pPr>
            <a:r>
              <a:rPr b="0" lang="en-PH" sz="2900" spc="-1" strike="noStrike">
                <a:latin typeface="Lato"/>
              </a:rPr>
              <a:t>Inaasahan ang iyong pagtugon sa pagbating ibinigay sa iyo sa</a:t>
            </a:r>
            <a:endParaRPr b="0" lang="en-PH" sz="2900" spc="-1" strike="noStrike">
              <a:latin typeface="Arial"/>
            </a:endParaRPr>
          </a:p>
          <a:p>
            <a:pPr algn="ctr">
              <a:lnSpc>
                <a:spcPct val="150000"/>
              </a:lnSpc>
              <a:buNone/>
            </a:pPr>
            <a:r>
              <a:rPr b="0" lang="en-PH" sz="2900" spc="-1" strike="noStrike">
                <a:latin typeface="Lato"/>
              </a:rPr>
              <a:t>magalang ding pamamaraan.</a:t>
            </a:r>
            <a:endParaRPr b="0" lang="en-PH" sz="2900" spc="-1" strike="noStrike">
              <a:latin typeface="Arial"/>
            </a:endParaRPr>
          </a:p>
          <a:p>
            <a:pPr algn="ctr">
              <a:lnSpc>
                <a:spcPct val="150000"/>
              </a:lnSpc>
              <a:buNone/>
            </a:pPr>
            <a:r>
              <a:rPr b="0" lang="en-PH" sz="2900" spc="-1" strike="noStrike">
                <a:latin typeface="Lato"/>
              </a:rPr>
              <a:t>Ang pangungumusta sa taong matagal na hindi nakita ay isang</a:t>
            </a:r>
            <a:endParaRPr b="0" lang="en-PH" sz="2900" spc="-1" strike="noStrike">
              <a:latin typeface="Arial"/>
            </a:endParaRPr>
          </a:p>
          <a:p>
            <a:pPr algn="ctr">
              <a:lnSpc>
                <a:spcPct val="150000"/>
              </a:lnSpc>
              <a:buNone/>
            </a:pPr>
            <a:r>
              <a:rPr b="0" lang="en-PH" sz="2900" spc="-1" strike="noStrike">
                <a:latin typeface="Lato"/>
              </a:rPr>
              <a:t>paraan din ng pagbati. Paraan ito ng pakikipag-ugnayan sa kapuwa. Nagagawa nitong panatilihin ang interaksiyon at relasyon sa pagitan ng mga tao.</a:t>
            </a:r>
            <a:endParaRPr b="0" lang="en-PH" sz="2900" spc="-1" strike="noStrike">
              <a:latin typeface="Arial"/>
            </a:endParaRPr>
          </a:p>
        </p:txBody>
      </p:sp>
      <p:sp>
        <p:nvSpPr>
          <p:cNvPr id="142" name=""/>
          <p:cNvSpPr/>
          <p:nvPr/>
        </p:nvSpPr>
        <p:spPr>
          <a:xfrm>
            <a:off x="2817720" y="5832000"/>
            <a:ext cx="9241920" cy="364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(Halliday, M.A.K. 1973. Explorations in the functions of language. London: Edward Arnold)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900000" y="1017360"/>
            <a:ext cx="9719640" cy="1141920"/>
          </a:xfrm>
          <a:prstGeom prst="rect">
            <a:avLst/>
          </a:prstGeom>
          <a:solidFill>
            <a:srgbClr val="fff59d"/>
          </a:solidFill>
          <a:ln w="76320">
            <a:solidFill>
              <a:srgbClr val="ff5722"/>
            </a:solidFill>
            <a:round/>
          </a:ln>
        </p:spPr>
        <p:style>
          <a:lnRef idx="0"/>
          <a:fillRef idx="0"/>
          <a:effectRef idx="0"/>
          <a:fontRef idx="minor"/>
        </p:style>
        <p:txBody>
          <a:bodyPr lIns="128160" rIns="128160" tIns="83160" bIns="83160" anchor="t">
            <a:noAutofit/>
          </a:bodyPr>
          <a:p>
            <a:pPr algn="ctr">
              <a:lnSpc>
                <a:spcPct val="100000"/>
              </a:lnSpc>
              <a:buNone/>
            </a:pPr>
            <a:r>
              <a:rPr b="1" lang="en-PH" sz="3200" spc="-1" strike="noStrike">
                <a:latin typeface="Lato"/>
              </a:rPr>
              <a:t>Panuto: </a:t>
            </a:r>
            <a:r>
              <a:rPr b="0" lang="en-PH" sz="3200" spc="-1" strike="noStrike">
                <a:latin typeface="Lato"/>
              </a:rPr>
              <a:t>Pag-aralan ang mga larawan. Piliin ang angkop na pagbati sa sumusunod na mga sitwasyon.</a:t>
            </a:r>
            <a:endParaRPr b="0" lang="en-PH" sz="3200" spc="-1" strike="noStrike">
              <a:latin typeface="Arial"/>
            </a:endParaRPr>
          </a:p>
        </p:txBody>
      </p:sp>
      <p:sp>
        <p:nvSpPr>
          <p:cNvPr id="144" name=""/>
          <p:cNvSpPr/>
          <p:nvPr/>
        </p:nvSpPr>
        <p:spPr>
          <a:xfrm>
            <a:off x="6120000" y="2747880"/>
            <a:ext cx="5039640" cy="265176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2800" spc="-1" strike="noStrike">
                <a:latin typeface="Lato"/>
              </a:rPr>
              <a:t>_____ Mag-ingat kayo.</a:t>
            </a:r>
            <a:endParaRPr b="0" lang="en-PH" sz="2800" spc="-1" strike="noStrike">
              <a:latin typeface="Arial"/>
            </a:endParaRPr>
          </a:p>
          <a:p>
            <a:pPr>
              <a:lnSpc>
                <a:spcPct val="150000"/>
              </a:lnSpc>
              <a:buNone/>
            </a:pPr>
            <a:r>
              <a:rPr b="0" lang="en-PH" sz="2800" spc="-1" strike="noStrike">
                <a:latin typeface="Lato"/>
              </a:rPr>
              <a:t>_____ Paalam na po sa inyo.</a:t>
            </a:r>
            <a:endParaRPr b="0" lang="en-PH" sz="2800" spc="-1" strike="noStrike">
              <a:latin typeface="Arial"/>
            </a:endParaRPr>
          </a:p>
          <a:p>
            <a:pPr>
              <a:lnSpc>
                <a:spcPct val="150000"/>
              </a:lnSpc>
              <a:buNone/>
            </a:pPr>
            <a:r>
              <a:rPr b="0" lang="en-PH" sz="2800" spc="-1" strike="noStrike">
                <a:latin typeface="Lato"/>
              </a:rPr>
              <a:t>_____ Maligayang pagdating.</a:t>
            </a:r>
            <a:endParaRPr b="0" lang="en-PH" sz="2800" spc="-1" strike="noStrike">
              <a:latin typeface="Arial"/>
            </a:endParaRPr>
          </a:p>
        </p:txBody>
      </p:sp>
      <p:pic>
        <p:nvPicPr>
          <p:cNvPr id="145" name="" descr=""/>
          <p:cNvPicPr/>
          <p:nvPr/>
        </p:nvPicPr>
        <p:blipFill>
          <a:blip r:embed="rId1"/>
          <a:stretch/>
        </p:blipFill>
        <p:spPr>
          <a:xfrm>
            <a:off x="720000" y="2340000"/>
            <a:ext cx="4850640" cy="341964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5940000" y="2387880"/>
            <a:ext cx="5939640" cy="265176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2800" spc="-1" strike="noStrike">
                <a:latin typeface="Lato"/>
              </a:rPr>
              <a:t>_____ Maligayang bati.</a:t>
            </a:r>
            <a:endParaRPr b="0" lang="en-PH" sz="2800" spc="-1" strike="noStrike">
              <a:latin typeface="Arial"/>
            </a:endParaRPr>
          </a:p>
          <a:p>
            <a:pPr>
              <a:lnSpc>
                <a:spcPct val="150000"/>
              </a:lnSpc>
              <a:buNone/>
            </a:pPr>
            <a:r>
              <a:rPr b="0" lang="en-PH" sz="2800" spc="-1" strike="noStrike">
                <a:latin typeface="Lato"/>
              </a:rPr>
              <a:t>_____ Maligayang Araw ng mga Guro.</a:t>
            </a:r>
            <a:endParaRPr b="0" lang="en-PH" sz="2800" spc="-1" strike="noStrike">
              <a:latin typeface="Arial"/>
            </a:endParaRPr>
          </a:p>
          <a:p>
            <a:pPr>
              <a:lnSpc>
                <a:spcPct val="150000"/>
              </a:lnSpc>
              <a:buNone/>
            </a:pPr>
            <a:r>
              <a:rPr b="0" lang="en-PH" sz="2800" spc="-1" strike="noStrike">
                <a:latin typeface="Lato"/>
              </a:rPr>
              <a:t>_____ Maligayang kaarawan po.</a:t>
            </a:r>
            <a:endParaRPr b="0" lang="en-PH" sz="2800" spc="-1" strike="noStrike">
              <a:latin typeface="Arial"/>
            </a:endParaRPr>
          </a:p>
        </p:txBody>
      </p:sp>
      <p:pic>
        <p:nvPicPr>
          <p:cNvPr id="147" name="" descr=""/>
          <p:cNvPicPr/>
          <p:nvPr/>
        </p:nvPicPr>
        <p:blipFill>
          <a:blip r:embed="rId1"/>
          <a:stretch/>
        </p:blipFill>
        <p:spPr>
          <a:xfrm>
            <a:off x="492480" y="1260000"/>
            <a:ext cx="5267160" cy="431964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936000" y="2340000"/>
            <a:ext cx="10259640" cy="1434240"/>
          </a:xfrm>
          <a:prstGeom prst="rect">
            <a:avLst/>
          </a:prstGeom>
          <a:solidFill>
            <a:srgbClr val="ede7f6"/>
          </a:solidFill>
          <a:ln w="76320">
            <a:solidFill>
              <a:srgbClr val="c2185b"/>
            </a:solidFill>
            <a:prstDash val="sysDash"/>
            <a:round/>
          </a:ln>
        </p:spPr>
        <p:style>
          <a:lnRef idx="0"/>
          <a:fillRef idx="0"/>
          <a:effectRef idx="0"/>
          <a:fontRef idx="minor"/>
        </p:style>
        <p:txBody>
          <a:bodyPr lIns="128160" rIns="128160" tIns="83160" bIns="83160" anchor="t">
            <a:noAutofit/>
          </a:bodyPr>
          <a:p>
            <a:pPr algn="ctr">
              <a:lnSpc>
                <a:spcPct val="115000"/>
              </a:lnSpc>
              <a:buNone/>
            </a:pPr>
            <a:r>
              <a:rPr b="0" lang="en-PH" sz="3600" spc="-1" strike="noStrike">
                <a:latin typeface="Lato"/>
              </a:rPr>
              <a:t>Halina’t Umawit</a:t>
            </a:r>
            <a:endParaRPr b="0" lang="en-PH" sz="3600" spc="-1" strike="noStrike">
              <a:latin typeface="Arial"/>
            </a:endParaRPr>
          </a:p>
          <a:p>
            <a:pPr algn="ctr">
              <a:lnSpc>
                <a:spcPct val="115000"/>
              </a:lnSpc>
              <a:buNone/>
            </a:pPr>
            <a:r>
              <a:rPr b="0" lang="en-PH" sz="3200" spc="-1" strike="noStrike">
                <a:latin typeface="Lato"/>
              </a:rPr>
              <a:t>May L. Mojica</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5940000" y="2387880"/>
            <a:ext cx="5939640" cy="265176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2800" spc="-1" strike="noStrike">
                <a:latin typeface="Lato"/>
              </a:rPr>
              <a:t>_____ Kumusta ka?</a:t>
            </a:r>
            <a:endParaRPr b="0" lang="en-PH" sz="2800" spc="-1" strike="noStrike">
              <a:latin typeface="Arial"/>
            </a:endParaRPr>
          </a:p>
          <a:p>
            <a:pPr>
              <a:lnSpc>
                <a:spcPct val="150000"/>
              </a:lnSpc>
              <a:buNone/>
            </a:pPr>
            <a:r>
              <a:rPr b="0" lang="en-PH" sz="2800" spc="-1" strike="noStrike">
                <a:latin typeface="Lato"/>
              </a:rPr>
              <a:t>_____ Maligayang kaarawan!</a:t>
            </a:r>
            <a:endParaRPr b="0" lang="en-PH" sz="2800" spc="-1" strike="noStrike">
              <a:latin typeface="Arial"/>
            </a:endParaRPr>
          </a:p>
          <a:p>
            <a:pPr>
              <a:lnSpc>
                <a:spcPct val="150000"/>
              </a:lnSpc>
              <a:buNone/>
            </a:pPr>
            <a:r>
              <a:rPr b="0" lang="en-PH" sz="2800" spc="-1" strike="noStrike">
                <a:latin typeface="Lato"/>
              </a:rPr>
              <a:t>_____ Nakikiramay ako.</a:t>
            </a:r>
            <a:endParaRPr b="0" lang="en-PH" sz="2800" spc="-1" strike="noStrike">
              <a:latin typeface="Arial"/>
            </a:endParaRPr>
          </a:p>
        </p:txBody>
      </p:sp>
      <p:pic>
        <p:nvPicPr>
          <p:cNvPr id="149" name="" descr=""/>
          <p:cNvPicPr/>
          <p:nvPr/>
        </p:nvPicPr>
        <p:blipFill>
          <a:blip r:embed="rId1"/>
          <a:stretch/>
        </p:blipFill>
        <p:spPr>
          <a:xfrm>
            <a:off x="360000" y="1440000"/>
            <a:ext cx="5118840" cy="395964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6120000" y="2387880"/>
            <a:ext cx="5939640" cy="265176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2800" spc="-1" strike="noStrike">
                <a:latin typeface="Lato"/>
              </a:rPr>
              <a:t>_____ Magandang umaga po.</a:t>
            </a:r>
            <a:endParaRPr b="0" lang="en-PH" sz="2800" spc="-1" strike="noStrike">
              <a:latin typeface="Arial"/>
            </a:endParaRPr>
          </a:p>
          <a:p>
            <a:pPr>
              <a:lnSpc>
                <a:spcPct val="150000"/>
              </a:lnSpc>
              <a:buNone/>
            </a:pPr>
            <a:r>
              <a:rPr b="0" lang="en-PH" sz="2800" spc="-1" strike="noStrike">
                <a:latin typeface="Lato"/>
              </a:rPr>
              <a:t>_____ Maligayang kaarawan!</a:t>
            </a:r>
            <a:endParaRPr b="0" lang="en-PH" sz="2800" spc="-1" strike="noStrike">
              <a:latin typeface="Arial"/>
            </a:endParaRPr>
          </a:p>
          <a:p>
            <a:pPr>
              <a:lnSpc>
                <a:spcPct val="150000"/>
              </a:lnSpc>
              <a:buNone/>
            </a:pPr>
            <a:r>
              <a:rPr b="0" lang="en-PH" sz="2800" spc="-1" strike="noStrike">
                <a:latin typeface="Lato"/>
              </a:rPr>
              <a:t>_____ Paalam na sa iyo.</a:t>
            </a:r>
            <a:endParaRPr b="0" lang="en-PH" sz="2800" spc="-1" strike="noStrike">
              <a:latin typeface="Arial"/>
            </a:endParaRPr>
          </a:p>
        </p:txBody>
      </p:sp>
      <p:pic>
        <p:nvPicPr>
          <p:cNvPr id="151" name="" descr=""/>
          <p:cNvPicPr/>
          <p:nvPr/>
        </p:nvPicPr>
        <p:blipFill>
          <a:blip r:embed="rId1"/>
          <a:stretch/>
        </p:blipFill>
        <p:spPr>
          <a:xfrm>
            <a:off x="540000" y="1620000"/>
            <a:ext cx="5350320" cy="355428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6120000" y="2387880"/>
            <a:ext cx="5939640" cy="265176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2800" spc="-1" strike="noStrike">
                <a:latin typeface="Lato"/>
              </a:rPr>
              <a:t>_____ Kumusta po?</a:t>
            </a:r>
            <a:endParaRPr b="0" lang="en-PH" sz="2800" spc="-1" strike="noStrike">
              <a:latin typeface="Arial"/>
            </a:endParaRPr>
          </a:p>
          <a:p>
            <a:pPr>
              <a:lnSpc>
                <a:spcPct val="150000"/>
              </a:lnSpc>
              <a:buNone/>
            </a:pPr>
            <a:r>
              <a:rPr b="0" lang="en-PH" sz="2800" spc="-1" strike="noStrike">
                <a:latin typeface="Lato"/>
              </a:rPr>
              <a:t>_____ Magandang hapon po.</a:t>
            </a:r>
            <a:endParaRPr b="0" lang="en-PH" sz="2800" spc="-1" strike="noStrike">
              <a:latin typeface="Arial"/>
            </a:endParaRPr>
          </a:p>
          <a:p>
            <a:pPr>
              <a:lnSpc>
                <a:spcPct val="150000"/>
              </a:lnSpc>
              <a:buNone/>
            </a:pPr>
            <a:r>
              <a:rPr b="0" lang="en-PH" sz="2800" spc="-1" strike="noStrike">
                <a:latin typeface="Lato"/>
              </a:rPr>
              <a:t>_____ Maraming salamat.</a:t>
            </a:r>
            <a:endParaRPr b="0" lang="en-PH" sz="2800" spc="-1" strike="noStrike">
              <a:latin typeface="Arial"/>
            </a:endParaRPr>
          </a:p>
        </p:txBody>
      </p:sp>
      <p:pic>
        <p:nvPicPr>
          <p:cNvPr id="153" name="" descr=""/>
          <p:cNvPicPr/>
          <p:nvPr/>
        </p:nvPicPr>
        <p:blipFill>
          <a:blip r:embed="rId1"/>
          <a:stretch/>
        </p:blipFill>
        <p:spPr>
          <a:xfrm>
            <a:off x="717840" y="1118520"/>
            <a:ext cx="4501800" cy="446112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
          <p:cNvSpPr/>
          <p:nvPr/>
        </p:nvSpPr>
        <p:spPr>
          <a:xfrm>
            <a:off x="900000" y="1053720"/>
            <a:ext cx="10259640" cy="5073120"/>
          </a:xfrm>
          <a:prstGeom prst="rect">
            <a:avLst/>
          </a:prstGeom>
          <a:solidFill>
            <a:srgbClr val="ede7f6"/>
          </a:solidFill>
          <a:ln w="76320">
            <a:solidFill>
              <a:srgbClr val="c2185b"/>
            </a:solidFill>
            <a:prstDash val="sysDash"/>
            <a:round/>
          </a:ln>
        </p:spPr>
        <p:style>
          <a:lnRef idx="0"/>
          <a:fillRef idx="0"/>
          <a:effectRef idx="0"/>
          <a:fontRef idx="minor"/>
        </p:style>
        <p:txBody>
          <a:bodyPr lIns="128160" rIns="128160" tIns="83160" bIns="83160" anchor="t">
            <a:noAutofit/>
          </a:bodyPr>
          <a:p>
            <a:pPr algn="just">
              <a:lnSpc>
                <a:spcPct val="115000"/>
              </a:lnSpc>
              <a:buNone/>
            </a:pPr>
            <a:r>
              <a:rPr b="0" lang="en-PH" sz="2800" spc="-1" strike="noStrike">
                <a:latin typeface="Lato"/>
              </a:rPr>
              <a:t>	</a:t>
            </a:r>
            <a:r>
              <a:rPr b="0" lang="en-PH" sz="2800" spc="-1" strike="noStrike">
                <a:latin typeface="Lato"/>
              </a:rPr>
              <a:t>Masayang pumasok si Bb. Mondelo sa klase ng Baitang 2 – Masinop.</a:t>
            </a:r>
            <a:endParaRPr b="0" lang="en-PH" sz="2800" spc="-1" strike="noStrike">
              <a:latin typeface="Arial"/>
            </a:endParaRPr>
          </a:p>
          <a:p>
            <a:pPr algn="just">
              <a:lnSpc>
                <a:spcPct val="115000"/>
              </a:lnSpc>
              <a:buNone/>
            </a:pPr>
            <a:r>
              <a:rPr b="0" lang="en-PH" sz="2800" spc="-1" strike="noStrike">
                <a:latin typeface="Lato"/>
              </a:rPr>
              <a:t>	</a:t>
            </a:r>
            <a:r>
              <a:rPr b="0" lang="en-PH" sz="2800" spc="-1" strike="noStrike">
                <a:latin typeface="Lato"/>
              </a:rPr>
              <a:t>“</a:t>
            </a:r>
            <a:r>
              <a:rPr b="0" lang="en-PH" sz="2800" spc="-1" strike="noStrike">
                <a:latin typeface="Lato"/>
              </a:rPr>
              <a:t>Magandang umaga sa inyong lahat,” ang paunang bati niya sa</a:t>
            </a:r>
            <a:endParaRPr b="0" lang="en-PH" sz="2800" spc="-1" strike="noStrike">
              <a:latin typeface="Arial"/>
            </a:endParaRPr>
          </a:p>
          <a:p>
            <a:pPr algn="just">
              <a:lnSpc>
                <a:spcPct val="115000"/>
              </a:lnSpc>
              <a:buNone/>
            </a:pPr>
            <a:r>
              <a:rPr b="0" lang="en-PH" sz="2800" spc="-1" strike="noStrike">
                <a:latin typeface="Lato"/>
              </a:rPr>
              <a:t>kaniyang mga mag-aaral.</a:t>
            </a:r>
            <a:endParaRPr b="0" lang="en-PH" sz="2800" spc="-1" strike="noStrike">
              <a:latin typeface="Arial"/>
            </a:endParaRPr>
          </a:p>
          <a:p>
            <a:pPr algn="just">
              <a:lnSpc>
                <a:spcPct val="115000"/>
              </a:lnSpc>
              <a:buNone/>
            </a:pPr>
            <a:r>
              <a:rPr b="0" lang="en-PH" sz="2800" spc="-1" strike="noStrike">
                <a:latin typeface="Lato"/>
              </a:rPr>
              <a:t>“</a:t>
            </a:r>
            <a:r>
              <a:rPr b="0" lang="en-PH" sz="2800" spc="-1" strike="noStrike">
                <a:latin typeface="Lato"/>
              </a:rPr>
              <a:t>Magandang umaga rin po, Bb. Mondelo. Ikinagagalak po naming</a:t>
            </a:r>
            <a:endParaRPr b="0" lang="en-PH" sz="2800" spc="-1" strike="noStrike">
              <a:latin typeface="Arial"/>
            </a:endParaRPr>
          </a:p>
          <a:p>
            <a:pPr algn="just">
              <a:lnSpc>
                <a:spcPct val="115000"/>
              </a:lnSpc>
              <a:buNone/>
            </a:pPr>
            <a:r>
              <a:rPr b="0" lang="en-PH" sz="2800" spc="-1" strike="noStrike">
                <a:latin typeface="Lato"/>
              </a:rPr>
              <a:t>makita kayo,” ang sabay-sabay namang tugon ng buong klase.</a:t>
            </a:r>
            <a:endParaRPr b="0" lang="en-PH" sz="2800" spc="-1" strike="noStrike">
              <a:latin typeface="Arial"/>
            </a:endParaRPr>
          </a:p>
          <a:p>
            <a:pPr algn="just">
              <a:lnSpc>
                <a:spcPct val="115000"/>
              </a:lnSpc>
              <a:buNone/>
            </a:pPr>
            <a:r>
              <a:rPr b="0" lang="en-PH" sz="2800" spc="-1" strike="noStrike">
                <a:latin typeface="Lato"/>
              </a:rPr>
              <a:t>	</a:t>
            </a:r>
            <a:r>
              <a:rPr b="0" lang="en-PH" sz="2800" spc="-1" strike="noStrike">
                <a:latin typeface="Lato"/>
              </a:rPr>
              <a:t>Tiningnan ni Bb. Mondelo kung naroon ang lahat ng kaniyang magaaral.</a:t>
            </a:r>
            <a:endParaRPr b="0" lang="en-PH" sz="2800" spc="-1" strike="noStrike">
              <a:latin typeface="Arial"/>
            </a:endParaRPr>
          </a:p>
          <a:p>
            <a:pPr algn="just">
              <a:lnSpc>
                <a:spcPct val="115000"/>
              </a:lnSpc>
              <a:buNone/>
            </a:pPr>
            <a:r>
              <a:rPr b="0" lang="en-PH" sz="2800" spc="-1" strike="noStrike">
                <a:latin typeface="Lato"/>
              </a:rPr>
              <a:t>	</a:t>
            </a:r>
            <a:r>
              <a:rPr b="0" lang="en-PH" sz="2800" spc="-1" strike="noStrike">
                <a:latin typeface="Lato"/>
              </a:rPr>
              <a:t>Nakita na niya si Miguel na lumiban sa klase noong nakaraang mga araw dahil may sakit ito.</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864000" y="1125720"/>
            <a:ext cx="10259640" cy="4674240"/>
          </a:xfrm>
          <a:prstGeom prst="rect">
            <a:avLst/>
          </a:prstGeom>
          <a:solidFill>
            <a:srgbClr val="ede7f6"/>
          </a:solidFill>
          <a:ln w="76320">
            <a:solidFill>
              <a:srgbClr val="c2185b"/>
            </a:solidFill>
            <a:prstDash val="sysDash"/>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Kumusta ka na, Miguel? Maayos na ba ang iyong pakiramdam?”</a:t>
            </a:r>
            <a:endParaRPr b="0" lang="en-PH" sz="2800" spc="-1" strike="noStrike">
              <a:latin typeface="Arial"/>
            </a:endParaRPr>
          </a:p>
          <a:p>
            <a:pPr algn="just">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Opo, salamat po Ma’am,” ang sagot ni Miguel.</a:t>
            </a:r>
            <a:endParaRPr b="0" lang="en-PH" sz="2800" spc="-1" strike="noStrike">
              <a:latin typeface="Arial"/>
            </a:endParaRPr>
          </a:p>
          <a:p>
            <a:pPr algn="just">
              <a:lnSpc>
                <a:spcPct val="150000"/>
              </a:lnSpc>
              <a:buNone/>
            </a:pPr>
            <a:r>
              <a:rPr b="0" lang="en-PH" sz="2800" spc="-1" strike="noStrike">
                <a:latin typeface="Lato"/>
              </a:rPr>
              <a:t>	</a:t>
            </a:r>
            <a:r>
              <a:rPr b="0" lang="en-PH" sz="2800" spc="-1" strike="noStrike">
                <a:latin typeface="Lato"/>
              </a:rPr>
              <a:t>Nag-umpisa na ng klase si Bb. Mondelo. Ipinakilala niya ang paksa tungkol sa mga awiting-bayan. Masiglang nakikilahok ang mag-aaral sa pag-awit at sa mga gawaing inihanda niya para dito.</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936000" y="1341720"/>
            <a:ext cx="10259640" cy="4134240"/>
          </a:xfrm>
          <a:prstGeom prst="rect">
            <a:avLst/>
          </a:prstGeom>
          <a:solidFill>
            <a:srgbClr val="ede7f6"/>
          </a:solidFill>
          <a:ln w="76320">
            <a:solidFill>
              <a:srgbClr val="c2185b"/>
            </a:solidFill>
            <a:prstDash val="sysDash"/>
            <a:round/>
          </a:ln>
        </p:spPr>
        <p:style>
          <a:lnRef idx="0"/>
          <a:fillRef idx="0"/>
          <a:effectRef idx="0"/>
          <a:fontRef idx="minor"/>
        </p:style>
        <p:txBody>
          <a:bodyPr lIns="128160" rIns="128160" tIns="83160" bIns="83160" anchor="t">
            <a:noAutofit/>
          </a:bodyPr>
          <a:p>
            <a:pPr algn="ctr">
              <a:lnSpc>
                <a:spcPct val="150000"/>
              </a:lnSpc>
              <a:buNone/>
            </a:pPr>
            <a:r>
              <a:rPr b="1" lang="en-PH" sz="3600" spc="-1" strike="noStrike">
                <a:latin typeface="Lato"/>
              </a:rPr>
              <a:t>Leron, Leron Sinta</a:t>
            </a:r>
            <a:endParaRPr b="0" lang="en-PH" sz="3600" spc="-1" strike="noStrike">
              <a:latin typeface="Arial"/>
            </a:endParaRPr>
          </a:p>
          <a:p>
            <a:pPr>
              <a:lnSpc>
                <a:spcPct val="150000"/>
              </a:lnSpc>
              <a:buNone/>
            </a:pPr>
            <a:r>
              <a:rPr b="0" lang="en-PH" sz="3200" spc="-1" strike="noStrike">
                <a:latin typeface="Lato"/>
              </a:rPr>
              <a:t>Leron, Leron, sinta</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Pagdating sa dulo</a:t>
            </a:r>
            <a:endParaRPr b="0" lang="en-PH" sz="3200" spc="-1" strike="noStrike">
              <a:latin typeface="Arial"/>
            </a:endParaRPr>
          </a:p>
          <a:p>
            <a:pPr>
              <a:lnSpc>
                <a:spcPct val="150000"/>
              </a:lnSpc>
              <a:buNone/>
            </a:pPr>
            <a:r>
              <a:rPr b="0" lang="en-PH" sz="3200" spc="-1" strike="noStrike">
                <a:latin typeface="Lato"/>
              </a:rPr>
              <a:t>Buko ng papaya</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Nabali ang sanga,</a:t>
            </a:r>
            <a:endParaRPr b="0" lang="en-PH" sz="3200" spc="-1" strike="noStrike">
              <a:latin typeface="Arial"/>
            </a:endParaRPr>
          </a:p>
          <a:p>
            <a:pPr>
              <a:lnSpc>
                <a:spcPct val="150000"/>
              </a:lnSpc>
              <a:buNone/>
            </a:pPr>
            <a:r>
              <a:rPr b="0" lang="en-PH" sz="3200" spc="-1" strike="noStrike">
                <a:latin typeface="Lato"/>
              </a:rPr>
              <a:t>Dala dala’y buslo</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Kapos kapalaran</a:t>
            </a:r>
            <a:endParaRPr b="0" lang="en-PH" sz="3200" spc="-1" strike="noStrike">
              <a:latin typeface="Arial"/>
            </a:endParaRPr>
          </a:p>
          <a:p>
            <a:pPr>
              <a:lnSpc>
                <a:spcPct val="150000"/>
              </a:lnSpc>
              <a:buNone/>
            </a:pPr>
            <a:r>
              <a:rPr b="0" lang="en-PH" sz="3200" spc="-1" strike="noStrike">
                <a:latin typeface="Lato"/>
              </a:rPr>
              <a:t>Sisidlan ng bunga</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Humanap ng iba.</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972000" y="1341720"/>
            <a:ext cx="10259640" cy="4134240"/>
          </a:xfrm>
          <a:prstGeom prst="rect">
            <a:avLst/>
          </a:prstGeom>
          <a:solidFill>
            <a:srgbClr val="ede7f6"/>
          </a:solidFill>
          <a:ln w="76320">
            <a:solidFill>
              <a:srgbClr val="c2185b"/>
            </a:solidFill>
            <a:prstDash val="sysDash"/>
            <a:round/>
          </a:ln>
        </p:spPr>
        <p:style>
          <a:lnRef idx="0"/>
          <a:fillRef idx="0"/>
          <a:effectRef idx="0"/>
          <a:fontRef idx="minor"/>
        </p:style>
        <p:txBody>
          <a:bodyPr lIns="128160" rIns="128160" tIns="83160" bIns="83160" anchor="t">
            <a:noAutofit/>
          </a:bodyPr>
          <a:p>
            <a:pPr>
              <a:lnSpc>
                <a:spcPct val="150000"/>
              </a:lnSpc>
              <a:buNone/>
            </a:pPr>
            <a:r>
              <a:rPr b="0" lang="en-PH" sz="3200" spc="-1" strike="noStrike">
                <a:latin typeface="Lato"/>
              </a:rPr>
              <a:t>Gumising ka Neneng,</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Pagdating sa dulo</a:t>
            </a:r>
            <a:endParaRPr b="0" lang="en-PH" sz="3200" spc="-1" strike="noStrike">
              <a:latin typeface="Arial"/>
            </a:endParaRPr>
          </a:p>
          <a:p>
            <a:pPr>
              <a:lnSpc>
                <a:spcPct val="150000"/>
              </a:lnSpc>
              <a:buNone/>
            </a:pPr>
            <a:r>
              <a:rPr b="0" lang="en-PH" sz="3200" spc="-1" strike="noStrike">
                <a:latin typeface="Lato"/>
              </a:rPr>
              <a:t>tayo’y manampalok</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lalamba-lambayog</a:t>
            </a:r>
            <a:endParaRPr b="0" lang="en-PH" sz="3200" spc="-1" strike="noStrike">
              <a:latin typeface="Arial"/>
            </a:endParaRPr>
          </a:p>
          <a:p>
            <a:pPr>
              <a:lnSpc>
                <a:spcPct val="150000"/>
              </a:lnSpc>
              <a:buNone/>
            </a:pPr>
            <a:r>
              <a:rPr b="0" lang="en-PH" sz="3200" spc="-1" strike="noStrike">
                <a:latin typeface="Lato"/>
              </a:rPr>
              <a:t>Dalhin mo ang buslo,</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Kumapit ka Neneng,</a:t>
            </a:r>
            <a:endParaRPr b="0" lang="en-PH" sz="3200" spc="-1" strike="noStrike">
              <a:latin typeface="Arial"/>
            </a:endParaRPr>
          </a:p>
          <a:p>
            <a:pPr>
              <a:lnSpc>
                <a:spcPct val="150000"/>
              </a:lnSpc>
              <a:buNone/>
            </a:pPr>
            <a:r>
              <a:rPr b="0" lang="en-PH" sz="3200" spc="-1" strike="noStrike">
                <a:latin typeface="Lato"/>
              </a:rPr>
              <a:t>Sisidlan ng hinog</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baka ka mahulog.</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972000" y="1341720"/>
            <a:ext cx="10259640" cy="4134240"/>
          </a:xfrm>
          <a:prstGeom prst="rect">
            <a:avLst/>
          </a:prstGeom>
          <a:solidFill>
            <a:srgbClr val="ede7f6"/>
          </a:solidFill>
          <a:ln w="76320">
            <a:solidFill>
              <a:srgbClr val="c2185b"/>
            </a:solidFill>
            <a:prstDash val="sysDash"/>
            <a:round/>
          </a:ln>
        </p:spPr>
        <p:style>
          <a:lnRef idx="0"/>
          <a:fillRef idx="0"/>
          <a:effectRef idx="0"/>
          <a:fontRef idx="minor"/>
        </p:style>
        <p:txBody>
          <a:bodyPr lIns="128160" rIns="128160" tIns="83160" bIns="83160" anchor="t">
            <a:noAutofit/>
          </a:bodyPr>
          <a:p>
            <a:pPr>
              <a:lnSpc>
                <a:spcPct val="150000"/>
              </a:lnSpc>
              <a:buNone/>
            </a:pPr>
            <a:r>
              <a:rPr b="0" lang="en-PH" sz="3200" spc="-1" strike="noStrike">
                <a:latin typeface="Lato"/>
              </a:rPr>
              <a:t>Ang iibigin ko’y,</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Ang lalakarin niya’y</a:t>
            </a:r>
            <a:endParaRPr b="0" lang="en-PH" sz="3200" spc="-1" strike="noStrike">
              <a:latin typeface="Arial"/>
            </a:endParaRPr>
          </a:p>
          <a:p>
            <a:pPr>
              <a:lnSpc>
                <a:spcPct val="150000"/>
              </a:lnSpc>
              <a:buNone/>
            </a:pPr>
            <a:r>
              <a:rPr b="0" lang="en-PH" sz="3200" spc="-1" strike="noStrike">
                <a:latin typeface="Lato"/>
              </a:rPr>
              <a:t>lalaking matapang</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parte ng dinulang.</a:t>
            </a:r>
            <a:endParaRPr b="0" lang="en-PH" sz="3200" spc="-1" strike="noStrike">
              <a:latin typeface="Arial"/>
            </a:endParaRPr>
          </a:p>
          <a:p>
            <a:pPr>
              <a:lnSpc>
                <a:spcPct val="150000"/>
              </a:lnSpc>
              <a:buNone/>
            </a:pPr>
            <a:r>
              <a:rPr b="0" lang="en-PH" sz="3200" spc="-1" strike="noStrike">
                <a:latin typeface="Lato"/>
              </a:rPr>
              <a:t>Ang baril niya’y pito,</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Isang pinggang pansit,</a:t>
            </a:r>
            <a:endParaRPr b="0" lang="en-PH" sz="3200" spc="-1" strike="noStrike">
              <a:latin typeface="Arial"/>
            </a:endParaRPr>
          </a:p>
          <a:p>
            <a:pPr>
              <a:lnSpc>
                <a:spcPct val="150000"/>
              </a:lnSpc>
              <a:buNone/>
            </a:pPr>
            <a:r>
              <a:rPr b="0" lang="en-PH" sz="3200" spc="-1" strike="noStrike">
                <a:latin typeface="Lato"/>
              </a:rPr>
              <a:t>ang sundang ay siyam.</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ang kaniyang kalaban!</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792000" y="1125720"/>
            <a:ext cx="10259640" cy="4674240"/>
          </a:xfrm>
          <a:prstGeom prst="rect">
            <a:avLst/>
          </a:prstGeom>
          <a:solidFill>
            <a:srgbClr val="ede7f6"/>
          </a:solidFill>
          <a:ln w="76320">
            <a:solidFill>
              <a:srgbClr val="c2185b"/>
            </a:solidFill>
            <a:prstDash val="sysDash"/>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latin typeface="Lato"/>
              </a:rPr>
              <a:t>	</a:t>
            </a:r>
            <a:r>
              <a:rPr b="0" lang="en-PH" sz="2800" spc="-1" strike="noStrike">
                <a:latin typeface="Lato"/>
              </a:rPr>
              <a:t>Nang matapos ang oras nila sa asignatura at nang matapos nilang maisagawa ang mga gawain, nagpaalam na si Bb. Mondelo.</a:t>
            </a:r>
            <a:endParaRPr b="0" lang="en-PH" sz="2800" spc="-1" strike="noStrike">
              <a:latin typeface="Arial"/>
            </a:endParaRPr>
          </a:p>
          <a:p>
            <a:pPr algn="just">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Paalam na sa inyong lahat. Huwag ninyong kalilimutan ang takdang-aralin para sa susunod na pagkikita.”</a:t>
            </a:r>
            <a:endParaRPr b="0" lang="en-PH" sz="2800" spc="-1" strike="noStrike">
              <a:latin typeface="Arial"/>
            </a:endParaRPr>
          </a:p>
          <a:p>
            <a:pPr algn="just">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Paalam at salamat po, Bb. Mondelo,” ang pagpapaalam din ng mga mag-aaral.</a:t>
            </a:r>
            <a:endParaRPr b="0" lang="en-PH" sz="2800" spc="-1" strike="noStrike">
              <a:latin typeface="Arial"/>
            </a:endParaRPr>
          </a:p>
          <a:p>
            <a:pPr algn="just">
              <a:lnSpc>
                <a:spcPct val="150000"/>
              </a:lnSpc>
              <a:buNone/>
            </a:pPr>
            <a:r>
              <a:rPr b="0" lang="en-PH" sz="2800" spc="-1" strike="noStrike">
                <a:latin typeface="Lato"/>
              </a:rPr>
              <a:t>	</a:t>
            </a:r>
            <a:r>
              <a:rPr b="0" lang="en-PH" sz="2800" spc="-1" strike="noStrike">
                <a:latin typeface="Lato"/>
              </a:rPr>
              <a:t>Natapos ang klase na masayang-masaya ang mga mag-aaral.</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792000" y="1125720"/>
            <a:ext cx="10259640" cy="4674240"/>
          </a:xfrm>
          <a:prstGeom prst="rect">
            <a:avLst/>
          </a:prstGeom>
          <a:solidFill>
            <a:srgbClr val="fff8e1"/>
          </a:solidFill>
          <a:ln w="76320">
            <a:solidFill>
              <a:srgbClr val="c2185b"/>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highlight>
                  <a:srgbClr val="ffff00"/>
                </a:highlight>
                <a:latin typeface="Lato"/>
              </a:rPr>
              <a:t>Panuto: Sagutin ang mga tanong batay sa binasa.</a:t>
            </a:r>
            <a:endParaRPr b="0" lang="en-PH" sz="2800" spc="-1" strike="noStrike">
              <a:latin typeface="Arial"/>
            </a:endParaRPr>
          </a:p>
          <a:p>
            <a:pPr algn="just">
              <a:lnSpc>
                <a:spcPct val="150000"/>
              </a:lnSpc>
              <a:buNone/>
            </a:pPr>
            <a:r>
              <a:rPr b="0" lang="en-PH" sz="2800" spc="-1" strike="noStrike">
                <a:latin typeface="Lato"/>
              </a:rPr>
              <a:t>1. Tungkol saan ang awit?</a:t>
            </a:r>
            <a:endParaRPr b="0" lang="en-PH" sz="2800" spc="-1" strike="noStrike">
              <a:latin typeface="Arial"/>
            </a:endParaRPr>
          </a:p>
          <a:p>
            <a:pPr algn="just">
              <a:lnSpc>
                <a:spcPct val="150000"/>
              </a:lnSpc>
              <a:buNone/>
            </a:pPr>
            <a:r>
              <a:rPr b="0" lang="en-PH" sz="2800" spc="-1" strike="noStrike">
                <a:latin typeface="Lato"/>
              </a:rPr>
              <a:t>2. Ano ang gagawin ng dalawang tauhan ayon sa awit?</a:t>
            </a:r>
            <a:endParaRPr b="0" lang="en-PH" sz="2800" spc="-1" strike="noStrike">
              <a:latin typeface="Arial"/>
            </a:endParaRPr>
          </a:p>
          <a:p>
            <a:pPr algn="just">
              <a:lnSpc>
                <a:spcPct val="150000"/>
              </a:lnSpc>
              <a:buNone/>
            </a:pPr>
            <a:r>
              <a:rPr b="0" lang="en-PH" sz="2800" spc="-1" strike="noStrike">
                <a:latin typeface="Lato"/>
              </a:rPr>
              <a:t>3. Paano ipinakita sa awit ang pag-aalala ng lalaki kay Neneng?</a:t>
            </a:r>
            <a:endParaRPr b="0" lang="en-PH" sz="2800" spc="-1" strike="noStrike">
              <a:latin typeface="Arial"/>
            </a:endParaRPr>
          </a:p>
          <a:p>
            <a:pPr algn="just">
              <a:lnSpc>
                <a:spcPct val="150000"/>
              </a:lnSpc>
              <a:buNone/>
            </a:pPr>
            <a:r>
              <a:rPr b="0" lang="en-PH" sz="2800" spc="-1" strike="noStrike">
                <a:latin typeface="Lato"/>
              </a:rPr>
              <a:t>4. Maituturing bang katapangan sa isang lalaki ang pagkakaroon ng baril at sundang? Bakit?</a:t>
            </a:r>
            <a:endParaRPr b="0" lang="en-PH" sz="2800" spc="-1" strike="noStrike">
              <a:latin typeface="Arial"/>
            </a:endParaRPr>
          </a:p>
          <a:p>
            <a:pPr algn="just">
              <a:lnSpc>
                <a:spcPct val="150000"/>
              </a:lnSpc>
              <a:buNone/>
            </a:pPr>
            <a:r>
              <a:rPr b="0" lang="en-PH" sz="2800" spc="-1" strike="noStrike">
                <a:latin typeface="Lato"/>
              </a:rPr>
              <a:t>5. Paano mo maipakikita ang iyong pagiging matapang?</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2868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2023-09-05T17:00:54Z</dcterms:modified>
  <cp:revision>269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