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800" cy="685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4680" cy="2794680"/>
          </a:xfrm>
          <a:prstGeom prst="rect">
            <a:avLst/>
          </a:prstGeom>
          <a:ln w="0">
            <a:noFill/>
          </a:ln>
        </p:spPr>
      </p:pic>
      <p:sp>
        <p:nvSpPr>
          <p:cNvPr id="2" name="Rectangle 5"/>
          <p:cNvSpPr/>
          <p:nvPr/>
        </p:nvSpPr>
        <p:spPr>
          <a:xfrm>
            <a:off x="3487320" y="1475280"/>
            <a:ext cx="8700120" cy="3858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0120" cy="379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800" cy="630720"/>
          </a:xfrm>
          <a:prstGeom prst="rect">
            <a:avLst/>
          </a:prstGeom>
          <a:ln w="0">
            <a:noFill/>
          </a:ln>
        </p:spPr>
      </p:pic>
      <p:sp>
        <p:nvSpPr>
          <p:cNvPr id="43" name="Rectangle 7"/>
          <p:cNvSpPr/>
          <p:nvPr/>
        </p:nvSpPr>
        <p:spPr>
          <a:xfrm>
            <a:off x="10868760" y="0"/>
            <a:ext cx="966240" cy="96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0320" cy="1030320"/>
          </a:xfrm>
          <a:prstGeom prst="rect">
            <a:avLst/>
          </a:prstGeom>
          <a:ln w="0">
            <a:noFill/>
          </a:ln>
        </p:spPr>
      </p:pic>
      <p:sp>
        <p:nvSpPr>
          <p:cNvPr id="45" name="TextBox 9"/>
          <p:cNvSpPr/>
          <p:nvPr/>
        </p:nvSpPr>
        <p:spPr>
          <a:xfrm>
            <a:off x="185400" y="6362280"/>
            <a:ext cx="4687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120" cy="33804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3144600"/>
            <a:ext cx="7490880" cy="132372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pPr>
            <a:br/>
            <a:r>
              <a:rPr b="1" lang="en-US" sz="3600" spc="-1" strike="noStrike">
                <a:solidFill>
                  <a:srgbClr val="ffffff"/>
                </a:solidFill>
                <a:latin typeface="Lato"/>
                <a:ea typeface="DejaVu Sans"/>
              </a:rPr>
              <a:t>Pagbibigay ng Paksa sa Kuwento o Usapan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ontent Placeholder 10"/>
          <p:cNvSpPr/>
          <p:nvPr/>
        </p:nvSpPr>
        <p:spPr>
          <a:xfrm>
            <a:off x="541080" y="3960000"/>
            <a:ext cx="10618200" cy="718200"/>
          </a:xfrm>
          <a:prstGeom prst="rect">
            <a:avLst/>
          </a:prstGeom>
          <a:noFill/>
          <a:ln w="0">
            <a:noFill/>
          </a:ln>
        </p:spPr>
        <p:style>
          <a:lnRef idx="0"/>
          <a:fillRef idx="0"/>
          <a:effectRef idx="0"/>
          <a:fontRef idx="minor"/>
        </p:style>
      </p:sp>
      <p:sp>
        <p:nvSpPr>
          <p:cNvPr id="126" name="Content Placeholder 10"/>
          <p:cNvSpPr/>
          <p:nvPr/>
        </p:nvSpPr>
        <p:spPr>
          <a:xfrm>
            <a:off x="558360" y="5040000"/>
            <a:ext cx="10420920" cy="1014840"/>
          </a:xfrm>
          <a:prstGeom prst="rect">
            <a:avLst/>
          </a:prstGeom>
          <a:noFill/>
          <a:ln w="0">
            <a:noFill/>
          </a:ln>
        </p:spPr>
        <p:style>
          <a:lnRef idx="0"/>
          <a:fillRef idx="0"/>
          <a:effectRef idx="0"/>
          <a:fontRef idx="minor"/>
        </p:style>
      </p:sp>
      <p:sp>
        <p:nvSpPr>
          <p:cNvPr id="127" name="PlaceHolder 4"/>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
        <p:nvSpPr>
          <p:cNvPr id="128" name=""/>
          <p:cNvSpPr/>
          <p:nvPr/>
        </p:nvSpPr>
        <p:spPr>
          <a:xfrm>
            <a:off x="360000" y="1080000"/>
            <a:ext cx="11519640" cy="44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Ang </a:t>
            </a:r>
            <a:r>
              <a:rPr b="1" lang="en-US" sz="1800" spc="-1" strike="noStrike">
                <a:solidFill>
                  <a:srgbClr val="000000"/>
                </a:solidFill>
                <a:latin typeface="Lato"/>
                <a:ea typeface="Lato"/>
              </a:rPr>
              <a:t>paksa </a:t>
            </a:r>
            <a:r>
              <a:rPr b="0" lang="en-US" sz="1800" spc="-1" strike="noStrike">
                <a:solidFill>
                  <a:srgbClr val="000000"/>
                </a:solidFill>
                <a:latin typeface="Lato"/>
                <a:ea typeface="Lato"/>
              </a:rPr>
              <a:t>ay tumutukoy sa kabuoang ideya, kaisipan, o nilalaman ng teksto. Ito ay maaaring malaman sa una at huling bahagi ng kuwento o usapan </a:t>
            </a:r>
            <a:endParaRPr b="0" lang="en-PH" sz="1800" spc="-1" strike="noStrike">
              <a:latin typeface="Arial"/>
            </a:endParaRPr>
          </a:p>
          <a:p>
            <a:pPr>
              <a:lnSpc>
                <a:spcPct val="100000"/>
              </a:lnSpc>
              <a:buNone/>
            </a:pPr>
            <a:r>
              <a:rPr b="1" lang="en-US" sz="1800" spc="-1" strike="noStrike">
                <a:solidFill>
                  <a:srgbClr val="000000"/>
                </a:solidFill>
                <a:latin typeface="Lato"/>
                <a:ea typeface="Lato"/>
              </a:rPr>
              <a:t>Halimbawa</a:t>
            </a:r>
            <a:r>
              <a:rPr b="0" lang="en-US" sz="1800" spc="-1" strike="noStrike">
                <a:solidFill>
                  <a:srgbClr val="000000"/>
                </a:solidFill>
                <a:latin typeface="Lato"/>
                <a:ea typeface="Lato"/>
              </a:rPr>
              <a:t>:</a:t>
            </a:r>
            <a:endParaRPr b="0" lang="en-PH" sz="1800" spc="-1" strike="noStrike">
              <a:latin typeface="Arial"/>
            </a:endParaRPr>
          </a:p>
          <a:p>
            <a:pPr algn="just">
              <a:lnSpc>
                <a:spcPct val="10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Ang mga langgam ay mga insekto. Sila ay nabubuhay sa isang malaking pangkat na tinatawag na “kolonya.” Sila ay maaaring kumain ng mga halaman pati na rin ng mga hayop. Ang isang langgam ay kayang magbuhat ng ilang beses ang bigat sa kanilang timbang. Kapag naghahanap ng pagkain, nag-iiwan ang mga langgam ng bakas na kanilang inaamoy. Ito ang dahilan kung bakit nasusundan at nakababalik sila sa kanilang tahanan.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US" sz="1800" spc="-1" strike="noStrike">
                <a:solidFill>
                  <a:srgbClr val="000000"/>
                </a:solidFill>
                <a:latin typeface="Lato"/>
                <a:ea typeface="Lato"/>
              </a:rPr>
              <a:t>Halimbawa</a:t>
            </a:r>
            <a:r>
              <a:rPr b="0" lang="en-US" sz="1800" spc="-1" strike="noStrike">
                <a:solidFill>
                  <a:srgbClr val="000000"/>
                </a:solidFill>
                <a:latin typeface="Lato"/>
                <a:ea typeface="Lato"/>
              </a:rPr>
              <a:t>: Tungkol saan o ano ang paksa ng kuwento?</a:t>
            </a:r>
            <a:endParaRPr b="0" lang="en-PH" sz="1800" spc="-1" strike="noStrike">
              <a:latin typeface="Arial"/>
            </a:endParaRPr>
          </a:p>
          <a:p>
            <a:pPr>
              <a:lnSpc>
                <a:spcPct val="100000"/>
              </a:lnSpc>
              <a:buNone/>
            </a:pPr>
            <a:r>
              <a:rPr b="1" lang="en-US" sz="1800" spc="-1" strike="noStrike">
                <a:solidFill>
                  <a:srgbClr val="000000"/>
                </a:solidFill>
                <a:latin typeface="Lato"/>
                <a:ea typeface="Lato"/>
              </a:rPr>
              <a:t>Sagot</a:t>
            </a:r>
            <a:r>
              <a:rPr b="0" lang="en-US" sz="1800" spc="-1" strike="noStrike">
                <a:solidFill>
                  <a:srgbClr val="000000"/>
                </a:solidFill>
                <a:latin typeface="Lato"/>
                <a:ea typeface="Lato"/>
              </a:rPr>
              <a:t>: </a:t>
            </a:r>
            <a:r>
              <a:rPr b="0" i="1" lang="en-US" sz="1800" spc="-1" strike="noStrike">
                <a:solidFill>
                  <a:srgbClr val="000000"/>
                </a:solidFill>
                <a:latin typeface="Lato"/>
                <a:ea typeface="Lato"/>
              </a:rPr>
              <a:t>Ang kuwento ay tungkol sa mga langgam.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i="1" lang="en-US" sz="1800" spc="-1" strike="noStrike">
                <a:solidFill>
                  <a:srgbClr val="000000"/>
                </a:solidFill>
                <a:latin typeface="Lato"/>
                <a:ea typeface="Lato"/>
              </a:rPr>
              <a:t>	</a:t>
            </a:r>
            <a:r>
              <a:rPr b="0" i="1" lang="en-US" sz="1800" spc="-1" strike="noStrike">
                <a:solidFill>
                  <a:srgbClr val="000000"/>
                </a:solidFill>
                <a:latin typeface="Lato"/>
                <a:ea typeface="Lato"/>
              </a:rPr>
              <a:t>Ang </a:t>
            </a:r>
            <a:r>
              <a:rPr b="1" i="1" lang="en-US" sz="1800" spc="-1" strike="noStrike">
                <a:solidFill>
                  <a:srgbClr val="000000"/>
                </a:solidFill>
                <a:latin typeface="Lato"/>
                <a:ea typeface="Lato"/>
              </a:rPr>
              <a:t>paksa ng kuwento</a:t>
            </a:r>
            <a:r>
              <a:rPr b="0" i="1" lang="en-US" sz="1800" spc="-1" strike="noStrike">
                <a:solidFill>
                  <a:srgbClr val="000000"/>
                </a:solidFill>
                <a:latin typeface="Lato"/>
                <a:ea typeface="Lato"/>
              </a:rPr>
              <a:t> ay “</a:t>
            </a:r>
            <a:r>
              <a:rPr b="1" i="1" lang="en-US" sz="1800" spc="-1" strike="noStrike">
                <a:solidFill>
                  <a:srgbClr val="000000"/>
                </a:solidFill>
                <a:latin typeface="Lato"/>
                <a:ea typeface="Lato"/>
              </a:rPr>
              <a:t>Ang mga Langgam</a:t>
            </a:r>
            <a:r>
              <a:rPr b="0" i="1" lang="en-US" sz="1800" spc="-1" strike="noStrike">
                <a:solidFill>
                  <a:srgbClr val="000000"/>
                </a:solidFill>
                <a:latin typeface="Lato"/>
                <a:ea typeface="Lato"/>
              </a:rPr>
              <a:t>” sapagkat ito ang pinag-uusapan o dito umiikot ang kaisipang binibigyang-diin sa talata. Ang mga detalye ng kuwento ay may kinalaman sa mga langgam.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ontent Placeholder 1"/>
          <p:cNvSpPr/>
          <p:nvPr/>
        </p:nvSpPr>
        <p:spPr>
          <a:xfrm>
            <a:off x="756000" y="4140000"/>
            <a:ext cx="10240920" cy="1258200"/>
          </a:xfrm>
          <a:prstGeom prst="rect">
            <a:avLst/>
          </a:prstGeom>
          <a:noFill/>
          <a:ln w="0">
            <a:noFill/>
          </a:ln>
        </p:spPr>
        <p:style>
          <a:lnRef idx="0"/>
          <a:fillRef idx="0"/>
          <a:effectRef idx="0"/>
          <a:fontRef idx="minor"/>
        </p:style>
      </p:sp>
      <p:sp>
        <p:nvSpPr>
          <p:cNvPr id="130" name="PlaceHolder 5"/>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
        <p:nvSpPr>
          <p:cNvPr id="131" name=""/>
          <p:cNvSpPr/>
          <p:nvPr/>
        </p:nvSpPr>
        <p:spPr>
          <a:xfrm>
            <a:off x="360000" y="954000"/>
            <a:ext cx="11393280" cy="498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800" spc="-1" strike="noStrike">
                <a:solidFill>
                  <a:srgbClr val="000000"/>
                </a:solidFill>
                <a:latin typeface="Lato"/>
                <a:ea typeface="Lato"/>
              </a:rPr>
              <a:t>Halimbawa:</a:t>
            </a:r>
            <a:endParaRPr b="0" lang="en-PH" sz="1800" spc="-1" strike="noStrike">
              <a:latin typeface="Arial"/>
            </a:endParaRPr>
          </a:p>
          <a:p>
            <a:pPr>
              <a:lnSpc>
                <a:spcPct val="10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Nakita ni Monica na nagtatanim ng mga gulay ang kaniyang nanay.</a:t>
            </a:r>
            <a:endParaRPr b="0" lang="en-PH" sz="1800" spc="-1" strike="noStrike">
              <a:latin typeface="Arial"/>
            </a:endParaRPr>
          </a:p>
          <a:p>
            <a:pPr algn="just">
              <a:lnSpc>
                <a:spcPct val="115000"/>
              </a:lnSpc>
              <a:buNone/>
            </a:pPr>
            <a:r>
              <a:rPr b="1" lang="en-US" sz="1800" spc="-1" strike="noStrike">
                <a:solidFill>
                  <a:srgbClr val="000000"/>
                </a:solidFill>
                <a:latin typeface="Lato"/>
                <a:ea typeface="Lato"/>
              </a:rPr>
              <a:t>Monica</a:t>
            </a:r>
            <a:r>
              <a:rPr b="0" lang="en-US" sz="1800" spc="-1" strike="noStrike">
                <a:solidFill>
                  <a:srgbClr val="000000"/>
                </a:solidFill>
                <a:latin typeface="Lato"/>
                <a:ea typeface="Lato"/>
              </a:rPr>
              <a:t>: Bakit po kayo nagtatanim ng mga gulay sa paso, Nanay?</a:t>
            </a:r>
            <a:endParaRPr b="0" lang="en-PH" sz="1800" spc="-1" strike="noStrike">
              <a:latin typeface="Arial"/>
            </a:endParaRPr>
          </a:p>
          <a:p>
            <a:pPr algn="just">
              <a:lnSpc>
                <a:spcPct val="115000"/>
              </a:lnSpc>
              <a:buNone/>
            </a:pPr>
            <a:r>
              <a:rPr b="1" lang="en-US" sz="1800" spc="-1" strike="noStrike">
                <a:solidFill>
                  <a:srgbClr val="000000"/>
                </a:solidFill>
                <a:latin typeface="Lato"/>
                <a:ea typeface="Lato"/>
              </a:rPr>
              <a:t>Aling Minda</a:t>
            </a:r>
            <a:r>
              <a:rPr b="0" lang="en-US" sz="1800" spc="-1" strike="noStrike">
                <a:solidFill>
                  <a:srgbClr val="000000"/>
                </a:solidFill>
                <a:latin typeface="Lato"/>
                <a:ea typeface="Lato"/>
              </a:rPr>
              <a:t>: Wala kasi tayong malawak na bakuran, anak. Maliit lamang ang ating lupa.</a:t>
            </a:r>
            <a:endParaRPr b="0" lang="en-PH" sz="1800" spc="-1" strike="noStrike">
              <a:latin typeface="Arial"/>
            </a:endParaRPr>
          </a:p>
          <a:p>
            <a:pPr algn="just">
              <a:lnSpc>
                <a:spcPct val="115000"/>
              </a:lnSpc>
              <a:buNone/>
            </a:pPr>
            <a:r>
              <a:rPr b="1" lang="en-US" sz="1800" spc="-1" strike="noStrike">
                <a:solidFill>
                  <a:srgbClr val="000000"/>
                </a:solidFill>
                <a:latin typeface="Lato"/>
                <a:ea typeface="Lato"/>
              </a:rPr>
              <a:t>Monica</a:t>
            </a:r>
            <a:r>
              <a:rPr b="0" lang="en-US" sz="1800" spc="-1" strike="noStrike">
                <a:solidFill>
                  <a:srgbClr val="000000"/>
                </a:solidFill>
                <a:latin typeface="Lato"/>
                <a:ea typeface="Lato"/>
              </a:rPr>
              <a:t>: Bakit po kailangan pa ninyong magtanim ng mga gulay sa paso?</a:t>
            </a:r>
            <a:endParaRPr b="0" lang="en-PH" sz="1800" spc="-1" strike="noStrike">
              <a:latin typeface="Arial"/>
            </a:endParaRPr>
          </a:p>
          <a:p>
            <a:pPr algn="just">
              <a:lnSpc>
                <a:spcPct val="115000"/>
              </a:lnSpc>
              <a:buNone/>
            </a:pPr>
            <a:r>
              <a:rPr b="1" lang="en-US" sz="1800" spc="-1" strike="noStrike">
                <a:solidFill>
                  <a:srgbClr val="000000"/>
                </a:solidFill>
                <a:latin typeface="Lato"/>
                <a:ea typeface="Lato"/>
              </a:rPr>
              <a:t>Aling Minda</a:t>
            </a:r>
            <a:r>
              <a:rPr b="0" lang="en-US" sz="1800" spc="-1" strike="noStrike">
                <a:solidFill>
                  <a:srgbClr val="000000"/>
                </a:solidFill>
                <a:latin typeface="Lato"/>
                <a:ea typeface="Lato"/>
              </a:rPr>
              <a:t>: Malaking tulong ang pagtatanim sa paso, anak. Hindi na natin kailangang bumili ng mga gulay sa palengke. Sigurado pang sariwa ang makakin natin gulay.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US" sz="1800" spc="-1" strike="noStrike">
                <a:solidFill>
                  <a:srgbClr val="000000"/>
                </a:solidFill>
                <a:latin typeface="Lato"/>
                <a:ea typeface="Lato"/>
              </a:rPr>
              <a:t>Halimbawa bilang 2: </a:t>
            </a:r>
            <a:r>
              <a:rPr b="0" lang="en-US" sz="1800" spc="-1" strike="noStrike">
                <a:solidFill>
                  <a:srgbClr val="000000"/>
                </a:solidFill>
                <a:latin typeface="Lato"/>
                <a:ea typeface="Lato"/>
              </a:rPr>
              <a:t>Ano ang paksa ng usapan nina Monica at Aling Miranda?</a:t>
            </a:r>
            <a:endParaRPr b="0" lang="en-PH" sz="1800" spc="-1" strike="noStrike">
              <a:latin typeface="Arial"/>
            </a:endParaRPr>
          </a:p>
          <a:p>
            <a:pPr algn="ctr">
              <a:lnSpc>
                <a:spcPct val="90000"/>
              </a:lnSpc>
              <a:spcBef>
                <a:spcPts val="1001"/>
              </a:spcBef>
              <a:buNone/>
              <a:tabLst>
                <a:tab algn="l" pos="0"/>
              </a:tabLst>
            </a:pPr>
            <a:r>
              <a:rPr b="1" lang="en-US" sz="1800" spc="-1" strike="noStrike">
                <a:solidFill>
                  <a:srgbClr val="000000"/>
                </a:solidFill>
                <a:latin typeface="Lato"/>
                <a:ea typeface="Lato"/>
              </a:rPr>
              <a:t>Sagot</a:t>
            </a:r>
            <a:r>
              <a:rPr b="0" lang="en-US" sz="1800" spc="-1" strike="noStrike">
                <a:solidFill>
                  <a:srgbClr val="000000"/>
                </a:solidFill>
                <a:latin typeface="Lato"/>
                <a:ea typeface="Lato"/>
              </a:rPr>
              <a:t>: Ang paksa ng kanila usapan ay “</a:t>
            </a:r>
            <a:r>
              <a:rPr b="1" i="1" lang="en-US" sz="1800" spc="-1" strike="noStrike">
                <a:solidFill>
                  <a:srgbClr val="000000"/>
                </a:solidFill>
                <a:latin typeface="Lato"/>
                <a:ea typeface="Lato"/>
              </a:rPr>
              <a:t>Pagtatanim ng mga Gulay sa Paso</a:t>
            </a:r>
            <a:r>
              <a:rPr b="0" lang="en-US" sz="1800" spc="-1" strike="noStrike">
                <a:solidFill>
                  <a:srgbClr val="000000"/>
                </a:solidFill>
                <a:latin typeface="Lato"/>
                <a:ea typeface="Lato"/>
              </a:rPr>
              <a:t>.”</a:t>
            </a:r>
            <a:endParaRPr b="0" lang="en-PH" sz="1800" spc="-1" strike="noStrike">
              <a:latin typeface="Arial"/>
            </a:endParaRPr>
          </a:p>
          <a:p>
            <a:pPr algn="ctr">
              <a:lnSpc>
                <a:spcPct val="90000"/>
              </a:lnSpc>
              <a:spcBef>
                <a:spcPts val="1001"/>
              </a:spcBef>
              <a:buNone/>
              <a:tabLst>
                <a:tab algn="l" pos="0"/>
              </a:tabLst>
            </a:pPr>
            <a:endParaRPr b="0" lang="en-PH" sz="1800" spc="-1" strike="noStrike">
              <a:latin typeface="Arial"/>
            </a:endParaRPr>
          </a:p>
          <a:p>
            <a:pPr marL="228600" indent="-228600" algn="just">
              <a:lnSpc>
                <a:spcPct val="115000"/>
              </a:lnSpc>
              <a:spcBef>
                <a:spcPts val="1001"/>
              </a:spcBef>
              <a:buNone/>
              <a:tabLst>
                <a:tab algn="l" pos="0"/>
              </a:tabLst>
            </a:pPr>
            <a:r>
              <a:rPr b="0" i="1" lang="en-US" sz="1800" spc="-1" strike="noStrike">
                <a:solidFill>
                  <a:srgbClr val="000000"/>
                </a:solidFill>
                <a:latin typeface="Lato"/>
                <a:ea typeface="Lato"/>
              </a:rPr>
              <a:t>	</a:t>
            </a:r>
            <a:r>
              <a:rPr b="0" i="1" lang="en-US" sz="1800" spc="-1" strike="noStrike">
                <a:solidFill>
                  <a:srgbClr val="000000"/>
                </a:solidFill>
                <a:latin typeface="Lato"/>
                <a:ea typeface="Lato"/>
              </a:rPr>
              <a:t>Ang </a:t>
            </a:r>
            <a:r>
              <a:rPr b="1" i="1" lang="en-US" sz="1800" spc="-1" strike="noStrike">
                <a:solidFill>
                  <a:srgbClr val="000000"/>
                </a:solidFill>
                <a:latin typeface="Lato"/>
                <a:ea typeface="Lato"/>
              </a:rPr>
              <a:t>paksa ng usapan</a:t>
            </a:r>
            <a:r>
              <a:rPr b="0" i="1" lang="en-US" sz="1800" spc="-1" strike="noStrike">
                <a:solidFill>
                  <a:srgbClr val="000000"/>
                </a:solidFill>
                <a:latin typeface="Lato"/>
                <a:ea typeface="Lato"/>
              </a:rPr>
              <a:t> ay “ </a:t>
            </a:r>
            <a:r>
              <a:rPr b="1" i="1" lang="en-US" sz="1800" spc="-1" strike="noStrike">
                <a:solidFill>
                  <a:srgbClr val="000000"/>
                </a:solidFill>
                <a:latin typeface="Lato"/>
                <a:ea typeface="Lato"/>
              </a:rPr>
              <a:t>Pagtatanim ng Gulay sa Paso</a:t>
            </a:r>
            <a:r>
              <a:rPr b="0" i="1" lang="en-US" sz="1800" spc="-1" strike="noStrike">
                <a:solidFill>
                  <a:srgbClr val="000000"/>
                </a:solidFill>
                <a:latin typeface="Lato"/>
                <a:ea typeface="Lato"/>
              </a:rPr>
              <a:t>” sapagakat ito ang nagpapahayag ng kabuoang kaisipan ng usapan. Ang bawat pahayag sa pag-uusap ay nagsasabi o may kaugnayan tungkol sa pagtatanim ng mga gulay sa paso.</a:t>
            </a:r>
            <a:endParaRPr b="0" lang="en-PH" sz="1800" spc="-1" strike="noStrike">
              <a:latin typeface="Arial"/>
            </a:endParaRPr>
          </a:p>
          <a:p>
            <a:pPr marL="228600" indent="-228600" algn="just">
              <a:lnSpc>
                <a:spcPct val="115000"/>
              </a:lnSpc>
              <a:spcBef>
                <a:spcPts val="1001"/>
              </a:spcBef>
              <a:buNone/>
              <a:tabLst>
                <a:tab algn="l" pos="0"/>
              </a:tabLst>
            </a:pPr>
            <a:endParaRPr b="0" lang="en-PH" sz="1800" spc="-1" strike="noStrike">
              <a:latin typeface="Arial"/>
            </a:endParaRPr>
          </a:p>
          <a:p>
            <a:pPr marL="228600" indent="-228600">
              <a:lnSpc>
                <a:spcPct val="100000"/>
              </a:lnSpc>
              <a:buNone/>
              <a:tabLst>
                <a:tab algn="l" pos="0"/>
              </a:tabLst>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9"/>
          <p:cNvSpPr/>
          <p:nvPr/>
        </p:nvSpPr>
        <p:spPr>
          <a:xfrm>
            <a:off x="360000" y="899640"/>
            <a:ext cx="9898200" cy="1546920"/>
          </a:xfrm>
          <a:prstGeom prst="rect">
            <a:avLst/>
          </a:prstGeom>
          <a:noFill/>
          <a:ln w="0">
            <a:noFill/>
          </a:ln>
        </p:spPr>
        <p:style>
          <a:lnRef idx="0"/>
          <a:fillRef idx="0"/>
          <a:effectRef idx="0"/>
          <a:fontRef idx="minor"/>
        </p:style>
        <p:txBody>
          <a:bodyPr lIns="90000" rIns="90000" tIns="45000" bIns="45000" anchor="t">
            <a:normAutofit/>
          </a:bodyPr>
          <a:p>
            <a:pPr algn="ctr">
              <a:lnSpc>
                <a:spcPct val="90000"/>
              </a:lnSpc>
              <a:spcBef>
                <a:spcPts val="1001"/>
              </a:spcBef>
              <a:buNone/>
              <a:tabLst>
                <a:tab algn="l" pos="0"/>
              </a:tabLst>
            </a:pPr>
            <a:r>
              <a:rPr b="1" lang="en-US" sz="3200" spc="-1" strike="noStrike">
                <a:solidFill>
                  <a:srgbClr val="000000"/>
                </a:solidFill>
                <a:latin typeface="Lato"/>
                <a:ea typeface="Lato"/>
              </a:rPr>
              <a:t>Pagsasanay</a:t>
            </a:r>
            <a:endParaRPr b="0" lang="en-PH" sz="3200" spc="-1" strike="noStrike">
              <a:latin typeface="Arial"/>
            </a:endParaRPr>
          </a:p>
          <a:p>
            <a:pPr>
              <a:lnSpc>
                <a:spcPct val="100000"/>
              </a:lnSpc>
              <a:buNone/>
              <a:tabLst>
                <a:tab algn="l" pos="0"/>
              </a:tabLst>
            </a:pPr>
            <a:r>
              <a:rPr b="1" lang="en-US" sz="1800" spc="-1" strike="noStrike">
                <a:solidFill>
                  <a:srgbClr val="000000"/>
                </a:solidFill>
                <a:latin typeface="Lato"/>
                <a:ea typeface="Lato"/>
              </a:rPr>
              <a:t>Panuto:</a:t>
            </a:r>
            <a:r>
              <a:rPr b="0" lang="en-US" sz="1800" spc="-1" strike="noStrike">
                <a:solidFill>
                  <a:srgbClr val="000000"/>
                </a:solidFill>
                <a:latin typeface="Lato"/>
                <a:ea typeface="Lato"/>
              </a:rPr>
              <a:t> </a:t>
            </a:r>
            <a:r>
              <a:rPr b="0" lang="en-PH" sz="1800" spc="-1" strike="noStrike">
                <a:solidFill>
                  <a:srgbClr val="000000"/>
                </a:solidFill>
                <a:latin typeface="Arial"/>
                <a:ea typeface="DejaVu Sans"/>
              </a:rPr>
              <a:t>Ibigay ang angkop na paksa ng napakinggang kuwento o usapan. Bilugan ang tamang sagot. </a:t>
            </a:r>
            <a:endParaRPr b="0" lang="en-PH" sz="1800" spc="-1" strike="noStrike">
              <a:latin typeface="Arial"/>
            </a:endParaRPr>
          </a:p>
        </p:txBody>
      </p:sp>
      <p:sp>
        <p:nvSpPr>
          <p:cNvPr id="133" name="PlaceHolder 3"/>
          <p:cNvSpPr/>
          <p:nvPr/>
        </p:nvSpPr>
        <p:spPr>
          <a:xfrm>
            <a:off x="360360" y="1981440"/>
            <a:ext cx="11159280" cy="3058200"/>
          </a:xfrm>
          <a:prstGeom prst="rect">
            <a:avLst/>
          </a:prstGeom>
          <a:noFill/>
          <a:ln w="0">
            <a:noFill/>
          </a:ln>
        </p:spPr>
        <p:style>
          <a:lnRef idx="0"/>
          <a:fillRef idx="0"/>
          <a:effectRef idx="0"/>
          <a:fontRef idx="minor"/>
        </p:style>
        <p:txBody>
          <a:bodyPr lIns="90000" rIns="90000" tIns="45000" bIns="45000" anchor="t">
            <a:normAutofit fontScale="90000"/>
          </a:bodyPr>
          <a:p>
            <a:pPr algn="just">
              <a:lnSpc>
                <a:spcPct val="150000"/>
              </a:lnSpc>
              <a:buNone/>
            </a:pPr>
            <a:r>
              <a:rPr b="0" lang="en-US" sz="1800" spc="-1" strike="noStrike">
                <a:solidFill>
                  <a:srgbClr val="000000"/>
                </a:solidFill>
                <a:latin typeface="Lato"/>
                <a:ea typeface="Arial;Arial"/>
              </a:rPr>
              <a:t>1. Ang mga Pilipino ay matatag. Sa panahon ng pagsubok tulad ng kalamidad, bumabangon ang mga Pilipino. Hinaharap nila ang problema nang may positibong pananaw. Iniisip nila na may solusyon ang lahat. Hindi nawawala ang mga ngiti sa kabila ng hirap.</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a. Pagkamasayahin ng mga Pilipino</a:t>
            </a:r>
            <a:endParaRPr b="0" lang="en-PH" sz="1800" spc="-1" strike="noStrike">
              <a:latin typeface="Arial"/>
            </a:endParaRPr>
          </a:p>
          <a:p>
            <a:pPr algn="just">
              <a:lnSpc>
                <a:spcPct val="15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b. Positibo ang mga Pilipino</a:t>
            </a:r>
            <a:endParaRPr b="0" lang="en-PH" sz="1800" spc="-1" strike="noStrike">
              <a:latin typeface="Arial"/>
            </a:endParaRPr>
          </a:p>
          <a:p>
            <a:pPr algn="just">
              <a:lnSpc>
                <a:spcPct val="15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c. Katatagan ng mga Pilipino</a:t>
            </a:r>
            <a:endParaRPr b="0" lang="en-PH" sz="1800" spc="-1" strike="noStrike">
              <a:latin typeface="Arial"/>
            </a:endParaRPr>
          </a:p>
          <a:p>
            <a:pPr algn="just">
              <a:lnSpc>
                <a:spcPct val="150000"/>
              </a:lnSpc>
              <a:buNone/>
            </a:pPr>
            <a:r>
              <a:rPr b="0" lang="en-US" sz="1800" spc="-1" strike="noStrike">
                <a:solidFill>
                  <a:srgbClr val="000000"/>
                </a:solidFill>
                <a:latin typeface="Lato"/>
                <a:ea typeface="Lato"/>
              </a:rPr>
              <a:t>	</a:t>
            </a:r>
            <a:r>
              <a:rPr b="0" lang="en-US" sz="1800" spc="-1" strike="noStrike">
                <a:solidFill>
                  <a:srgbClr val="000000"/>
                </a:solidFill>
                <a:latin typeface="Lato"/>
                <a:ea typeface="Lato"/>
              </a:rPr>
              <a:t>d. Pagsubok sa mga Pilipino</a:t>
            </a:r>
            <a:endParaRPr b="0" lang="en-PH" sz="1800" spc="-1" strike="noStrike">
              <a:latin typeface="Arial"/>
            </a:endParaRPr>
          </a:p>
          <a:p>
            <a:pPr algn="just">
              <a:lnSpc>
                <a:spcPct val="100000"/>
              </a:lnSpc>
              <a:buNone/>
            </a:pPr>
            <a:endParaRPr b="0" lang="en-PH" sz="1800" spc="-1" strike="noStrike">
              <a:latin typeface="Arial"/>
            </a:endParaRPr>
          </a:p>
        </p:txBody>
      </p:sp>
      <p:sp>
        <p:nvSpPr>
          <p:cNvPr id="134" name="PlaceHolder 8"/>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284760" y="900000"/>
            <a:ext cx="11594880" cy="4072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2. Nag-uusap ang mga mag-aaral tungkol sa paksang kanilang iuulat.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Diana: </a:t>
            </a:r>
            <a:r>
              <a:rPr b="0" lang="en-PH" sz="1800" spc="-1" strike="noStrike">
                <a:solidFill>
                  <a:srgbClr val="000000"/>
                </a:solidFill>
                <a:latin typeface="Lato"/>
                <a:ea typeface="DejaVu Sans"/>
              </a:rPr>
              <a:t>Ang masustansiya at balanseng pagkain ay mahalaga. Ito ang unang dapat gawin upang maging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malusog ang katawan.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Jerome:</a:t>
            </a:r>
            <a:r>
              <a:rPr b="0" lang="en-PH" sz="1800" spc="-1" strike="noStrike">
                <a:solidFill>
                  <a:srgbClr val="000000"/>
                </a:solidFill>
                <a:latin typeface="Lato"/>
                <a:ea typeface="DejaVu Sans"/>
              </a:rPr>
              <a:t> Kailangan din ang regular na ehersisyo. Ang katawan ay kailangang aktibo.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Michael:</a:t>
            </a:r>
            <a:r>
              <a:rPr b="0" lang="en-PH" sz="1800" spc="-1" strike="noStrike">
                <a:solidFill>
                  <a:srgbClr val="000000"/>
                </a:solidFill>
                <a:latin typeface="Lato"/>
                <a:ea typeface="DejaVu Sans"/>
              </a:rPr>
              <a:t> Dapat ay mayroong sapat na tulog. Isa rin ito sa mahahalagang paraan.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Wilma: </a:t>
            </a:r>
            <a:r>
              <a:rPr b="0" lang="en-PH" sz="1800" spc="-1" strike="noStrike">
                <a:solidFill>
                  <a:srgbClr val="000000"/>
                </a:solidFill>
                <a:latin typeface="Lato"/>
                <a:ea typeface="DejaVu Sans"/>
              </a:rPr>
              <a:t>Maging malinis sa katawan at sa paligid. Sa ganitong paraan ay maiiwasan din ang maraming sakit.</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Masustansiyang Pagkain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Regular na Ehersisyo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Kalinisan sa Katawan at sa Paligid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Mga Paraan Upang Maging Malusog ang Katawan</a:t>
            </a:r>
            <a:endParaRPr b="0" lang="en-PH" sz="1800" spc="-1" strike="noStrike">
              <a:latin typeface="Arial"/>
            </a:endParaRPr>
          </a:p>
        </p:txBody>
      </p:sp>
      <p:sp>
        <p:nvSpPr>
          <p:cNvPr id="136" name="PlaceHolder 11"/>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7"/>
          <p:cNvSpPr/>
          <p:nvPr/>
        </p:nvSpPr>
        <p:spPr>
          <a:xfrm>
            <a:off x="396000" y="936000"/>
            <a:ext cx="11483280" cy="4679280"/>
          </a:xfrm>
          <a:prstGeom prst="rect">
            <a:avLst/>
          </a:prstGeom>
          <a:noFill/>
          <a:ln w="0">
            <a:noFill/>
          </a:ln>
        </p:spPr>
        <p:style>
          <a:lnRef idx="0"/>
          <a:fillRef idx="0"/>
          <a:effectRef idx="0"/>
          <a:fontRef idx="minor"/>
        </p:style>
        <p:txBody>
          <a:bodyPr lIns="90000" rIns="90000" tIns="45000" bIns="45000" anchor="t">
            <a:normAutofit fontScale="97000"/>
          </a:bodyPr>
          <a:p>
            <a:pPr algn="just">
              <a:lnSpc>
                <a:spcPct val="115000"/>
              </a:lnSpc>
              <a:buNone/>
            </a:pPr>
            <a:r>
              <a:rPr b="0" lang="en-US" sz="1800" spc="-1" strike="noStrike">
                <a:solidFill>
                  <a:srgbClr val="000000"/>
                </a:solidFill>
                <a:latin typeface="Lato"/>
                <a:ea typeface="Arial;Arial"/>
              </a:rPr>
              <a:t>3. Ang pagbabasa ay isang kasanayang dapat matutuhan ng bawat mag-aaral. Marami ang kaalamang nakukuha sa pagbabasa. Lumalawak din ang ating imahinasyon sa pagbabasa. Nakikita natin sa ating isipan ang ating binabasa. Nakararating tayo sa iba’t ibang lugar.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 Ang Mag-aaral</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b. Ang Pagbabasa</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c. Ang Dapat Matutuhan</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d. Ang Kaalaman</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4. Isang gabi, habang kumakain ng hapunan, ay nagtanong si Nanay Maria.</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 Pag-aaral</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b. Pagsusulit</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c. Naunawaan</a:t>
            </a:r>
            <a:endParaRPr b="0" lang="en-PH" sz="1800" spc="-1" strike="noStrike">
              <a:latin typeface="Arial"/>
            </a:endParaRPr>
          </a:p>
          <a:p>
            <a:pPr algn="just">
              <a:lnSpc>
                <a:spcPct val="115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d. Pinag-aralan</a:t>
            </a:r>
            <a:endParaRPr b="0" lang="en-PH" sz="1800" spc="-1" strike="noStrike">
              <a:latin typeface="Arial"/>
            </a:endParaRPr>
          </a:p>
          <a:p>
            <a:pPr algn="just">
              <a:lnSpc>
                <a:spcPct val="115000"/>
              </a:lnSpc>
              <a:buNone/>
            </a:pPr>
            <a:endParaRPr b="0" lang="en-PH" sz="1800" spc="-1" strike="noStrike">
              <a:latin typeface="Arial"/>
            </a:endParaRPr>
          </a:p>
        </p:txBody>
      </p:sp>
      <p:sp>
        <p:nvSpPr>
          <p:cNvPr id="138" name="PlaceHolder 6"/>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
        <p:nvSpPr>
          <p:cNvPr id="139" name=""/>
          <p:cNvSpPr/>
          <p:nvPr/>
        </p:nvSpPr>
        <p:spPr>
          <a:xfrm>
            <a:off x="2880000" y="4320000"/>
            <a:ext cx="8999640" cy="146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rial;Arial"/>
              </a:rPr>
              <a:t>Nanay Maria: </a:t>
            </a:r>
            <a:r>
              <a:rPr b="0" lang="en-PH" sz="1800" spc="-1" strike="noStrike">
                <a:solidFill>
                  <a:srgbClr val="000000"/>
                </a:solidFill>
                <a:latin typeface="Lato"/>
                <a:ea typeface="Arial;Arial"/>
              </a:rPr>
              <a:t>Anak, kumusta ang iyong pagsusulit sa Filipino kanina? </a:t>
            </a: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Maricar: </a:t>
            </a:r>
            <a:r>
              <a:rPr b="0" lang="en-PH" sz="1800" spc="-1" strike="noStrike">
                <a:solidFill>
                  <a:srgbClr val="000000"/>
                </a:solidFill>
                <a:latin typeface="Lato"/>
                <a:ea typeface="Arial;Arial"/>
              </a:rPr>
              <a:t>Ayos po, Nanay! Mataas po ang nakuha kong iskor. Nag-aral po kasi ako tungkol sa mga aralin sa pagsusulit kahapon.</a:t>
            </a: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Tatay Ronnie: </a:t>
            </a:r>
            <a:r>
              <a:rPr b="0" lang="en-PH" sz="1800" spc="-1" strike="noStrike">
                <a:solidFill>
                  <a:srgbClr val="000000"/>
                </a:solidFill>
                <a:latin typeface="Lato"/>
                <a:ea typeface="Arial;Arial"/>
              </a:rPr>
              <a:t>Mahusay, anak! Tama ang iyong ginawa. Ang pagsusulit ang sukatan kung gaano mo naunawaan ang inyong mga pinag-aralan.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0"/>
          <p:cNvSpPr/>
          <p:nvPr/>
        </p:nvSpPr>
        <p:spPr>
          <a:xfrm>
            <a:off x="432000" y="1044360"/>
            <a:ext cx="11267280" cy="3635280"/>
          </a:xfrm>
          <a:prstGeom prst="rect">
            <a:avLst/>
          </a:prstGeom>
          <a:noFill/>
          <a:ln w="0">
            <a:noFill/>
          </a:ln>
        </p:spPr>
        <p:style>
          <a:lnRef idx="0"/>
          <a:fillRef idx="0"/>
          <a:effectRef idx="0"/>
          <a:fontRef idx="minor"/>
        </p:style>
        <p:txBody>
          <a:bodyPr lIns="90000" rIns="90000" tIns="45000" bIns="45000" anchor="t">
            <a:normAutofit/>
          </a:bodyPr>
          <a:p>
            <a:pPr algn="just">
              <a:lnSpc>
                <a:spcPct val="150000"/>
              </a:lnSpc>
              <a:buNone/>
            </a:pPr>
            <a:r>
              <a:rPr b="0" lang="en-US" sz="1800" spc="-1" strike="noStrike">
                <a:solidFill>
                  <a:srgbClr val="000000"/>
                </a:solidFill>
                <a:latin typeface="Lato"/>
                <a:ea typeface="Arial;Arial"/>
              </a:rPr>
              <a:t>5. Ang bawat tao ay may kakayahan. Ang kakayahan ay maaaring natural o namamana. Katulad ng kakayahan sa pagkanta, maaaring magaling ka rin dito kung magaling ang iyong magulang. Ngunit, ang kakayahan ay maaari ding matutuhan. Ito ay bunga ng pagsisikap na mapaunlad ang kakayahan. Tulad ng kakayahan sa pagsayaw, maaari kang maging magaling kung ikaw ay nagsasanay.</a:t>
            </a: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a. Pagkanta</a:t>
            </a: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b. Pagsayaw</a:t>
            </a:r>
            <a:endParaRPr b="0" lang="en-PH" sz="1800" spc="-1" strike="noStrike">
              <a:latin typeface="Arial"/>
            </a:endParaRPr>
          </a:p>
          <a:p>
            <a:pPr algn="just">
              <a:lnSpc>
                <a:spcPct val="150000"/>
              </a:lnSpc>
              <a:buNone/>
            </a:pPr>
            <a:r>
              <a:rPr b="0" lang="en-US" sz="1800" spc="-1" strike="noStrike">
                <a:solidFill>
                  <a:srgbClr val="000000"/>
                </a:solidFill>
                <a:latin typeface="Lato"/>
                <a:ea typeface="Arial;Arial"/>
              </a:rPr>
              <a:t>	</a:t>
            </a:r>
            <a:r>
              <a:rPr b="0" lang="en-US" sz="1800" spc="-1" strike="noStrike">
                <a:solidFill>
                  <a:srgbClr val="000000"/>
                </a:solidFill>
                <a:latin typeface="Lato"/>
                <a:ea typeface="Arial;Arial"/>
              </a:rPr>
              <a:t>c. Pagsasanay</a:t>
            </a:r>
            <a:endParaRPr b="0" lang="en-PH" sz="1800" spc="-1" strike="noStrike">
              <a:latin typeface="Arial"/>
            </a:endParaRPr>
          </a:p>
        </p:txBody>
      </p:sp>
      <p:sp>
        <p:nvSpPr>
          <p:cNvPr id="141" name="PlaceHolder 13"/>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2"/>
          <p:cNvSpPr/>
          <p:nvPr/>
        </p:nvSpPr>
        <p:spPr>
          <a:xfrm>
            <a:off x="360000" y="865440"/>
            <a:ext cx="10978560" cy="3814560"/>
          </a:xfrm>
          <a:prstGeom prst="rect">
            <a:avLst/>
          </a:prstGeom>
          <a:noFill/>
          <a:ln w="0">
            <a:noFill/>
          </a:ln>
        </p:spPr>
        <p:style>
          <a:lnRef idx="0"/>
          <a:fillRef idx="0"/>
          <a:effectRef idx="0"/>
          <a:fontRef idx="minor"/>
        </p:style>
        <p:txBody>
          <a:bodyPr lIns="90000" rIns="90000" tIns="45000" bIns="45000" anchor="t">
            <a:normAutofit/>
          </a:bodyPr>
          <a:p>
            <a:pPr algn="just">
              <a:lnSpc>
                <a:spcPct val="100000"/>
              </a:lnSpc>
              <a:buNone/>
            </a:pPr>
            <a:r>
              <a:rPr b="1" lang="en-US" sz="1800" spc="-1" strike="noStrike">
                <a:solidFill>
                  <a:srgbClr val="000000"/>
                </a:solidFill>
                <a:latin typeface="Lato"/>
                <a:ea typeface="Arial;Arial"/>
              </a:rPr>
              <a:t>Susi sa Pagwawasto:</a:t>
            </a:r>
            <a:endParaRPr b="0" lang="en-PH" sz="1800" spc="-1" strike="noStrike">
              <a:latin typeface="Lato"/>
            </a:endParaRPr>
          </a:p>
          <a:p>
            <a:pPr algn="just">
              <a:lnSpc>
                <a:spcPct val="150000"/>
              </a:lnSpc>
              <a:buNone/>
            </a:pPr>
            <a:r>
              <a:rPr b="0" lang="en-US" sz="1800" spc="-1" strike="noStrike">
                <a:solidFill>
                  <a:srgbClr val="000000"/>
                </a:solidFill>
                <a:latin typeface="Lato"/>
                <a:ea typeface="Arial;Arial"/>
              </a:rPr>
              <a:t>1. c</a:t>
            </a:r>
            <a:endParaRPr b="0" lang="en-PH" sz="1800" spc="-1" strike="noStrike">
              <a:latin typeface="Lato"/>
            </a:endParaRPr>
          </a:p>
          <a:p>
            <a:pPr algn="just">
              <a:lnSpc>
                <a:spcPct val="150000"/>
              </a:lnSpc>
              <a:buNone/>
            </a:pPr>
            <a:r>
              <a:rPr b="0" lang="en-US" sz="1800" spc="-1" strike="noStrike">
                <a:solidFill>
                  <a:srgbClr val="000000"/>
                </a:solidFill>
                <a:latin typeface="Lato"/>
                <a:ea typeface="Arial;Arial"/>
              </a:rPr>
              <a:t>2. d</a:t>
            </a:r>
            <a:endParaRPr b="0" lang="en-PH" sz="1800" spc="-1" strike="noStrike">
              <a:latin typeface="Lato"/>
            </a:endParaRPr>
          </a:p>
          <a:p>
            <a:pPr algn="just">
              <a:lnSpc>
                <a:spcPct val="150000"/>
              </a:lnSpc>
              <a:buNone/>
            </a:pPr>
            <a:r>
              <a:rPr b="0" lang="en-US" sz="1800" spc="-1" strike="noStrike">
                <a:solidFill>
                  <a:srgbClr val="000000"/>
                </a:solidFill>
                <a:latin typeface="Lato"/>
                <a:ea typeface="Arial;Arial"/>
              </a:rPr>
              <a:t>3. b</a:t>
            </a:r>
            <a:endParaRPr b="0" lang="en-PH" sz="1800" spc="-1" strike="noStrike">
              <a:latin typeface="Lato"/>
            </a:endParaRPr>
          </a:p>
          <a:p>
            <a:pPr algn="just">
              <a:lnSpc>
                <a:spcPct val="150000"/>
              </a:lnSpc>
              <a:buNone/>
            </a:pPr>
            <a:r>
              <a:rPr b="0" lang="en-US" sz="1800" spc="-1" strike="noStrike">
                <a:solidFill>
                  <a:srgbClr val="000000"/>
                </a:solidFill>
                <a:latin typeface="Lato"/>
                <a:ea typeface="Arial;Arial"/>
              </a:rPr>
              <a:t>4. b</a:t>
            </a:r>
            <a:endParaRPr b="0" lang="en-PH" sz="1800" spc="-1" strike="noStrike">
              <a:latin typeface="Lato"/>
            </a:endParaRPr>
          </a:p>
          <a:p>
            <a:pPr algn="just">
              <a:lnSpc>
                <a:spcPct val="150000"/>
              </a:lnSpc>
              <a:buNone/>
            </a:pPr>
            <a:r>
              <a:rPr b="0" lang="en-US" sz="1800" spc="-1" strike="noStrike">
                <a:solidFill>
                  <a:srgbClr val="000000"/>
                </a:solidFill>
                <a:latin typeface="Lato"/>
                <a:ea typeface="Arial;Arial"/>
              </a:rPr>
              <a:t>5. d</a:t>
            </a:r>
            <a:endParaRPr b="0" lang="en-PH" sz="1800" spc="-1" strike="noStrike">
              <a:latin typeface="Lato"/>
            </a:endParaRPr>
          </a:p>
          <a:p>
            <a:pPr algn="just">
              <a:lnSpc>
                <a:spcPct val="150000"/>
              </a:lnSpc>
              <a:buNone/>
            </a:pPr>
            <a:endParaRPr b="0" lang="en-PH" sz="1800" spc="-1" strike="noStrike">
              <a:latin typeface="Lato"/>
            </a:endParaRPr>
          </a:p>
        </p:txBody>
      </p:sp>
      <p:sp>
        <p:nvSpPr>
          <p:cNvPr id="143" name="PlaceHolder 14"/>
          <p:cNvSpPr/>
          <p:nvPr/>
        </p:nvSpPr>
        <p:spPr>
          <a:xfrm>
            <a:off x="0" y="5040"/>
            <a:ext cx="8161200" cy="894240"/>
          </a:xfrm>
          <a:prstGeom prst="rect">
            <a:avLst/>
          </a:prstGeom>
          <a:noFill/>
          <a:ln w="0">
            <a:noFill/>
          </a:ln>
        </p:spPr>
        <p:style>
          <a:lnRef idx="0"/>
          <a:fillRef idx="0"/>
          <a:effectRef idx="0"/>
          <a:fontRef idx="minor"/>
        </p:style>
        <p:txBody>
          <a:bodyPr lIns="90000" rIns="90000" tIns="45000" bIns="45000" anchor="ctr">
            <a:normAutofit fontScale="90000"/>
          </a:bodyPr>
          <a:p>
            <a:pPr>
              <a:lnSpc>
                <a:spcPct val="90000"/>
              </a:lnSpc>
              <a:buNone/>
            </a:pPr>
            <a:r>
              <a:rPr b="0" lang="en-US" sz="3600" spc="-1" strike="noStrike">
                <a:solidFill>
                  <a:srgbClr val="000000"/>
                </a:solidFill>
                <a:latin typeface="Lato"/>
                <a:ea typeface="Lato"/>
              </a:rPr>
              <a:t>Pagbibigay ng Paksa sa Kuwento o Usapan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537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2023-07-13T10:41:27Z</dcterms:modified>
  <cp:revision>105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8</vt:i4>
  </property>
</Properties>
</file>