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0"/>
  </p:notesMasterIdLst>
  <p:sldIdLst>
    <p:sldId id="256" r:id="rId4"/>
    <p:sldId id="277" r:id="rId5"/>
    <p:sldId id="276" r:id="rId6"/>
    <p:sldId id="278" r:id="rId7"/>
    <p:sldId id="280" r:id="rId8"/>
    <p:sldId id="279" r:id="rId9"/>
    <p:sldId id="281" r:id="rId10"/>
    <p:sldId id="282" r:id="rId11"/>
    <p:sldId id="283" r:id="rId12"/>
    <p:sldId id="284" r:id="rId13"/>
    <p:sldId id="285" r:id="rId14"/>
    <p:sldId id="286" r:id="rId15"/>
    <p:sldId id="287" r:id="rId16"/>
    <p:sldId id="288" r:id="rId17"/>
    <p:sldId id="289"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81"/>
    <p:restoredTop sz="93076"/>
  </p:normalViewPr>
  <p:slideViewPr>
    <p:cSldViewPr snapToGrid="0" snapToObjects="1">
      <p:cViewPr varScale="1">
        <p:scale>
          <a:sx n="78" d="100"/>
          <a:sy n="78" d="100"/>
        </p:scale>
        <p:origin x="184" y="1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3/15/23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157344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3169551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371822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10212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468958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46005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71354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878826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909011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87076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479453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878644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572757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985628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3/15/23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3/15/23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3/15/23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9.tiff"/><Relationship Id="rId4" Type="http://schemas.openxmlformats.org/officeDocument/2006/relationships/image" Target="../media/image8.tif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2.tiff"/><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668254" y="2663399"/>
            <a:ext cx="6657472" cy="1754326"/>
          </a:xfrm>
          <a:prstGeom prst="rect">
            <a:avLst/>
          </a:prstGeom>
          <a:noFill/>
        </p:spPr>
        <p:txBody>
          <a:bodyPr wrap="square" rtlCol="0">
            <a:spAutoFit/>
          </a:bodyPr>
          <a:lstStyle/>
          <a:p>
            <a:pPr algn="ctr"/>
            <a:r>
              <a:rPr lang="en-US" sz="3600" b="1" dirty="0">
                <a:solidFill>
                  <a:schemeClr val="bg1"/>
                </a:solidFill>
                <a:latin typeface="Montserrat Medium" pitchFamily="2" charset="77"/>
              </a:rPr>
              <a:t>Adding and Subtracting Fractions and Mixed Numbers Without Regrouping</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CCE1D13-6703-654C-8FB0-89E2D0997439}"/>
                  </a:ext>
                </a:extLst>
              </p:cNvPr>
              <p:cNvSpPr txBox="1"/>
              <p:nvPr/>
            </p:nvSpPr>
            <p:spPr>
              <a:xfrm>
                <a:off x="2374068" y="2414053"/>
                <a:ext cx="394339"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9</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6" name="TextBox 5">
                <a:extLst>
                  <a:ext uri="{FF2B5EF4-FFF2-40B4-BE49-F238E27FC236}">
                    <a16:creationId xmlns:a16="http://schemas.microsoft.com/office/drawing/2014/main" id="{9CCE1D13-6703-654C-8FB0-89E2D0997439}"/>
                  </a:ext>
                </a:extLst>
              </p:cNvPr>
              <p:cNvSpPr txBox="1">
                <a:spLocks noRot="1" noChangeAspect="1" noMove="1" noResize="1" noEditPoints="1" noAdjustHandles="1" noChangeArrowheads="1" noChangeShapeType="1" noTextEdit="1"/>
              </p:cNvSpPr>
              <p:nvPr/>
            </p:nvSpPr>
            <p:spPr>
              <a:xfrm>
                <a:off x="2374068" y="2414053"/>
                <a:ext cx="394339" cy="1237518"/>
              </a:xfrm>
              <a:prstGeom prst="rect">
                <a:avLst/>
              </a:prstGeom>
              <a:blipFill>
                <a:blip r:embed="rId3"/>
                <a:stretch>
                  <a:fillRect l="-6250" r="-31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C87D5E1-596E-6642-B071-2B9CE49E48DC}"/>
                  </a:ext>
                </a:extLst>
              </p:cNvPr>
              <p:cNvSpPr txBox="1"/>
              <p:nvPr/>
            </p:nvSpPr>
            <p:spPr>
              <a:xfrm>
                <a:off x="2367400" y="3410048"/>
                <a:ext cx="422360" cy="123469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7</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8" name="TextBox 7">
                <a:extLst>
                  <a:ext uri="{FF2B5EF4-FFF2-40B4-BE49-F238E27FC236}">
                    <a16:creationId xmlns:a16="http://schemas.microsoft.com/office/drawing/2014/main" id="{0C87D5E1-596E-6642-B071-2B9CE49E48DC}"/>
                  </a:ext>
                </a:extLst>
              </p:cNvPr>
              <p:cNvSpPr txBox="1">
                <a:spLocks noRot="1" noChangeAspect="1" noMove="1" noResize="1" noEditPoints="1" noAdjustHandles="1" noChangeArrowheads="1" noChangeShapeType="1" noTextEdit="1"/>
              </p:cNvSpPr>
              <p:nvPr/>
            </p:nvSpPr>
            <p:spPr>
              <a:xfrm>
                <a:off x="2367400" y="3410048"/>
                <a:ext cx="422360" cy="1234697"/>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B3238365-4865-2341-BB58-C4656319EFCB}"/>
              </a:ext>
            </a:extLst>
          </p:cNvPr>
          <p:cNvSpPr txBox="1"/>
          <p:nvPr/>
        </p:nvSpPr>
        <p:spPr>
          <a:xfrm>
            <a:off x="985631" y="3429000"/>
            <a:ext cx="364202" cy="523220"/>
          </a:xfrm>
          <a:prstGeom prst="rect">
            <a:avLst/>
          </a:prstGeom>
          <a:noFill/>
        </p:spPr>
        <p:txBody>
          <a:bodyPr wrap="none" rtlCol="0">
            <a:spAutoFit/>
          </a:bodyPr>
          <a:lstStyle/>
          <a:p>
            <a:r>
              <a:rPr lang="en-US" sz="2800" dirty="0"/>
              <a:t>–</a:t>
            </a:r>
          </a:p>
        </p:txBody>
      </p:sp>
      <p:sp>
        <p:nvSpPr>
          <p:cNvPr id="13" name="TextBox 12">
            <a:extLst>
              <a:ext uri="{FF2B5EF4-FFF2-40B4-BE49-F238E27FC236}">
                <a16:creationId xmlns:a16="http://schemas.microsoft.com/office/drawing/2014/main" id="{F40A3F4A-F8CD-AF4E-8411-BC83B40A92E0}"/>
              </a:ext>
            </a:extLst>
          </p:cNvPr>
          <p:cNvSpPr txBox="1"/>
          <p:nvPr/>
        </p:nvSpPr>
        <p:spPr>
          <a:xfrm>
            <a:off x="2121723" y="4020336"/>
            <a:ext cx="1082348" cy="523220"/>
          </a:xfrm>
          <a:prstGeom prst="rect">
            <a:avLst/>
          </a:prstGeom>
          <a:noFill/>
        </p:spPr>
        <p:txBody>
          <a:bodyPr wrap="none" rtlCol="0">
            <a:spAutoFit/>
          </a:bodyPr>
          <a:lstStyle/>
          <a:p>
            <a:r>
              <a:rPr lang="en-US" sz="2800" dirty="0"/>
              <a:t>_____</a:t>
            </a:r>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F359955A-7BCA-C443-9965-27B7372886E9}"/>
                  </a:ext>
                </a:extLst>
              </p:cNvPr>
              <p:cNvSpPr txBox="1"/>
              <p:nvPr/>
            </p:nvSpPr>
            <p:spPr>
              <a:xfrm>
                <a:off x="2463655" y="4494329"/>
                <a:ext cx="1155816" cy="1501758"/>
              </a:xfrm>
              <a:prstGeom prst="rect">
                <a:avLst/>
              </a:prstGeom>
              <a:noFill/>
            </p:spPr>
            <p:txBody>
              <a:bodyPr wrap="square" lIns="0" tIns="0" rIns="0" bIns="0" rtlCol="0">
                <a:spAutoFit/>
              </a:bodyPr>
              <a:lstStyle/>
              <a:p>
                <a14:m>
                  <m:oMath xmlns:m="http://schemas.openxmlformats.org/officeDocument/2006/math">
                    <m:f>
                      <m:fPr>
                        <m:ctrlPr>
                          <a:rPr lang="en-US" sz="4000" b="1" i="1" smtClean="0">
                            <a:latin typeface="Cambria Math" panose="02040503050406030204" pitchFamily="18" charset="0"/>
                          </a:rPr>
                        </m:ctrlPr>
                      </m:fPr>
                      <m:num>
                        <m:r>
                          <a:rPr lang="en-US" sz="4000" b="1" i="1" smtClean="0">
                            <a:latin typeface="Cambria Math" panose="02040503050406030204" pitchFamily="18" charset="0"/>
                          </a:rPr>
                          <m:t>𝟐</m:t>
                        </m:r>
                      </m:num>
                      <m:den>
                        <m:r>
                          <a:rPr lang="en-US" sz="4000" b="1" i="1" smtClean="0">
                            <a:latin typeface="Cambria Math" panose="02040503050406030204" pitchFamily="18" charset="0"/>
                          </a:rPr>
                          <m:t>𝟒</m:t>
                        </m:r>
                      </m:den>
                    </m:f>
                    <m:r>
                      <a:rPr lang="en-US" sz="4000" b="0" i="1" smtClean="0">
                        <a:latin typeface="Cambria Math" panose="02040503050406030204" pitchFamily="18" charset="0"/>
                      </a:rPr>
                      <m:t>=</m:t>
                    </m:r>
                  </m:oMath>
                </a14:m>
                <a:r>
                  <a:rPr lang="en-US" sz="4000" dirty="0"/>
                  <a:t> </a:t>
                </a:r>
                <a14:m>
                  <m:oMath xmlns:m="http://schemas.openxmlformats.org/officeDocument/2006/math">
                    <m:f>
                      <m:fPr>
                        <m:ctrlPr>
                          <a:rPr lang="en-US" sz="4000" b="1" i="1">
                            <a:latin typeface="Cambria Math" panose="02040503050406030204" pitchFamily="18" charset="0"/>
                          </a:rPr>
                        </m:ctrlPr>
                      </m:fPr>
                      <m:num>
                        <m:r>
                          <a:rPr lang="en-US" sz="4000" b="1" i="1" smtClean="0">
                            <a:latin typeface="Cambria Math" panose="02040503050406030204" pitchFamily="18" charset="0"/>
                          </a:rPr>
                          <m:t>𝟏</m:t>
                        </m:r>
                      </m:num>
                      <m:den>
                        <m:r>
                          <a:rPr lang="en-US" sz="4000" b="1" i="1" smtClean="0">
                            <a:latin typeface="Cambria Math" panose="02040503050406030204" pitchFamily="18" charset="0"/>
                          </a:rPr>
                          <m:t>𝟐</m:t>
                        </m:r>
                      </m:den>
                    </m:f>
                  </m:oMath>
                </a14:m>
                <a:endParaRPr lang="en-US" sz="4000" b="1" dirty="0"/>
              </a:p>
              <a:p>
                <a:endParaRPr lang="en-US" sz="4000" dirty="0"/>
              </a:p>
            </p:txBody>
          </p:sp>
        </mc:Choice>
        <mc:Fallback>
          <p:sp>
            <p:nvSpPr>
              <p:cNvPr id="14" name="TextBox 13">
                <a:extLst>
                  <a:ext uri="{FF2B5EF4-FFF2-40B4-BE49-F238E27FC236}">
                    <a16:creationId xmlns:a16="http://schemas.microsoft.com/office/drawing/2014/main" id="{F359955A-7BCA-C443-9965-27B7372886E9}"/>
                  </a:ext>
                </a:extLst>
              </p:cNvPr>
              <p:cNvSpPr txBox="1">
                <a:spLocks noRot="1" noChangeAspect="1" noMove="1" noResize="1" noEditPoints="1" noAdjustHandles="1" noChangeArrowheads="1" noChangeShapeType="1" noTextEdit="1"/>
              </p:cNvSpPr>
              <p:nvPr/>
            </p:nvSpPr>
            <p:spPr>
              <a:xfrm>
                <a:off x="2463655" y="4494329"/>
                <a:ext cx="1155816" cy="1501758"/>
              </a:xfrm>
              <a:prstGeom prst="rect">
                <a:avLst/>
              </a:prstGeom>
              <a:blipFill>
                <a:blip r:embed="rId5"/>
                <a:stretch>
                  <a:fillRect l="-10870" r="-4348"/>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D8C7ACDD-BFB7-D846-931A-B3A3950995EB}"/>
              </a:ext>
            </a:extLst>
          </p:cNvPr>
          <p:cNvSpPr txBox="1"/>
          <p:nvPr/>
        </p:nvSpPr>
        <p:spPr>
          <a:xfrm>
            <a:off x="4442793" y="2584965"/>
            <a:ext cx="7350873" cy="1384995"/>
          </a:xfrm>
          <a:prstGeom prst="rect">
            <a:avLst/>
          </a:prstGeom>
          <a:noFill/>
        </p:spPr>
        <p:txBody>
          <a:bodyPr wrap="square" rtlCol="0">
            <a:spAutoFit/>
          </a:bodyPr>
          <a:lstStyle/>
          <a:p>
            <a:pPr algn="just"/>
            <a:r>
              <a:rPr lang="en-PH" sz="2800" dirty="0"/>
              <a:t>	The plate on the right has        of round</a:t>
            </a:r>
          </a:p>
          <a:p>
            <a:pPr algn="just"/>
            <a:endParaRPr lang="en-PH" sz="2800" dirty="0"/>
          </a:p>
          <a:p>
            <a:pPr algn="just"/>
            <a:r>
              <a:rPr lang="en-PH" sz="2800" dirty="0"/>
              <a:t>biscuits and         of rectangular biscuits.</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BFF778B-8475-124D-B6FE-03E42656031C}"/>
                  </a:ext>
                </a:extLst>
              </p:cNvPr>
              <p:cNvSpPr txBox="1"/>
              <p:nvPr/>
            </p:nvSpPr>
            <p:spPr>
              <a:xfrm>
                <a:off x="1055201" y="2415592"/>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0" name="TextBox 9">
                <a:extLst>
                  <a:ext uri="{FF2B5EF4-FFF2-40B4-BE49-F238E27FC236}">
                    <a16:creationId xmlns:a16="http://schemas.microsoft.com/office/drawing/2014/main" id="{1BFF778B-8475-124D-B6FE-03E42656031C}"/>
                  </a:ext>
                </a:extLst>
              </p:cNvPr>
              <p:cNvSpPr txBox="1">
                <a:spLocks noRot="1" noChangeAspect="1" noMove="1" noResize="1" noEditPoints="1" noAdjustHandles="1" noChangeArrowheads="1" noChangeShapeType="1" noTextEdit="1"/>
              </p:cNvSpPr>
              <p:nvPr/>
            </p:nvSpPr>
            <p:spPr>
              <a:xfrm>
                <a:off x="1055201" y="2415592"/>
                <a:ext cx="1155816" cy="12747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B1957872-E574-514A-AF9E-F0D84CEC91DD}"/>
                  </a:ext>
                </a:extLst>
              </p:cNvPr>
              <p:cNvSpPr txBox="1"/>
              <p:nvPr/>
            </p:nvSpPr>
            <p:spPr>
              <a:xfrm>
                <a:off x="1075974" y="3370105"/>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1" name="TextBox 10">
                <a:extLst>
                  <a:ext uri="{FF2B5EF4-FFF2-40B4-BE49-F238E27FC236}">
                    <a16:creationId xmlns:a16="http://schemas.microsoft.com/office/drawing/2014/main" id="{B1957872-E574-514A-AF9E-F0D84CEC91DD}"/>
                  </a:ext>
                </a:extLst>
              </p:cNvPr>
              <p:cNvSpPr txBox="1">
                <a:spLocks noRot="1" noChangeAspect="1" noMove="1" noResize="1" noEditPoints="1" noAdjustHandles="1" noChangeArrowheads="1" noChangeShapeType="1" noTextEdit="1"/>
              </p:cNvSpPr>
              <p:nvPr/>
            </p:nvSpPr>
            <p:spPr>
              <a:xfrm>
                <a:off x="1075974" y="3370105"/>
                <a:ext cx="1155816" cy="1274708"/>
              </a:xfrm>
              <a:prstGeom prst="rect">
                <a:avLst/>
              </a:prstGeom>
              <a:blipFill>
                <a:blip r:embed="rId7"/>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9C8E3E44-3492-2E4F-B90E-591AADF7449A}"/>
              </a:ext>
            </a:extLst>
          </p:cNvPr>
          <p:cNvSpPr txBox="1"/>
          <p:nvPr/>
        </p:nvSpPr>
        <p:spPr>
          <a:xfrm>
            <a:off x="2003412" y="2584965"/>
            <a:ext cx="364202" cy="523220"/>
          </a:xfrm>
          <a:prstGeom prst="rect">
            <a:avLst/>
          </a:prstGeom>
          <a:noFill/>
        </p:spPr>
        <p:txBody>
          <a:bodyPr wrap="none" rtlCol="0">
            <a:spAutoFit/>
          </a:bodyPr>
          <a:lstStyle/>
          <a:p>
            <a:r>
              <a:rPr lang="en-US" sz="2800" dirty="0"/>
              <a:t>=</a:t>
            </a:r>
          </a:p>
        </p:txBody>
      </p:sp>
      <p:sp>
        <p:nvSpPr>
          <p:cNvPr id="16" name="TextBox 15">
            <a:extLst>
              <a:ext uri="{FF2B5EF4-FFF2-40B4-BE49-F238E27FC236}">
                <a16:creationId xmlns:a16="http://schemas.microsoft.com/office/drawing/2014/main" id="{8F672554-FB5C-BB4C-B7DE-69C232A349F3}"/>
              </a:ext>
            </a:extLst>
          </p:cNvPr>
          <p:cNvSpPr txBox="1"/>
          <p:nvPr/>
        </p:nvSpPr>
        <p:spPr>
          <a:xfrm>
            <a:off x="1995640" y="3574344"/>
            <a:ext cx="364202" cy="523220"/>
          </a:xfrm>
          <a:prstGeom prst="rect">
            <a:avLst/>
          </a:prstGeom>
          <a:noFill/>
        </p:spPr>
        <p:txBody>
          <a:bodyPr wrap="none" rtlCol="0">
            <a:spAutoFit/>
          </a:bodyPr>
          <a:lstStyle/>
          <a:p>
            <a:r>
              <a:rPr lang="en-US" sz="2800" dirty="0"/>
              <a:t>=</a:t>
            </a:r>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C7C0D25C-6B29-E141-856B-5AF5D574785C}"/>
                  </a:ext>
                </a:extLst>
              </p:cNvPr>
              <p:cNvSpPr txBox="1"/>
              <p:nvPr/>
            </p:nvSpPr>
            <p:spPr>
              <a:xfrm>
                <a:off x="8865701" y="2454155"/>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7" name="TextBox 16">
                <a:extLst>
                  <a:ext uri="{FF2B5EF4-FFF2-40B4-BE49-F238E27FC236}">
                    <a16:creationId xmlns:a16="http://schemas.microsoft.com/office/drawing/2014/main" id="{C7C0D25C-6B29-E141-856B-5AF5D574785C}"/>
                  </a:ext>
                </a:extLst>
              </p:cNvPr>
              <p:cNvSpPr txBox="1">
                <a:spLocks noRot="1" noChangeAspect="1" noMove="1" noResize="1" noEditPoints="1" noAdjustHandles="1" noChangeArrowheads="1" noChangeShapeType="1" noTextEdit="1"/>
              </p:cNvSpPr>
              <p:nvPr/>
            </p:nvSpPr>
            <p:spPr>
              <a:xfrm>
                <a:off x="8865701" y="2454155"/>
                <a:ext cx="1155816" cy="12747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63CC4610-6BDC-8C4A-9D3E-F8470052234F}"/>
                  </a:ext>
                </a:extLst>
              </p:cNvPr>
              <p:cNvSpPr txBox="1"/>
              <p:nvPr/>
            </p:nvSpPr>
            <p:spPr>
              <a:xfrm>
                <a:off x="5998201" y="3297880"/>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8" name="TextBox 17">
                <a:extLst>
                  <a:ext uri="{FF2B5EF4-FFF2-40B4-BE49-F238E27FC236}">
                    <a16:creationId xmlns:a16="http://schemas.microsoft.com/office/drawing/2014/main" id="{63CC4610-6BDC-8C4A-9D3E-F8470052234F}"/>
                  </a:ext>
                </a:extLst>
              </p:cNvPr>
              <p:cNvSpPr txBox="1">
                <a:spLocks noRot="1" noChangeAspect="1" noMove="1" noResize="1" noEditPoints="1" noAdjustHandles="1" noChangeArrowheads="1" noChangeShapeType="1" noTextEdit="1"/>
              </p:cNvSpPr>
              <p:nvPr/>
            </p:nvSpPr>
            <p:spPr>
              <a:xfrm>
                <a:off x="5998201" y="3297880"/>
                <a:ext cx="1155816" cy="1274708"/>
              </a:xfrm>
              <a:prstGeom prst="rect">
                <a:avLst/>
              </a:prstGeom>
              <a:blipFill>
                <a:blip r:embed="rId8"/>
                <a:stretch>
                  <a:fillRect t="-990"/>
                </a:stretch>
              </a:blipFill>
            </p:spPr>
            <p:txBody>
              <a:bodyPr/>
              <a:lstStyle/>
              <a:p>
                <a:r>
                  <a:rPr lang="en-US">
                    <a:noFill/>
                  </a:rPr>
                  <a:t> </a:t>
                </a:r>
              </a:p>
            </p:txBody>
          </p:sp>
        </mc:Fallback>
      </mc:AlternateContent>
    </p:spTree>
    <p:extLst>
      <p:ext uri="{BB962C8B-B14F-4D97-AF65-F5344CB8AC3E}">
        <p14:creationId xmlns:p14="http://schemas.microsoft.com/office/powerpoint/2010/main" val="1625399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330543" cy="1325563"/>
          </a:xfrm>
        </p:spPr>
        <p:txBody>
          <a:bodyPr>
            <a:normAutofit/>
          </a:bodyPr>
          <a:lstStyle/>
          <a:p>
            <a:r>
              <a:rPr lang="en-US" b="1" dirty="0"/>
              <a:t>Adding and Subtracting Fractions and Mixed Numbers Without Regrouping</a:t>
            </a:r>
          </a:p>
        </p:txBody>
      </p:sp>
      <p:sp>
        <p:nvSpPr>
          <p:cNvPr id="3" name="Content Placeholder 2">
            <a:extLst>
              <a:ext uri="{FF2B5EF4-FFF2-40B4-BE49-F238E27FC236}">
                <a16:creationId xmlns:a16="http://schemas.microsoft.com/office/drawing/2014/main" id="{A084F92C-46FE-034E-A49E-0422F8AD3704}"/>
              </a:ext>
            </a:extLst>
          </p:cNvPr>
          <p:cNvSpPr>
            <a:spLocks noGrp="1"/>
          </p:cNvSpPr>
          <p:nvPr>
            <p:ph idx="1"/>
          </p:nvPr>
        </p:nvSpPr>
        <p:spPr/>
        <p:txBody>
          <a:bodyPr>
            <a:normAutofit/>
          </a:bodyPr>
          <a:lstStyle/>
          <a:p>
            <a:pPr marL="0" indent="0" algn="just">
              <a:buNone/>
            </a:pPr>
            <a:r>
              <a:rPr lang="en-PH" dirty="0"/>
              <a:t>	In the situation above, the two fractions are also similar. Both have a denominator of 4. Since they are similar fractions, simply subtract their numerators. However, since the fraction part of the minuend is smaller than the fraction part of the subtrahend, we 7 can proceed by converting the mixed number to an improper fraction.   </a:t>
            </a:r>
          </a:p>
          <a:p>
            <a:pPr marL="0" indent="0" algn="just">
              <a:lnSpc>
                <a:spcPct val="150000"/>
              </a:lnSpc>
              <a:buNone/>
            </a:pPr>
            <a:r>
              <a:rPr lang="en-PH" dirty="0"/>
              <a:t>Thus,         and        were converted to      and    , respectively. The</a:t>
            </a:r>
          </a:p>
          <a:p>
            <a:pPr marL="0" indent="0" algn="just">
              <a:lnSpc>
                <a:spcPct val="150000"/>
              </a:lnSpc>
              <a:buNone/>
            </a:pPr>
            <a:r>
              <a:rPr lang="en-PH" dirty="0"/>
              <a:t>result is then     , which is the lowest term of     .</a:t>
            </a:r>
          </a:p>
          <a:p>
            <a:pPr marL="0" indent="0" algn="just">
              <a:buNone/>
            </a:pPr>
            <a:endParaRPr lang="en-US" dirty="0"/>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24C31A69-988A-6848-A9F7-5579A2FB53F2}"/>
                  </a:ext>
                </a:extLst>
              </p:cNvPr>
              <p:cNvSpPr txBox="1"/>
              <p:nvPr/>
            </p:nvSpPr>
            <p:spPr>
              <a:xfrm>
                <a:off x="1462370" y="3890964"/>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9" name="TextBox 18">
                <a:extLst>
                  <a:ext uri="{FF2B5EF4-FFF2-40B4-BE49-F238E27FC236}">
                    <a16:creationId xmlns:a16="http://schemas.microsoft.com/office/drawing/2014/main" id="{24C31A69-988A-6848-A9F7-5579A2FB53F2}"/>
                  </a:ext>
                </a:extLst>
              </p:cNvPr>
              <p:cNvSpPr txBox="1">
                <a:spLocks noRot="1" noChangeAspect="1" noMove="1" noResize="1" noEditPoints="1" noAdjustHandles="1" noChangeArrowheads="1" noChangeShapeType="1" noTextEdit="1"/>
              </p:cNvSpPr>
              <p:nvPr/>
            </p:nvSpPr>
            <p:spPr>
              <a:xfrm>
                <a:off x="1462370" y="3890964"/>
                <a:ext cx="1155816" cy="12747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507B5C48-4C24-0A4B-B8E8-B782FE53EFB7}"/>
                  </a:ext>
                </a:extLst>
              </p:cNvPr>
              <p:cNvSpPr txBox="1"/>
              <p:nvPr/>
            </p:nvSpPr>
            <p:spPr>
              <a:xfrm>
                <a:off x="2697106" y="3890964"/>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0" name="TextBox 19">
                <a:extLst>
                  <a:ext uri="{FF2B5EF4-FFF2-40B4-BE49-F238E27FC236}">
                    <a16:creationId xmlns:a16="http://schemas.microsoft.com/office/drawing/2014/main" id="{507B5C48-4C24-0A4B-B8E8-B782FE53EFB7}"/>
                  </a:ext>
                </a:extLst>
              </p:cNvPr>
              <p:cNvSpPr txBox="1">
                <a:spLocks noRot="1" noChangeAspect="1" noMove="1" noResize="1" noEditPoints="1" noAdjustHandles="1" noChangeArrowheads="1" noChangeShapeType="1" noTextEdit="1"/>
              </p:cNvSpPr>
              <p:nvPr/>
            </p:nvSpPr>
            <p:spPr>
              <a:xfrm>
                <a:off x="2697106" y="3890964"/>
                <a:ext cx="1155816" cy="127470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61F69F92-1A93-3D43-A503-CF7A4E9EE702}"/>
                  </a:ext>
                </a:extLst>
              </p:cNvPr>
              <p:cNvSpPr txBox="1"/>
              <p:nvPr/>
            </p:nvSpPr>
            <p:spPr>
              <a:xfrm>
                <a:off x="2440809" y="4613462"/>
                <a:ext cx="1155816" cy="142218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i="1">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oMath>
                  </m:oMathPara>
                </a14:m>
                <a:endParaRPr lang="en-US" sz="2800" dirty="0"/>
              </a:p>
              <a:p>
                <a:endParaRPr lang="en-US" sz="4000" dirty="0"/>
              </a:p>
            </p:txBody>
          </p:sp>
        </mc:Choice>
        <mc:Fallback>
          <p:sp>
            <p:nvSpPr>
              <p:cNvPr id="21" name="TextBox 20">
                <a:extLst>
                  <a:ext uri="{FF2B5EF4-FFF2-40B4-BE49-F238E27FC236}">
                    <a16:creationId xmlns:a16="http://schemas.microsoft.com/office/drawing/2014/main" id="{61F69F92-1A93-3D43-A503-CF7A4E9EE702}"/>
                  </a:ext>
                </a:extLst>
              </p:cNvPr>
              <p:cNvSpPr txBox="1">
                <a:spLocks noRot="1" noChangeAspect="1" noMove="1" noResize="1" noEditPoints="1" noAdjustHandles="1" noChangeArrowheads="1" noChangeShapeType="1" noTextEdit="1"/>
              </p:cNvSpPr>
              <p:nvPr/>
            </p:nvSpPr>
            <p:spPr>
              <a:xfrm>
                <a:off x="2440809" y="4613462"/>
                <a:ext cx="1155816" cy="1422184"/>
              </a:xfrm>
              <a:prstGeom prst="rect">
                <a:avLst/>
              </a:prstGeom>
              <a:blipFill>
                <a:blip r:embed="rId5"/>
                <a:stretch>
                  <a:fillRect t="-8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B50C1CBD-0229-4843-BF90-FCA4EDE91BC0}"/>
                  </a:ext>
                </a:extLst>
              </p:cNvPr>
              <p:cNvSpPr txBox="1"/>
              <p:nvPr/>
            </p:nvSpPr>
            <p:spPr>
              <a:xfrm>
                <a:off x="6970990" y="4662449"/>
                <a:ext cx="1155816" cy="142218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2</m:t>
                          </m:r>
                        </m:num>
                        <m:den>
                          <m:r>
                            <a:rPr lang="en-US" sz="2800" b="0" i="1" smtClean="0">
                              <a:latin typeface="Cambria Math" panose="02040503050406030204" pitchFamily="18" charset="0"/>
                            </a:rPr>
                            <m:t>4</m:t>
                          </m:r>
                        </m:den>
                      </m:f>
                    </m:oMath>
                  </m:oMathPara>
                </a14:m>
                <a:endParaRPr lang="en-US" sz="4000" dirty="0"/>
              </a:p>
              <a:p>
                <a:endParaRPr lang="en-US" sz="4000" dirty="0"/>
              </a:p>
            </p:txBody>
          </p:sp>
        </mc:Choice>
        <mc:Fallback>
          <p:sp>
            <p:nvSpPr>
              <p:cNvPr id="22" name="TextBox 21">
                <a:extLst>
                  <a:ext uri="{FF2B5EF4-FFF2-40B4-BE49-F238E27FC236}">
                    <a16:creationId xmlns:a16="http://schemas.microsoft.com/office/drawing/2014/main" id="{B50C1CBD-0229-4843-BF90-FCA4EDE91BC0}"/>
                  </a:ext>
                </a:extLst>
              </p:cNvPr>
              <p:cNvSpPr txBox="1">
                <a:spLocks noRot="1" noChangeAspect="1" noMove="1" noResize="1" noEditPoints="1" noAdjustHandles="1" noChangeArrowheads="1" noChangeShapeType="1" noTextEdit="1"/>
              </p:cNvSpPr>
              <p:nvPr/>
            </p:nvSpPr>
            <p:spPr>
              <a:xfrm>
                <a:off x="6970990" y="4662449"/>
                <a:ext cx="1155816" cy="1422184"/>
              </a:xfrm>
              <a:prstGeom prst="rect">
                <a:avLst/>
              </a:prstGeom>
              <a:blipFill>
                <a:blip r:embed="rId6"/>
                <a:stretch>
                  <a:fillRect t="-8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C931C36D-6DBC-704B-9906-1884ECD27DAA}"/>
                  </a:ext>
                </a:extLst>
              </p:cNvPr>
              <p:cNvSpPr txBox="1"/>
              <p:nvPr/>
            </p:nvSpPr>
            <p:spPr>
              <a:xfrm>
                <a:off x="6320354" y="3852410"/>
                <a:ext cx="394339"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9</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3" name="TextBox 22">
                <a:extLst>
                  <a:ext uri="{FF2B5EF4-FFF2-40B4-BE49-F238E27FC236}">
                    <a16:creationId xmlns:a16="http://schemas.microsoft.com/office/drawing/2014/main" id="{C931C36D-6DBC-704B-9906-1884ECD27DAA}"/>
                  </a:ext>
                </a:extLst>
              </p:cNvPr>
              <p:cNvSpPr txBox="1">
                <a:spLocks noRot="1" noChangeAspect="1" noMove="1" noResize="1" noEditPoints="1" noAdjustHandles="1" noChangeArrowheads="1" noChangeShapeType="1" noTextEdit="1"/>
              </p:cNvSpPr>
              <p:nvPr/>
            </p:nvSpPr>
            <p:spPr>
              <a:xfrm>
                <a:off x="6320354" y="3852410"/>
                <a:ext cx="394339" cy="1237518"/>
              </a:xfrm>
              <a:prstGeom prst="rect">
                <a:avLst/>
              </a:prstGeom>
              <a:blipFill>
                <a:blip r:embed="rId7"/>
                <a:stretch>
                  <a:fillRect l="-6250" t="-1010" r="-31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02638E99-99A2-0044-A4FE-20B25B5D1215}"/>
                  </a:ext>
                </a:extLst>
              </p:cNvPr>
              <p:cNvSpPr txBox="1"/>
              <p:nvPr/>
            </p:nvSpPr>
            <p:spPr>
              <a:xfrm>
                <a:off x="7227287" y="3852410"/>
                <a:ext cx="422360" cy="123469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7</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4" name="TextBox 23">
                <a:extLst>
                  <a:ext uri="{FF2B5EF4-FFF2-40B4-BE49-F238E27FC236}">
                    <a16:creationId xmlns:a16="http://schemas.microsoft.com/office/drawing/2014/main" id="{02638E99-99A2-0044-A4FE-20B25B5D1215}"/>
                  </a:ext>
                </a:extLst>
              </p:cNvPr>
              <p:cNvSpPr txBox="1">
                <a:spLocks noRot="1" noChangeAspect="1" noMove="1" noResize="1" noEditPoints="1" noAdjustHandles="1" noChangeArrowheads="1" noChangeShapeType="1" noTextEdit="1"/>
              </p:cNvSpPr>
              <p:nvPr/>
            </p:nvSpPr>
            <p:spPr>
              <a:xfrm>
                <a:off x="7227287" y="3852410"/>
                <a:ext cx="422360" cy="1234697"/>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0474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281557" cy="1325563"/>
          </a:xfrm>
        </p:spPr>
        <p:txBody>
          <a:bodyPr>
            <a:normAutofit/>
          </a:bodyPr>
          <a:lstStyle/>
          <a:p>
            <a:r>
              <a:rPr lang="en-US" b="1" dirty="0"/>
              <a:t>Adding and Subtracting Fractions and Mixed Numbers Without Regrouping</a:t>
            </a:r>
          </a:p>
        </p:txBody>
      </p:sp>
      <p:sp>
        <p:nvSpPr>
          <p:cNvPr id="3" name="Content Placeholder 2">
            <a:extLst>
              <a:ext uri="{FF2B5EF4-FFF2-40B4-BE49-F238E27FC236}">
                <a16:creationId xmlns:a16="http://schemas.microsoft.com/office/drawing/2014/main" id="{A084F92C-46FE-034E-A49E-0422F8AD3704}"/>
              </a:ext>
            </a:extLst>
          </p:cNvPr>
          <p:cNvSpPr>
            <a:spLocks noGrp="1"/>
          </p:cNvSpPr>
          <p:nvPr>
            <p:ph idx="1"/>
          </p:nvPr>
        </p:nvSpPr>
        <p:spPr/>
        <p:txBody>
          <a:bodyPr>
            <a:normAutofit/>
          </a:bodyPr>
          <a:lstStyle/>
          <a:p>
            <a:pPr marL="0" indent="0" algn="just">
              <a:buNone/>
            </a:pPr>
            <a:r>
              <a:rPr lang="en-PH" dirty="0"/>
              <a:t>	In the situation above, the two fractions are also similar. Both have a denominator of 4. Since they are similar fractions, simply subtract their numerators. However, since the fraction part of the minuend is smaller than the fraction part of the subtrahend, we 7 can proceed by converting the mixed number to an improper fraction.   </a:t>
            </a:r>
          </a:p>
          <a:p>
            <a:pPr marL="0" indent="0" algn="just">
              <a:lnSpc>
                <a:spcPct val="150000"/>
              </a:lnSpc>
              <a:buNone/>
            </a:pPr>
            <a:r>
              <a:rPr lang="en-PH" dirty="0"/>
              <a:t>Thus,         and        were converted to      and    , respectively. The</a:t>
            </a:r>
          </a:p>
          <a:p>
            <a:pPr marL="0" indent="0" algn="just">
              <a:lnSpc>
                <a:spcPct val="150000"/>
              </a:lnSpc>
              <a:buNone/>
            </a:pPr>
            <a:r>
              <a:rPr lang="en-PH" dirty="0"/>
              <a:t>result is then     , which is the lowest term of     .</a:t>
            </a:r>
          </a:p>
          <a:p>
            <a:pPr marL="0" indent="0" algn="just">
              <a:buNone/>
            </a:pPr>
            <a:endParaRPr lang="en-US" dirty="0"/>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24C31A69-988A-6848-A9F7-5579A2FB53F2}"/>
                  </a:ext>
                </a:extLst>
              </p:cNvPr>
              <p:cNvSpPr txBox="1"/>
              <p:nvPr/>
            </p:nvSpPr>
            <p:spPr>
              <a:xfrm>
                <a:off x="1462370" y="3890964"/>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9" name="TextBox 18">
                <a:extLst>
                  <a:ext uri="{FF2B5EF4-FFF2-40B4-BE49-F238E27FC236}">
                    <a16:creationId xmlns:a16="http://schemas.microsoft.com/office/drawing/2014/main" id="{24C31A69-988A-6848-A9F7-5579A2FB53F2}"/>
                  </a:ext>
                </a:extLst>
              </p:cNvPr>
              <p:cNvSpPr txBox="1">
                <a:spLocks noRot="1" noChangeAspect="1" noMove="1" noResize="1" noEditPoints="1" noAdjustHandles="1" noChangeArrowheads="1" noChangeShapeType="1" noTextEdit="1"/>
              </p:cNvSpPr>
              <p:nvPr/>
            </p:nvSpPr>
            <p:spPr>
              <a:xfrm>
                <a:off x="1462370" y="3890964"/>
                <a:ext cx="1155816" cy="12747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507B5C48-4C24-0A4B-B8E8-B782FE53EFB7}"/>
                  </a:ext>
                </a:extLst>
              </p:cNvPr>
              <p:cNvSpPr txBox="1"/>
              <p:nvPr/>
            </p:nvSpPr>
            <p:spPr>
              <a:xfrm>
                <a:off x="2697106" y="3890964"/>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0" name="TextBox 19">
                <a:extLst>
                  <a:ext uri="{FF2B5EF4-FFF2-40B4-BE49-F238E27FC236}">
                    <a16:creationId xmlns:a16="http://schemas.microsoft.com/office/drawing/2014/main" id="{507B5C48-4C24-0A4B-B8E8-B782FE53EFB7}"/>
                  </a:ext>
                </a:extLst>
              </p:cNvPr>
              <p:cNvSpPr txBox="1">
                <a:spLocks noRot="1" noChangeAspect="1" noMove="1" noResize="1" noEditPoints="1" noAdjustHandles="1" noChangeArrowheads="1" noChangeShapeType="1" noTextEdit="1"/>
              </p:cNvSpPr>
              <p:nvPr/>
            </p:nvSpPr>
            <p:spPr>
              <a:xfrm>
                <a:off x="2697106" y="3890964"/>
                <a:ext cx="1155816" cy="127470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61F69F92-1A93-3D43-A503-CF7A4E9EE702}"/>
                  </a:ext>
                </a:extLst>
              </p:cNvPr>
              <p:cNvSpPr txBox="1"/>
              <p:nvPr/>
            </p:nvSpPr>
            <p:spPr>
              <a:xfrm>
                <a:off x="2440809" y="4613462"/>
                <a:ext cx="1155816" cy="142218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i="1">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oMath>
                  </m:oMathPara>
                </a14:m>
                <a:endParaRPr lang="en-US" sz="2800" dirty="0"/>
              </a:p>
              <a:p>
                <a:endParaRPr lang="en-US" sz="4000" dirty="0"/>
              </a:p>
            </p:txBody>
          </p:sp>
        </mc:Choice>
        <mc:Fallback>
          <p:sp>
            <p:nvSpPr>
              <p:cNvPr id="21" name="TextBox 20">
                <a:extLst>
                  <a:ext uri="{FF2B5EF4-FFF2-40B4-BE49-F238E27FC236}">
                    <a16:creationId xmlns:a16="http://schemas.microsoft.com/office/drawing/2014/main" id="{61F69F92-1A93-3D43-A503-CF7A4E9EE702}"/>
                  </a:ext>
                </a:extLst>
              </p:cNvPr>
              <p:cNvSpPr txBox="1">
                <a:spLocks noRot="1" noChangeAspect="1" noMove="1" noResize="1" noEditPoints="1" noAdjustHandles="1" noChangeArrowheads="1" noChangeShapeType="1" noTextEdit="1"/>
              </p:cNvSpPr>
              <p:nvPr/>
            </p:nvSpPr>
            <p:spPr>
              <a:xfrm>
                <a:off x="2440809" y="4613462"/>
                <a:ext cx="1155816" cy="1422184"/>
              </a:xfrm>
              <a:prstGeom prst="rect">
                <a:avLst/>
              </a:prstGeom>
              <a:blipFill>
                <a:blip r:embed="rId5"/>
                <a:stretch>
                  <a:fillRect t="-8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B50C1CBD-0229-4843-BF90-FCA4EDE91BC0}"/>
                  </a:ext>
                </a:extLst>
              </p:cNvPr>
              <p:cNvSpPr txBox="1"/>
              <p:nvPr/>
            </p:nvSpPr>
            <p:spPr>
              <a:xfrm>
                <a:off x="6970990" y="4662449"/>
                <a:ext cx="1155816" cy="142218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2</m:t>
                          </m:r>
                        </m:num>
                        <m:den>
                          <m:r>
                            <a:rPr lang="en-US" sz="2800" b="0" i="1" smtClean="0">
                              <a:latin typeface="Cambria Math" panose="02040503050406030204" pitchFamily="18" charset="0"/>
                            </a:rPr>
                            <m:t>4</m:t>
                          </m:r>
                        </m:den>
                      </m:f>
                    </m:oMath>
                  </m:oMathPara>
                </a14:m>
                <a:endParaRPr lang="en-US" sz="4000" dirty="0"/>
              </a:p>
              <a:p>
                <a:endParaRPr lang="en-US" sz="4000" dirty="0"/>
              </a:p>
            </p:txBody>
          </p:sp>
        </mc:Choice>
        <mc:Fallback>
          <p:sp>
            <p:nvSpPr>
              <p:cNvPr id="22" name="TextBox 21">
                <a:extLst>
                  <a:ext uri="{FF2B5EF4-FFF2-40B4-BE49-F238E27FC236}">
                    <a16:creationId xmlns:a16="http://schemas.microsoft.com/office/drawing/2014/main" id="{B50C1CBD-0229-4843-BF90-FCA4EDE91BC0}"/>
                  </a:ext>
                </a:extLst>
              </p:cNvPr>
              <p:cNvSpPr txBox="1">
                <a:spLocks noRot="1" noChangeAspect="1" noMove="1" noResize="1" noEditPoints="1" noAdjustHandles="1" noChangeArrowheads="1" noChangeShapeType="1" noTextEdit="1"/>
              </p:cNvSpPr>
              <p:nvPr/>
            </p:nvSpPr>
            <p:spPr>
              <a:xfrm>
                <a:off x="6970990" y="4662449"/>
                <a:ext cx="1155816" cy="1422184"/>
              </a:xfrm>
              <a:prstGeom prst="rect">
                <a:avLst/>
              </a:prstGeom>
              <a:blipFill>
                <a:blip r:embed="rId6"/>
                <a:stretch>
                  <a:fillRect t="-8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C931C36D-6DBC-704B-9906-1884ECD27DAA}"/>
                  </a:ext>
                </a:extLst>
              </p:cNvPr>
              <p:cNvSpPr txBox="1"/>
              <p:nvPr/>
            </p:nvSpPr>
            <p:spPr>
              <a:xfrm>
                <a:off x="6320354" y="3852410"/>
                <a:ext cx="394339"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9</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3" name="TextBox 22">
                <a:extLst>
                  <a:ext uri="{FF2B5EF4-FFF2-40B4-BE49-F238E27FC236}">
                    <a16:creationId xmlns:a16="http://schemas.microsoft.com/office/drawing/2014/main" id="{C931C36D-6DBC-704B-9906-1884ECD27DAA}"/>
                  </a:ext>
                </a:extLst>
              </p:cNvPr>
              <p:cNvSpPr txBox="1">
                <a:spLocks noRot="1" noChangeAspect="1" noMove="1" noResize="1" noEditPoints="1" noAdjustHandles="1" noChangeArrowheads="1" noChangeShapeType="1" noTextEdit="1"/>
              </p:cNvSpPr>
              <p:nvPr/>
            </p:nvSpPr>
            <p:spPr>
              <a:xfrm>
                <a:off x="6320354" y="3852410"/>
                <a:ext cx="394339" cy="1237518"/>
              </a:xfrm>
              <a:prstGeom prst="rect">
                <a:avLst/>
              </a:prstGeom>
              <a:blipFill>
                <a:blip r:embed="rId7"/>
                <a:stretch>
                  <a:fillRect l="-6250" t="-1010" r="-31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02638E99-99A2-0044-A4FE-20B25B5D1215}"/>
                  </a:ext>
                </a:extLst>
              </p:cNvPr>
              <p:cNvSpPr txBox="1"/>
              <p:nvPr/>
            </p:nvSpPr>
            <p:spPr>
              <a:xfrm>
                <a:off x="7227287" y="3852410"/>
                <a:ext cx="422360" cy="123469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7</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24" name="TextBox 23">
                <a:extLst>
                  <a:ext uri="{FF2B5EF4-FFF2-40B4-BE49-F238E27FC236}">
                    <a16:creationId xmlns:a16="http://schemas.microsoft.com/office/drawing/2014/main" id="{02638E99-99A2-0044-A4FE-20B25B5D1215}"/>
                  </a:ext>
                </a:extLst>
              </p:cNvPr>
              <p:cNvSpPr txBox="1">
                <a:spLocks noRot="1" noChangeAspect="1" noMove="1" noResize="1" noEditPoints="1" noAdjustHandles="1" noChangeArrowheads="1" noChangeShapeType="1" noTextEdit="1"/>
              </p:cNvSpPr>
              <p:nvPr/>
            </p:nvSpPr>
            <p:spPr>
              <a:xfrm>
                <a:off x="7227287" y="3852410"/>
                <a:ext cx="422360" cy="1234697"/>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29185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281557"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084F92C-46FE-034E-A49E-0422F8AD3704}"/>
                  </a:ext>
                </a:extLst>
              </p:cNvPr>
              <p:cNvSpPr>
                <a:spLocks noGrp="1"/>
              </p:cNvSpPr>
              <p:nvPr>
                <p:ph idx="1"/>
              </p:nvPr>
            </p:nvSpPr>
            <p:spPr>
              <a:xfrm>
                <a:off x="838200" y="1711323"/>
                <a:ext cx="10515600" cy="4558848"/>
              </a:xfrm>
            </p:spPr>
            <p:txBody>
              <a:bodyPr>
                <a:normAutofit/>
              </a:bodyPr>
              <a:lstStyle/>
              <a:p>
                <a:pPr marL="0" indent="0" algn="just">
                  <a:lnSpc>
                    <a:spcPct val="150000"/>
                  </a:lnSpc>
                  <a:buNone/>
                </a:pPr>
                <a:r>
                  <a:rPr lang="en-US" dirty="0"/>
                  <a:t>Let is study some examples:</a:t>
                </a:r>
              </a:p>
              <a:p>
                <a:pPr marL="514350" indent="-514350" algn="just">
                  <a:buAutoNum type="arabicPeriod"/>
                </a:pPr>
                <a:r>
                  <a:rPr lang="en-US" b="1" dirty="0"/>
                  <a:t>Add </a:t>
                </a:r>
                <a14:m>
                  <m:oMath xmlns:m="http://schemas.openxmlformats.org/officeDocument/2006/math">
                    <m:f>
                      <m:fPr>
                        <m:ctrlPr>
                          <a:rPr lang="en-US" b="1" i="1" smtClean="0">
                            <a:latin typeface="Cambria Math" panose="02040503050406030204" pitchFamily="18" charset="0"/>
                          </a:rPr>
                        </m:ctrlPr>
                      </m:fPr>
                      <m:num>
                        <m:r>
                          <a:rPr lang="en-US" b="1" i="1" smtClean="0">
                            <a:latin typeface="Cambria Math" panose="02040503050406030204" pitchFamily="18" charset="0"/>
                          </a:rPr>
                          <m:t>𝟑</m:t>
                        </m:r>
                      </m:num>
                      <m:den>
                        <m:r>
                          <a:rPr lang="en-US" b="1" i="1" smtClean="0">
                            <a:latin typeface="Cambria Math" panose="02040503050406030204" pitchFamily="18" charset="0"/>
                          </a:rPr>
                          <m:t>𝟒</m:t>
                        </m:r>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r>
                          <a:rPr lang="en-US" b="1" i="1" smtClean="0">
                            <a:latin typeface="Cambria Math" panose="02040503050406030204" pitchFamily="18" charset="0"/>
                          </a:rPr>
                          <m:t>𝟓</m:t>
                        </m:r>
                      </m:den>
                    </m:f>
                    <m:r>
                      <a:rPr lang="en-US" b="1" i="1" smtClean="0">
                        <a:latin typeface="Cambria Math" panose="02040503050406030204" pitchFamily="18" charset="0"/>
                      </a:rPr>
                      <m:t>.</m:t>
                    </m:r>
                  </m:oMath>
                </a14:m>
                <a:endParaRPr lang="en-US" b="1" dirty="0"/>
              </a:p>
              <a:p>
                <a:pPr marL="0" indent="0" algn="just">
                  <a:buNone/>
                </a:pPr>
                <a:r>
                  <a:rPr lang="en-PH" dirty="0"/>
                  <a:t>	Since the fractions are dissimilar, then you need to find their LCD first to make them similar fractions. Since the LCD is 20, then you have:</a:t>
                </a:r>
              </a:p>
              <a:p>
                <a:pPr marL="0" indent="0">
                  <a:buNone/>
                </a:pPr>
                <a:endParaRPr lang="en-PH" b="1" dirty="0"/>
              </a:p>
              <a:p>
                <a:pPr marL="0" indent="0" algn="just">
                  <a:buNone/>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15</m:t>
                          </m:r>
                        </m:num>
                        <m:den>
                          <m:r>
                            <a:rPr lang="en-US" sz="2400" b="0" i="1" smtClean="0">
                              <a:latin typeface="Cambria Math" panose="02040503050406030204" pitchFamily="18" charset="0"/>
                            </a:rPr>
                            <m:t>20</m:t>
                          </m:r>
                        </m:den>
                      </m:f>
                      <m:r>
                        <a:rPr lang="en-US" sz="2400" b="0" i="1" smtClean="0">
                          <a:latin typeface="Cambria Math" panose="02040503050406030204" pitchFamily="18" charset="0"/>
                        </a:rPr>
                        <m:t>+</m:t>
                      </m:r>
                      <m:f>
                        <m:fPr>
                          <m:ctrlPr>
                            <a:rPr lang="en-US" sz="2400" i="1" smtClean="0">
                              <a:latin typeface="Cambria Math" panose="02040503050406030204" pitchFamily="18" charset="0"/>
                            </a:rPr>
                          </m:ctrlPr>
                        </m:fPr>
                        <m:num>
                          <m:r>
                            <a:rPr lang="en-US" sz="2400" b="0" i="1" smtClean="0">
                              <a:latin typeface="Cambria Math" panose="02040503050406030204" pitchFamily="18" charset="0"/>
                            </a:rPr>
                            <m:t>4</m:t>
                          </m:r>
                        </m:num>
                        <m:den>
                          <m:r>
                            <a:rPr lang="en-US" sz="2400" b="0" i="1" smtClean="0">
                              <a:latin typeface="Cambria Math" panose="02040503050406030204" pitchFamily="18" charset="0"/>
                            </a:rPr>
                            <m:t>20</m:t>
                          </m:r>
                        </m:den>
                      </m:f>
                      <m:r>
                        <a:rPr lang="en-US" sz="2400" b="0" i="1" smtClean="0">
                          <a:latin typeface="Cambria Math" panose="02040503050406030204" pitchFamily="18" charset="0"/>
                        </a:rPr>
                        <m:t>=</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𝟏𝟗</m:t>
                          </m:r>
                        </m:num>
                        <m:den>
                          <m:r>
                            <a:rPr lang="en-US" sz="2400" b="1" i="1" smtClean="0">
                              <a:latin typeface="Cambria Math" panose="02040503050406030204" pitchFamily="18" charset="0"/>
                            </a:rPr>
                            <m:t>𝟐𝟎</m:t>
                          </m:r>
                        </m:den>
                      </m:f>
                    </m:oMath>
                  </m:oMathPara>
                </a14:m>
                <a:endParaRPr lang="en-US" sz="2400" b="1" dirty="0"/>
              </a:p>
              <a:p>
                <a:pPr marL="0" indent="0" algn="just">
                  <a:buNone/>
                </a:pPr>
                <a:endParaRPr lang="en-US" b="1" dirty="0"/>
              </a:p>
            </p:txBody>
          </p:sp>
        </mc:Choice>
        <mc:Fallback>
          <p:sp>
            <p:nvSpPr>
              <p:cNvPr id="3" name="Content Placeholder 2">
                <a:extLst>
                  <a:ext uri="{FF2B5EF4-FFF2-40B4-BE49-F238E27FC236}">
                    <a16:creationId xmlns:a16="http://schemas.microsoft.com/office/drawing/2014/main" id="{A084F92C-46FE-034E-A49E-0422F8AD3704}"/>
                  </a:ext>
                </a:extLst>
              </p:cNvPr>
              <p:cNvSpPr>
                <a:spLocks noGrp="1" noRot="1" noChangeAspect="1" noMove="1" noResize="1" noEditPoints="1" noAdjustHandles="1" noChangeArrowheads="1" noChangeShapeType="1" noTextEdit="1"/>
              </p:cNvSpPr>
              <p:nvPr>
                <p:ph idx="1"/>
              </p:nvPr>
            </p:nvSpPr>
            <p:spPr>
              <a:xfrm>
                <a:off x="838200" y="1711323"/>
                <a:ext cx="10515600" cy="4558848"/>
              </a:xfrm>
              <a:blipFill>
                <a:blip r:embed="rId3"/>
                <a:stretch>
                  <a:fillRect l="-1086" r="-1086"/>
                </a:stretch>
              </a:blipFill>
            </p:spPr>
            <p:txBody>
              <a:bodyPr/>
              <a:lstStyle/>
              <a:p>
                <a:r>
                  <a:rPr lang="en-US">
                    <a:noFill/>
                  </a:rPr>
                  <a:t> </a:t>
                </a:r>
              </a:p>
            </p:txBody>
          </p:sp>
        </mc:Fallback>
      </mc:AlternateContent>
    </p:spTree>
    <p:extLst>
      <p:ext uri="{BB962C8B-B14F-4D97-AF65-F5344CB8AC3E}">
        <p14:creationId xmlns:p14="http://schemas.microsoft.com/office/powerpoint/2010/main" val="128970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281557"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084F92C-46FE-034E-A49E-0422F8AD3704}"/>
                  </a:ext>
                </a:extLst>
              </p:cNvPr>
              <p:cNvSpPr>
                <a:spLocks noGrp="1"/>
              </p:cNvSpPr>
              <p:nvPr>
                <p:ph idx="1"/>
              </p:nvPr>
            </p:nvSpPr>
            <p:spPr>
              <a:xfrm>
                <a:off x="838200" y="1564366"/>
                <a:ext cx="10515600" cy="4558848"/>
              </a:xfrm>
            </p:spPr>
            <p:txBody>
              <a:bodyPr>
                <a:normAutofit/>
              </a:bodyPr>
              <a:lstStyle/>
              <a:p>
                <a:pPr marL="0" indent="0" algn="just">
                  <a:lnSpc>
                    <a:spcPct val="150000"/>
                  </a:lnSpc>
                  <a:buNone/>
                </a:pPr>
                <a:r>
                  <a:rPr lang="en-US" dirty="0"/>
                  <a:t>Let is study some examples:</a:t>
                </a:r>
              </a:p>
              <a:p>
                <a:pPr marL="514350" indent="-514350" algn="just">
                  <a:buFont typeface="+mj-lt"/>
                  <a:buAutoNum type="arabicPeriod" startAt="2"/>
                </a:pPr>
                <a:r>
                  <a:rPr lang="en-US" b="1" dirty="0"/>
                  <a:t>Subtract  </a:t>
                </a:r>
                <a:r>
                  <a:rPr lang="en-US" dirty="0"/>
                  <a:t>3</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6</m:t>
                        </m:r>
                      </m:num>
                      <m:den>
                        <m:r>
                          <a:rPr lang="en-US" b="0" i="1" smtClean="0">
                            <a:latin typeface="Cambria Math" panose="02040503050406030204" pitchFamily="18" charset="0"/>
                          </a:rPr>
                          <m:t>7</m:t>
                        </m:r>
                      </m:den>
                    </m:f>
                    <m:r>
                      <a:rPr lang="en-US" b="1" i="1">
                        <a:latin typeface="Cambria Math" panose="02040503050406030204" pitchFamily="18" charset="0"/>
                      </a:rPr>
                      <m:t>+</m:t>
                    </m:r>
                    <m:r>
                      <a:rPr lang="en-US" b="0" i="1" smtClean="0">
                        <a:latin typeface="Cambria Math" panose="02040503050406030204" pitchFamily="18" charset="0"/>
                      </a:rPr>
                      <m:t>1</m:t>
                    </m:r>
                    <m:f>
                      <m:fPr>
                        <m:ctrlPr>
                          <a:rPr lang="en-US" b="1" i="1">
                            <a:latin typeface="Cambria Math" panose="02040503050406030204" pitchFamily="18" charset="0"/>
                          </a:rPr>
                        </m:ctrlPr>
                      </m:fPr>
                      <m:num>
                        <m:r>
                          <a:rPr lang="en-US" b="1" i="1" smtClean="0">
                            <a:latin typeface="Cambria Math" panose="02040503050406030204" pitchFamily="18" charset="0"/>
                          </a:rPr>
                          <m:t>𝟑</m:t>
                        </m:r>
                      </m:num>
                      <m:den>
                        <m:r>
                          <a:rPr lang="en-US" b="1" i="1" smtClean="0">
                            <a:latin typeface="Cambria Math" panose="02040503050406030204" pitchFamily="18" charset="0"/>
                          </a:rPr>
                          <m:t>𝟕</m:t>
                        </m:r>
                      </m:den>
                    </m:f>
                    <m:r>
                      <a:rPr lang="en-US" b="1" i="1" smtClean="0">
                        <a:latin typeface="Cambria Math" panose="02040503050406030204" pitchFamily="18" charset="0"/>
                      </a:rPr>
                      <m:t>.</m:t>
                    </m:r>
                  </m:oMath>
                </a14:m>
                <a:endParaRPr lang="en-US" b="1" dirty="0"/>
              </a:p>
              <a:p>
                <a:pPr marL="0" indent="0" algn="just">
                  <a:buNone/>
                </a:pPr>
                <a:r>
                  <a:rPr lang="en-PH" dirty="0"/>
                  <a:t>	 Since the fractions are similar fractions, then all you have to do is subtract first the whole numbers, that is, 3 − 1 = 2. Then, subtract the numerators of the two similar fractions and copy their common denominator.</a:t>
                </a:r>
              </a:p>
              <a:p>
                <a:pPr marL="0" indent="0">
                  <a:buNone/>
                </a:pPr>
                <a:endParaRPr lang="en-PH" dirty="0"/>
              </a:p>
              <a:p>
                <a:pPr marL="0" indent="0" algn="just">
                  <a:buNone/>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3</m:t>
                      </m:r>
                      <m:f>
                        <m:fPr>
                          <m:ctrlPr>
                            <a:rPr lang="en-US" sz="2400" i="1" smtClean="0">
                              <a:latin typeface="Cambria Math" panose="02040503050406030204" pitchFamily="18" charset="0"/>
                            </a:rPr>
                          </m:ctrlPr>
                        </m:fPr>
                        <m:num>
                          <m:r>
                            <a:rPr lang="en-US" sz="2400" b="0" i="1" smtClean="0">
                              <a:latin typeface="Cambria Math" panose="02040503050406030204" pitchFamily="18" charset="0"/>
                            </a:rPr>
                            <m:t>6</m:t>
                          </m:r>
                        </m:num>
                        <m:den>
                          <m:r>
                            <a:rPr lang="en-US" sz="2400" b="0" i="1" smtClean="0">
                              <a:latin typeface="Cambria Math" panose="02040503050406030204" pitchFamily="18" charset="0"/>
                            </a:rPr>
                            <m:t>7</m:t>
                          </m:r>
                        </m:den>
                      </m:f>
                      <m:r>
                        <a:rPr lang="en-US" sz="2400" b="0" i="1" smtClean="0">
                          <a:latin typeface="Cambria Math" panose="02040503050406030204" pitchFamily="18" charset="0"/>
                        </a:rPr>
                        <m:t> −1</m:t>
                      </m:r>
                      <m:f>
                        <m:fPr>
                          <m:ctrlPr>
                            <a:rPr lang="en-US" sz="2400" i="1" smtClean="0">
                              <a:latin typeface="Cambria Math" panose="02040503050406030204" pitchFamily="18" charset="0"/>
                            </a:rPr>
                          </m:ctrlPr>
                        </m:fPr>
                        <m:num>
                          <m:r>
                            <a:rPr lang="en-US" sz="2400" b="0" i="1" smtClean="0">
                              <a:latin typeface="Cambria Math" panose="02040503050406030204" pitchFamily="18" charset="0"/>
                            </a:rPr>
                            <m:t>3</m:t>
                          </m:r>
                        </m:num>
                        <m:den>
                          <m:r>
                            <a:rPr lang="en-US" sz="2400" b="0" i="1" smtClean="0">
                              <a:latin typeface="Cambria Math" panose="02040503050406030204" pitchFamily="18" charset="0"/>
                            </a:rPr>
                            <m:t>7</m:t>
                          </m:r>
                        </m:den>
                      </m:f>
                      <m:r>
                        <a:rPr lang="en-US" sz="2400" b="0" i="1" smtClean="0">
                          <a:latin typeface="Cambria Math" panose="02040503050406030204" pitchFamily="18" charset="0"/>
                        </a:rPr>
                        <m:t>=</m:t>
                      </m:r>
                      <m:r>
                        <a:rPr lang="en-US" sz="2400" b="1" i="1" smtClean="0">
                          <a:latin typeface="Cambria Math" panose="02040503050406030204" pitchFamily="18" charset="0"/>
                        </a:rPr>
                        <m:t>𝟐</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𝟑</m:t>
                          </m:r>
                        </m:num>
                        <m:den>
                          <m:r>
                            <a:rPr lang="en-US" sz="2400" b="1" i="1" smtClean="0">
                              <a:latin typeface="Cambria Math" panose="02040503050406030204" pitchFamily="18" charset="0"/>
                            </a:rPr>
                            <m:t>𝟕</m:t>
                          </m:r>
                        </m:den>
                      </m:f>
                    </m:oMath>
                  </m:oMathPara>
                </a14:m>
                <a:endParaRPr lang="en-US" b="1" dirty="0"/>
              </a:p>
              <a:p>
                <a:pPr marL="0" indent="0" algn="just">
                  <a:buNone/>
                </a:pPr>
                <a:endParaRPr lang="en-US" b="1" dirty="0"/>
              </a:p>
              <a:p>
                <a:pPr marL="0" indent="0" algn="just">
                  <a:buNone/>
                </a:pPr>
                <a:endParaRPr lang="en-US" b="1" dirty="0"/>
              </a:p>
            </p:txBody>
          </p:sp>
        </mc:Choice>
        <mc:Fallback>
          <p:sp>
            <p:nvSpPr>
              <p:cNvPr id="3" name="Content Placeholder 2">
                <a:extLst>
                  <a:ext uri="{FF2B5EF4-FFF2-40B4-BE49-F238E27FC236}">
                    <a16:creationId xmlns:a16="http://schemas.microsoft.com/office/drawing/2014/main" id="{A084F92C-46FE-034E-A49E-0422F8AD3704}"/>
                  </a:ext>
                </a:extLst>
              </p:cNvPr>
              <p:cNvSpPr>
                <a:spLocks noGrp="1" noRot="1" noChangeAspect="1" noMove="1" noResize="1" noEditPoints="1" noAdjustHandles="1" noChangeArrowheads="1" noChangeShapeType="1" noTextEdit="1"/>
              </p:cNvSpPr>
              <p:nvPr>
                <p:ph idx="1"/>
              </p:nvPr>
            </p:nvSpPr>
            <p:spPr>
              <a:xfrm>
                <a:off x="838200" y="1564366"/>
                <a:ext cx="10515600" cy="4558848"/>
              </a:xfrm>
              <a:blipFill>
                <a:blip r:embed="rId3"/>
                <a:stretch>
                  <a:fillRect l="-1086" r="-1086"/>
                </a:stretch>
              </a:blipFill>
            </p:spPr>
            <p:txBody>
              <a:bodyPr/>
              <a:lstStyle/>
              <a:p>
                <a:r>
                  <a:rPr lang="en-US">
                    <a:noFill/>
                  </a:rPr>
                  <a:t> </a:t>
                </a:r>
              </a:p>
            </p:txBody>
          </p:sp>
        </mc:Fallback>
      </mc:AlternateContent>
    </p:spTree>
    <p:extLst>
      <p:ext uri="{BB962C8B-B14F-4D97-AF65-F5344CB8AC3E}">
        <p14:creationId xmlns:p14="http://schemas.microsoft.com/office/powerpoint/2010/main" val="1201797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281557"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084F92C-46FE-034E-A49E-0422F8AD3704}"/>
                  </a:ext>
                </a:extLst>
              </p:cNvPr>
              <p:cNvSpPr>
                <a:spLocks noGrp="1"/>
              </p:cNvSpPr>
              <p:nvPr>
                <p:ph idx="1"/>
              </p:nvPr>
            </p:nvSpPr>
            <p:spPr>
              <a:xfrm>
                <a:off x="838200" y="1711323"/>
                <a:ext cx="10515600" cy="4558848"/>
              </a:xfrm>
            </p:spPr>
            <p:txBody>
              <a:bodyPr>
                <a:normAutofit/>
              </a:bodyPr>
              <a:lstStyle/>
              <a:p>
                <a:pPr marL="0" indent="0" algn="just">
                  <a:lnSpc>
                    <a:spcPct val="150000"/>
                  </a:lnSpc>
                  <a:buNone/>
                </a:pPr>
                <a:r>
                  <a:rPr lang="en-US" dirty="0"/>
                  <a:t>Let is study some examples:</a:t>
                </a:r>
              </a:p>
              <a:p>
                <a:pPr marL="514350" indent="-514350" algn="just">
                  <a:buFont typeface="+mj-lt"/>
                  <a:buAutoNum type="arabicPeriod" startAt="3"/>
                </a:pPr>
                <a:r>
                  <a:rPr lang="en-US" b="1" dirty="0"/>
                  <a:t>Subtract  </a:t>
                </a:r>
                <a14:m>
                  <m:oMath xmlns:m="http://schemas.openxmlformats.org/officeDocument/2006/math">
                    <m:f>
                      <m:fPr>
                        <m:ctrlPr>
                          <a:rPr lang="en-US" b="1" i="1" smtClean="0">
                            <a:latin typeface="Cambria Math" panose="02040503050406030204" pitchFamily="18" charset="0"/>
                          </a:rPr>
                        </m:ctrlPr>
                      </m:fPr>
                      <m:num>
                        <m:r>
                          <a:rPr lang="en-US" b="1" i="1" smtClean="0">
                            <a:latin typeface="Cambria Math" panose="02040503050406030204" pitchFamily="18" charset="0"/>
                          </a:rPr>
                          <m:t>𝟖</m:t>
                        </m:r>
                      </m:num>
                      <m:den>
                        <m:r>
                          <a:rPr lang="en-US" b="1" i="1" smtClean="0">
                            <a:latin typeface="Cambria Math" panose="02040503050406030204" pitchFamily="18" charset="0"/>
                          </a:rPr>
                          <m:t>𝟗</m:t>
                        </m:r>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r>
                          <a:rPr lang="en-US" b="1" i="1" smtClean="0">
                            <a:latin typeface="Cambria Math" panose="02040503050406030204" pitchFamily="18" charset="0"/>
                          </a:rPr>
                          <m:t>𝟑</m:t>
                        </m:r>
                      </m:den>
                    </m:f>
                  </m:oMath>
                </a14:m>
                <a:r>
                  <a:rPr lang="en-US" b="1" dirty="0"/>
                  <a:t>.</a:t>
                </a:r>
              </a:p>
              <a:p>
                <a:pPr marL="0" indent="0" algn="just">
                  <a:buNone/>
                </a:pPr>
                <a:r>
                  <a:rPr lang="en-PH" dirty="0"/>
                  <a:t>	 Convert the dissimilar fractions to their similar equivalent fractions by using the LCD. Then, proceed to subtraction of similar fractions.</a:t>
                </a:r>
              </a:p>
              <a:p>
                <a:pPr marL="0" indent="0" algn="just">
                  <a:buNone/>
                </a:pPr>
                <a:endParaRPr lang="en-US" b="0" i="1" dirty="0">
                  <a:latin typeface="Cambria Math" panose="02040503050406030204" pitchFamily="18" charset="0"/>
                </a:endParaRPr>
              </a:p>
              <a:p>
                <a:pPr marL="0" indent="0" algn="just">
                  <a:buNone/>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8</m:t>
                          </m:r>
                        </m:num>
                        <m:den>
                          <m:r>
                            <a:rPr lang="en-US" sz="2400" b="0" i="1" smtClean="0">
                              <a:latin typeface="Cambria Math" panose="02040503050406030204" pitchFamily="18" charset="0"/>
                            </a:rPr>
                            <m:t>9</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3</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8</m:t>
                          </m:r>
                        </m:num>
                        <m:den>
                          <m:r>
                            <a:rPr lang="en-US" sz="2400" b="0" i="1" smtClean="0">
                              <a:latin typeface="Cambria Math" panose="02040503050406030204" pitchFamily="18" charset="0"/>
                            </a:rPr>
                            <m:t>9</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6</m:t>
                          </m:r>
                        </m:num>
                        <m:den>
                          <m:r>
                            <a:rPr lang="en-US" sz="2400" b="0" i="1" smtClean="0">
                              <a:latin typeface="Cambria Math" panose="02040503050406030204" pitchFamily="18" charset="0"/>
                            </a:rPr>
                            <m:t>9</m:t>
                          </m:r>
                        </m:den>
                      </m:f>
                      <m:r>
                        <a:rPr lang="en-US" sz="2400" b="0" i="1" smtClean="0">
                          <a:latin typeface="Cambria Math" panose="02040503050406030204" pitchFamily="18" charset="0"/>
                        </a:rPr>
                        <m:t>=</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𝟐</m:t>
                          </m:r>
                        </m:num>
                        <m:den>
                          <m:r>
                            <a:rPr lang="en-US" sz="2400" b="1" i="1" smtClean="0">
                              <a:latin typeface="Cambria Math" panose="02040503050406030204" pitchFamily="18" charset="0"/>
                            </a:rPr>
                            <m:t>𝟗</m:t>
                          </m:r>
                        </m:den>
                      </m:f>
                    </m:oMath>
                  </m:oMathPara>
                </a14:m>
                <a:endParaRPr lang="en-US" b="1" dirty="0"/>
              </a:p>
              <a:p>
                <a:pPr marL="0" indent="0" algn="just">
                  <a:buNone/>
                </a:pPr>
                <a:endParaRPr lang="en-US" dirty="0"/>
              </a:p>
              <a:p>
                <a:pPr marL="0" indent="0" algn="just">
                  <a:buNone/>
                </a:pPr>
                <a:endParaRPr lang="en-US" b="1" dirty="0"/>
              </a:p>
              <a:p>
                <a:pPr marL="0" indent="0" algn="just">
                  <a:buNone/>
                </a:pPr>
                <a:endParaRPr lang="en-US" b="1" dirty="0"/>
              </a:p>
            </p:txBody>
          </p:sp>
        </mc:Choice>
        <mc:Fallback>
          <p:sp>
            <p:nvSpPr>
              <p:cNvPr id="3" name="Content Placeholder 2">
                <a:extLst>
                  <a:ext uri="{FF2B5EF4-FFF2-40B4-BE49-F238E27FC236}">
                    <a16:creationId xmlns:a16="http://schemas.microsoft.com/office/drawing/2014/main" id="{A084F92C-46FE-034E-A49E-0422F8AD3704}"/>
                  </a:ext>
                </a:extLst>
              </p:cNvPr>
              <p:cNvSpPr>
                <a:spLocks noGrp="1" noRot="1" noChangeAspect="1" noMove="1" noResize="1" noEditPoints="1" noAdjustHandles="1" noChangeArrowheads="1" noChangeShapeType="1" noTextEdit="1"/>
              </p:cNvSpPr>
              <p:nvPr>
                <p:ph idx="1"/>
              </p:nvPr>
            </p:nvSpPr>
            <p:spPr>
              <a:xfrm>
                <a:off x="838200" y="1711323"/>
                <a:ext cx="10515600" cy="4558848"/>
              </a:xfrm>
              <a:blipFill>
                <a:blip r:embed="rId3"/>
                <a:stretch>
                  <a:fillRect l="-1086" r="-108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98AD783D-50B9-A542-AB31-B51459253C8F}"/>
              </a:ext>
            </a:extLst>
          </p:cNvPr>
          <p:cNvSpPr txBox="1"/>
          <p:nvPr/>
        </p:nvSpPr>
        <p:spPr>
          <a:xfrm>
            <a:off x="1894114" y="739684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761718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348955"/>
            <a:ext cx="10515600" cy="3149912"/>
          </a:xfrm>
        </p:spPr>
        <p:txBody>
          <a:bodyPr>
            <a:normAutofit/>
          </a:bodyPr>
          <a:lstStyle/>
          <a:p>
            <a:r>
              <a:rPr lang="en-PH" dirty="0"/>
              <a:t>To add or subtract similar fractions, simply add or subtract the numerators then write the result over the same denominator.</a:t>
            </a:r>
          </a:p>
          <a:p>
            <a:endParaRPr lang="en-PH" dirty="0"/>
          </a:p>
          <a:p>
            <a:r>
              <a:rPr lang="en-PH" dirty="0"/>
              <a:t>When the fraction of the mixed number minuend is smaller than the fraction of the subtrahend, borrow from the whole number and make the fraction improper before you continue with the subtraction.</a:t>
            </a:r>
          </a:p>
          <a:p>
            <a:pPr marL="0" indent="0">
              <a:buNone/>
            </a:pPr>
            <a:endParaRPr lang="en-PH" dirty="0"/>
          </a:p>
        </p:txBody>
      </p:sp>
    </p:spTree>
    <p:extLst>
      <p:ext uri="{BB962C8B-B14F-4D97-AF65-F5344CB8AC3E}">
        <p14:creationId xmlns:p14="http://schemas.microsoft.com/office/powerpoint/2010/main" val="3900111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263448"/>
            <a:ext cx="10515600" cy="2810875"/>
          </a:xfrm>
        </p:spPr>
        <p:txBody>
          <a:bodyPr>
            <a:normAutofit/>
          </a:bodyPr>
          <a:lstStyle/>
          <a:p>
            <a:r>
              <a:rPr lang="en-PH" dirty="0"/>
              <a:t>To add or subtract dissimilar fractions, make the dissimilar fractions similar by finding their least common divisor (LCD) and proceed with addition or subtraction.</a:t>
            </a:r>
          </a:p>
          <a:p>
            <a:endParaRPr lang="en-PH" dirty="0"/>
          </a:p>
          <a:p>
            <a:r>
              <a:rPr lang="en-PH" dirty="0"/>
              <a:t>Always simplify the final answers into their lowest terms.</a:t>
            </a:r>
          </a:p>
          <a:p>
            <a:endParaRPr lang="en-PH" dirty="0"/>
          </a:p>
        </p:txBody>
      </p:sp>
    </p:spTree>
    <p:extLst>
      <p:ext uri="{BB962C8B-B14F-4D97-AF65-F5344CB8AC3E}">
        <p14:creationId xmlns:p14="http://schemas.microsoft.com/office/powerpoint/2010/main" val="2864155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5241185" y="2145845"/>
            <a:ext cx="6770914" cy="3500538"/>
          </a:xfrm>
        </p:spPr>
        <p:txBody>
          <a:bodyPr>
            <a:normAutofit lnSpcReduction="10000"/>
          </a:bodyPr>
          <a:lstStyle/>
          <a:p>
            <a:pPr marL="0" indent="0" algn="just">
              <a:buNone/>
            </a:pPr>
            <a:r>
              <a:rPr lang="en-PH" dirty="0"/>
              <a:t>	Sharing is caring. Take any two packs of biscuits or cookies. Then, take 2 plates. The first plate is yours, and the second plate will be for someone in your house you want to share your food with. Now, cut your biscuits or cookies into 4 equal parts each and place as much as you like on each plate. You can also put whole biscuits if you like. Your two plates might look like this.</a:t>
            </a:r>
          </a:p>
        </p:txBody>
      </p:sp>
      <p:pic>
        <p:nvPicPr>
          <p:cNvPr id="3" name="Picture 2">
            <a:extLst>
              <a:ext uri="{FF2B5EF4-FFF2-40B4-BE49-F238E27FC236}">
                <a16:creationId xmlns:a16="http://schemas.microsoft.com/office/drawing/2014/main" id="{A808CE37-9F2A-464B-A5EF-C23C5DC4FC73}"/>
              </a:ext>
            </a:extLst>
          </p:cNvPr>
          <p:cNvPicPr>
            <a:picLocks noChangeAspect="1"/>
          </p:cNvPicPr>
          <p:nvPr/>
        </p:nvPicPr>
        <p:blipFill>
          <a:blip r:embed="rId3"/>
          <a:stretch>
            <a:fillRect/>
          </a:stretch>
        </p:blipFill>
        <p:spPr>
          <a:xfrm>
            <a:off x="179901" y="2077284"/>
            <a:ext cx="5001699" cy="3429000"/>
          </a:xfrm>
          <a:prstGeom prst="rect">
            <a:avLst/>
          </a:prstGeom>
        </p:spPr>
      </p:pic>
    </p:spTree>
    <p:extLst>
      <p:ext uri="{BB962C8B-B14F-4D97-AF65-F5344CB8AC3E}">
        <p14:creationId xmlns:p14="http://schemas.microsoft.com/office/powerpoint/2010/main" val="350556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A53CD69E-699F-2F4C-981C-00ED51C95C01}"/>
                  </a:ext>
                </a:extLst>
              </p:cNvPr>
              <p:cNvSpPr>
                <a:spLocks noGrp="1"/>
              </p:cNvSpPr>
              <p:nvPr>
                <p:ph idx="1"/>
              </p:nvPr>
            </p:nvSpPr>
            <p:spPr>
              <a:xfrm>
                <a:off x="576942" y="1783678"/>
                <a:ext cx="6509657" cy="4351338"/>
              </a:xfrm>
            </p:spPr>
            <p:txBody>
              <a:bodyPr>
                <a:normAutofit lnSpcReduction="10000"/>
              </a:bodyPr>
              <a:lstStyle/>
              <a:p>
                <a:pPr marL="0" indent="0" algn="just">
                  <a:buNone/>
                </a:pPr>
                <a:r>
                  <a:rPr lang="en-PH" dirty="0"/>
                  <a:t>	The plate on the left has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 of the round biscuits and </a:t>
                </a:r>
                <a14:m>
                  <m:oMath xmlns:m="http://schemas.openxmlformats.org/officeDocument/2006/math">
                    <m:r>
                      <a:rPr lang="en-US" b="0" i="1" smtClean="0">
                        <a:latin typeface="Cambria Math" panose="02040503050406030204" pitchFamily="18" charset="0"/>
                      </a:rPr>
                      <m:t>1¼</m:t>
                    </m:r>
                  </m:oMath>
                </a14:m>
                <a:r>
                  <a:rPr lang="en-US" dirty="0"/>
                  <a:t> </a:t>
                </a:r>
                <a:r>
                  <a:rPr lang="en-PH" dirty="0"/>
                  <a:t>of the rectangular biscuits. The plater on the right has </a:t>
                </a:r>
                <a14:m>
                  <m:oMath xmlns:m="http://schemas.openxmlformats.org/officeDocument/2006/math">
                    <m:r>
                      <a:rPr lang="en-US" b="0" i="1" smtClean="0">
                        <a:latin typeface="Cambria Math" panose="02040503050406030204" pitchFamily="18" charset="0"/>
                      </a:rPr>
                      <m:t>2¼</m:t>
                    </m:r>
                  </m:oMath>
                </a14:m>
                <a:r>
                  <a:rPr lang="en-US" dirty="0"/>
                  <a:t> </a:t>
                </a:r>
                <a:r>
                  <a:rPr lang="en-PH" dirty="0"/>
                  <a:t>of the round biscuits and </a:t>
                </a:r>
                <a14:m>
                  <m:oMath xmlns:m="http://schemas.openxmlformats.org/officeDocument/2006/math">
                    <m:r>
                      <a:rPr lang="en-US" b="0" i="1" dirty="0" smtClean="0">
                        <a:latin typeface="Cambria Math" panose="02040503050406030204" pitchFamily="18" charset="0"/>
                      </a:rPr>
                      <m:t>1¾</m:t>
                    </m:r>
                  </m:oMath>
                </a14:m>
                <a:r>
                  <a:rPr lang="en-US" dirty="0"/>
                  <a:t> </a:t>
                </a:r>
                <a:r>
                  <a:rPr lang="en-PH" dirty="0"/>
                  <a:t>of the rectangular biscuits. How many biscuits or cookies did you put on your first plate? How about the second plate?</a:t>
                </a:r>
              </a:p>
              <a:p>
                <a:pPr marL="0" indent="0" algn="just">
                  <a:buNone/>
                </a:pPr>
                <a:r>
                  <a:rPr lang="en-US" dirty="0"/>
                  <a:t>	</a:t>
                </a:r>
                <a:r>
                  <a:rPr lang="en-PH" dirty="0"/>
                  <a:t>This activity shows us that we can put similar fractions together. Now, you can eat the biscuits on your plate and give the second plate to someone else.</a:t>
                </a:r>
              </a:p>
              <a:p>
                <a:pPr marL="0" indent="0" algn="just">
                  <a:buNone/>
                </a:pPr>
                <a:endParaRPr lang="en-US" dirty="0"/>
              </a:p>
            </p:txBody>
          </p:sp>
        </mc:Choice>
        <mc:Fallback>
          <p:sp>
            <p:nvSpPr>
              <p:cNvPr id="6" name="Content Placeholder 5">
                <a:extLst>
                  <a:ext uri="{FF2B5EF4-FFF2-40B4-BE49-F238E27FC236}">
                    <a16:creationId xmlns:a16="http://schemas.microsoft.com/office/drawing/2014/main" id="{A53CD69E-699F-2F4C-981C-00ED51C95C01}"/>
                  </a:ext>
                </a:extLst>
              </p:cNvPr>
              <p:cNvSpPr>
                <a:spLocks noGrp="1" noRot="1" noChangeAspect="1" noMove="1" noResize="1" noEditPoints="1" noAdjustHandles="1" noChangeArrowheads="1" noChangeShapeType="1" noTextEdit="1"/>
              </p:cNvSpPr>
              <p:nvPr>
                <p:ph idx="1"/>
              </p:nvPr>
            </p:nvSpPr>
            <p:spPr>
              <a:xfrm>
                <a:off x="576942" y="1783678"/>
                <a:ext cx="6509657" cy="4351338"/>
              </a:xfrm>
              <a:blipFill>
                <a:blip r:embed="rId3"/>
                <a:stretch>
                  <a:fillRect l="-1751" t="-1163" r="-175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6F089B28-CBE0-684B-A873-1D03C0C5DB68}"/>
              </a:ext>
            </a:extLst>
          </p:cNvPr>
          <p:cNvPicPr>
            <a:picLocks noChangeAspect="1"/>
          </p:cNvPicPr>
          <p:nvPr/>
        </p:nvPicPr>
        <p:blipFill rotWithShape="1">
          <a:blip r:embed="rId4"/>
          <a:srcRect l="9383" r="6698"/>
          <a:stretch/>
        </p:blipFill>
        <p:spPr>
          <a:xfrm>
            <a:off x="7086596" y="1330447"/>
            <a:ext cx="2628900" cy="2628900"/>
          </a:xfrm>
          <a:prstGeom prst="rect">
            <a:avLst/>
          </a:prstGeom>
        </p:spPr>
      </p:pic>
      <p:pic>
        <p:nvPicPr>
          <p:cNvPr id="8" name="Picture 7">
            <a:extLst>
              <a:ext uri="{FF2B5EF4-FFF2-40B4-BE49-F238E27FC236}">
                <a16:creationId xmlns:a16="http://schemas.microsoft.com/office/drawing/2014/main" id="{BB0540C2-6C26-B648-9E41-4F6E43394F3B}"/>
              </a:ext>
            </a:extLst>
          </p:cNvPr>
          <p:cNvPicPr>
            <a:picLocks noChangeAspect="1"/>
          </p:cNvPicPr>
          <p:nvPr/>
        </p:nvPicPr>
        <p:blipFill rotWithShape="1">
          <a:blip r:embed="rId5"/>
          <a:srcRect l="9136"/>
          <a:stretch/>
        </p:blipFill>
        <p:spPr>
          <a:xfrm>
            <a:off x="9339943" y="3484573"/>
            <a:ext cx="2846461" cy="2628900"/>
          </a:xfrm>
          <a:prstGeom prst="rect">
            <a:avLst/>
          </a:prstGeom>
        </p:spPr>
      </p:pic>
    </p:spTree>
    <p:extLst>
      <p:ext uri="{BB962C8B-B14F-4D97-AF65-F5344CB8AC3E}">
        <p14:creationId xmlns:p14="http://schemas.microsoft.com/office/powerpoint/2010/main" val="2214374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10" name="Content Placeholder 9">
                <a:extLst>
                  <a:ext uri="{FF2B5EF4-FFF2-40B4-BE49-F238E27FC236}">
                    <a16:creationId xmlns:a16="http://schemas.microsoft.com/office/drawing/2014/main" id="{FF97FC48-5694-DE41-A97E-DB7184C86CE2}"/>
                  </a:ext>
                </a:extLst>
              </p:cNvPr>
              <p:cNvSpPr>
                <a:spLocks noGrp="1"/>
              </p:cNvSpPr>
              <p:nvPr>
                <p:ph idx="1"/>
              </p:nvPr>
            </p:nvSpPr>
            <p:spPr>
              <a:xfrm>
                <a:off x="714213" y="4343173"/>
                <a:ext cx="10515600" cy="1995261"/>
              </a:xfrm>
            </p:spPr>
            <p:txBody>
              <a:bodyPr/>
              <a:lstStyle/>
              <a:p>
                <a:pPr marL="0" indent="0" algn="just">
                  <a:buNone/>
                </a:pPr>
                <a:r>
                  <a:rPr lang="en-PH" dirty="0"/>
                  <a:t>	How many biscuits or cookies did you put on your first plate? How about the second plate?</a:t>
                </a:r>
              </a:p>
              <a:p>
                <a:pPr marL="0" indent="0" algn="just">
                  <a:buNone/>
                </a:pPr>
                <a:r>
                  <a:rPr lang="en-PH" dirty="0"/>
                  <a:t>	The plate on the left has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 of a round biscuit and </a:t>
                </a:r>
                <a14:m>
                  <m:oMath xmlns:m="http://schemas.openxmlformats.org/officeDocument/2006/math">
                    <m:r>
                      <a:rPr lang="en-US" b="0" i="1" smtClean="0">
                        <a:latin typeface="Cambria Math" panose="02040503050406030204" pitchFamily="18" charset="0"/>
                      </a:rPr>
                      <m:t>1¼</m:t>
                    </m:r>
                  </m:oMath>
                </a14:m>
                <a:r>
                  <a:rPr lang="en-US" dirty="0"/>
                  <a:t> </a:t>
                </a:r>
                <a:r>
                  <a:rPr lang="en-PH" dirty="0"/>
                  <a:t>of rectangular biscuits. Add the biscuits.</a:t>
                </a:r>
              </a:p>
              <a:p>
                <a:pPr marL="0" indent="0" algn="just">
                  <a:buNone/>
                </a:pPr>
                <a:endParaRPr lang="en-US" dirty="0"/>
              </a:p>
            </p:txBody>
          </p:sp>
        </mc:Choice>
        <mc:Fallback>
          <p:sp>
            <p:nvSpPr>
              <p:cNvPr id="10" name="Content Placeholder 9">
                <a:extLst>
                  <a:ext uri="{FF2B5EF4-FFF2-40B4-BE49-F238E27FC236}">
                    <a16:creationId xmlns:a16="http://schemas.microsoft.com/office/drawing/2014/main" id="{FF97FC48-5694-DE41-A97E-DB7184C86CE2}"/>
                  </a:ext>
                </a:extLst>
              </p:cNvPr>
              <p:cNvSpPr>
                <a:spLocks noGrp="1" noRot="1" noChangeAspect="1" noMove="1" noResize="1" noEditPoints="1" noAdjustHandles="1" noChangeArrowheads="1" noChangeShapeType="1" noTextEdit="1"/>
              </p:cNvSpPr>
              <p:nvPr>
                <p:ph idx="1"/>
              </p:nvPr>
            </p:nvSpPr>
            <p:spPr>
              <a:xfrm>
                <a:off x="714213" y="4343173"/>
                <a:ext cx="10515600" cy="1995261"/>
              </a:xfrm>
              <a:blipFill>
                <a:blip r:embed="rId3"/>
                <a:stretch>
                  <a:fillRect l="-1086" t="-4430" r="-1206" b="-3797"/>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7025772B-EAE4-AE41-ABD7-6878D3A6DA1F}"/>
              </a:ext>
            </a:extLst>
          </p:cNvPr>
          <p:cNvPicPr>
            <a:picLocks noChangeAspect="1"/>
          </p:cNvPicPr>
          <p:nvPr/>
        </p:nvPicPr>
        <p:blipFill>
          <a:blip r:embed="rId4"/>
          <a:stretch>
            <a:fillRect/>
          </a:stretch>
        </p:blipFill>
        <p:spPr>
          <a:xfrm>
            <a:off x="2026557" y="1631044"/>
            <a:ext cx="3100614" cy="2602483"/>
          </a:xfrm>
          <a:prstGeom prst="rect">
            <a:avLst/>
          </a:prstGeom>
        </p:spPr>
      </p:pic>
      <p:pic>
        <p:nvPicPr>
          <p:cNvPr id="12" name="Picture 11">
            <a:extLst>
              <a:ext uri="{FF2B5EF4-FFF2-40B4-BE49-F238E27FC236}">
                <a16:creationId xmlns:a16="http://schemas.microsoft.com/office/drawing/2014/main" id="{AFB1D565-A99F-5D43-A412-0EC1F8345D60}"/>
              </a:ext>
            </a:extLst>
          </p:cNvPr>
          <p:cNvPicPr>
            <a:picLocks noChangeAspect="1"/>
          </p:cNvPicPr>
          <p:nvPr/>
        </p:nvPicPr>
        <p:blipFill>
          <a:blip r:embed="rId5"/>
          <a:stretch>
            <a:fillRect/>
          </a:stretch>
        </p:blipFill>
        <p:spPr>
          <a:xfrm>
            <a:off x="6533348" y="1595274"/>
            <a:ext cx="3273864" cy="2747899"/>
          </a:xfrm>
          <a:prstGeom prst="rect">
            <a:avLst/>
          </a:prstGeom>
        </p:spPr>
      </p:pic>
    </p:spTree>
    <p:extLst>
      <p:ext uri="{BB962C8B-B14F-4D97-AF65-F5344CB8AC3E}">
        <p14:creationId xmlns:p14="http://schemas.microsoft.com/office/powerpoint/2010/main" val="378140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CCE1D13-6703-654C-8FB0-89E2D0997439}"/>
                  </a:ext>
                </a:extLst>
              </p:cNvPr>
              <p:cNvSpPr txBox="1"/>
              <p:nvPr/>
            </p:nvSpPr>
            <p:spPr>
              <a:xfrm>
                <a:off x="1885336" y="2325682"/>
                <a:ext cx="342210"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6" name="TextBox 5">
                <a:extLst>
                  <a:ext uri="{FF2B5EF4-FFF2-40B4-BE49-F238E27FC236}">
                    <a16:creationId xmlns:a16="http://schemas.microsoft.com/office/drawing/2014/main" id="{9CCE1D13-6703-654C-8FB0-89E2D0997439}"/>
                  </a:ext>
                </a:extLst>
              </p:cNvPr>
              <p:cNvSpPr txBox="1">
                <a:spLocks noRot="1" noChangeAspect="1" noMove="1" noResize="1" noEditPoints="1" noAdjustHandles="1" noChangeArrowheads="1" noChangeShapeType="1" noTextEdit="1"/>
              </p:cNvSpPr>
              <p:nvPr/>
            </p:nvSpPr>
            <p:spPr>
              <a:xfrm>
                <a:off x="1885336" y="2325682"/>
                <a:ext cx="342210" cy="1237518"/>
              </a:xfrm>
              <a:prstGeom prst="rect">
                <a:avLst/>
              </a:prstGeom>
              <a:blipFill>
                <a:blip r:embed="rId3"/>
                <a:stretch>
                  <a:fillRect l="-10714" t="-1010" r="-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C87D5E1-596E-6642-B071-2B9CE49E48DC}"/>
                  </a:ext>
                </a:extLst>
              </p:cNvPr>
              <p:cNvSpPr txBox="1"/>
              <p:nvPr/>
            </p:nvSpPr>
            <p:spPr>
              <a:xfrm>
                <a:off x="1651579" y="3294800"/>
                <a:ext cx="555665"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8" name="TextBox 7">
                <a:extLst>
                  <a:ext uri="{FF2B5EF4-FFF2-40B4-BE49-F238E27FC236}">
                    <a16:creationId xmlns:a16="http://schemas.microsoft.com/office/drawing/2014/main" id="{0C87D5E1-596E-6642-B071-2B9CE49E48DC}"/>
                  </a:ext>
                </a:extLst>
              </p:cNvPr>
              <p:cNvSpPr txBox="1">
                <a:spLocks noRot="1" noChangeAspect="1" noMove="1" noResize="1" noEditPoints="1" noAdjustHandles="1" noChangeArrowheads="1" noChangeShapeType="1" noTextEdit="1"/>
              </p:cNvSpPr>
              <p:nvPr/>
            </p:nvSpPr>
            <p:spPr>
              <a:xfrm>
                <a:off x="1651579" y="3294800"/>
                <a:ext cx="555665" cy="1237518"/>
              </a:xfrm>
              <a:prstGeom prst="rect">
                <a:avLst/>
              </a:prstGeom>
              <a:blipFill>
                <a:blip r:embed="rId4"/>
                <a:stretch>
                  <a:fillRect l="-11111" r="-11111"/>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B3238365-4865-2341-BB58-C4656319EFCB}"/>
              </a:ext>
            </a:extLst>
          </p:cNvPr>
          <p:cNvSpPr txBox="1"/>
          <p:nvPr/>
        </p:nvSpPr>
        <p:spPr>
          <a:xfrm>
            <a:off x="1158839" y="3563200"/>
            <a:ext cx="364202" cy="523220"/>
          </a:xfrm>
          <a:prstGeom prst="rect">
            <a:avLst/>
          </a:prstGeom>
          <a:noFill/>
        </p:spPr>
        <p:txBody>
          <a:bodyPr wrap="none" rtlCol="0">
            <a:spAutoFit/>
          </a:bodyPr>
          <a:lstStyle/>
          <a:p>
            <a:r>
              <a:rPr lang="en-US" sz="2800" dirty="0"/>
              <a:t>+</a:t>
            </a:r>
          </a:p>
        </p:txBody>
      </p:sp>
      <p:sp>
        <p:nvSpPr>
          <p:cNvPr id="13" name="TextBox 12">
            <a:extLst>
              <a:ext uri="{FF2B5EF4-FFF2-40B4-BE49-F238E27FC236}">
                <a16:creationId xmlns:a16="http://schemas.microsoft.com/office/drawing/2014/main" id="{F40A3F4A-F8CD-AF4E-8411-BC83B40A92E0}"/>
              </a:ext>
            </a:extLst>
          </p:cNvPr>
          <p:cNvSpPr txBox="1"/>
          <p:nvPr/>
        </p:nvSpPr>
        <p:spPr>
          <a:xfrm>
            <a:off x="1461999" y="3831914"/>
            <a:ext cx="1261884" cy="523220"/>
          </a:xfrm>
          <a:prstGeom prst="rect">
            <a:avLst/>
          </a:prstGeom>
          <a:noFill/>
        </p:spPr>
        <p:txBody>
          <a:bodyPr wrap="none" rtlCol="0">
            <a:spAutoFit/>
          </a:bodyPr>
          <a:lstStyle/>
          <a:p>
            <a:r>
              <a:rPr lang="en-US" sz="2800" dirty="0"/>
              <a:t>______</a:t>
            </a:r>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F359955A-7BCA-C443-9965-27B7372886E9}"/>
                  </a:ext>
                </a:extLst>
              </p:cNvPr>
              <p:cNvSpPr txBox="1"/>
              <p:nvPr/>
            </p:nvSpPr>
            <p:spPr>
              <a:xfrm>
                <a:off x="1664511" y="4315266"/>
                <a:ext cx="1205137" cy="80509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4</m:t>
                          </m:r>
                        </m:num>
                        <m:den>
                          <m:r>
                            <a:rPr lang="en-US" sz="2800" b="0" i="1" smtClean="0">
                              <a:latin typeface="Cambria Math" panose="02040503050406030204" pitchFamily="18" charset="0"/>
                            </a:rPr>
                            <m:t>4</m:t>
                          </m:r>
                        </m:den>
                      </m:f>
                      <m:r>
                        <a:rPr lang="en-US" sz="2800" b="0" i="1" smtClean="0">
                          <a:latin typeface="Cambria Math" panose="02040503050406030204" pitchFamily="18" charset="0"/>
                        </a:rPr>
                        <m:t>=2</m:t>
                      </m:r>
                    </m:oMath>
                  </m:oMathPara>
                </a14:m>
                <a:endParaRPr lang="en-US" sz="2800" b="0" dirty="0"/>
              </a:p>
            </p:txBody>
          </p:sp>
        </mc:Choice>
        <mc:Fallback>
          <p:sp>
            <p:nvSpPr>
              <p:cNvPr id="14" name="TextBox 13">
                <a:extLst>
                  <a:ext uri="{FF2B5EF4-FFF2-40B4-BE49-F238E27FC236}">
                    <a16:creationId xmlns:a16="http://schemas.microsoft.com/office/drawing/2014/main" id="{F359955A-7BCA-C443-9965-27B7372886E9}"/>
                  </a:ext>
                </a:extLst>
              </p:cNvPr>
              <p:cNvSpPr txBox="1">
                <a:spLocks noRot="1" noChangeAspect="1" noMove="1" noResize="1" noEditPoints="1" noAdjustHandles="1" noChangeArrowheads="1" noChangeShapeType="1" noTextEdit="1"/>
              </p:cNvSpPr>
              <p:nvPr/>
            </p:nvSpPr>
            <p:spPr>
              <a:xfrm>
                <a:off x="1664511" y="4315266"/>
                <a:ext cx="1205137" cy="805092"/>
              </a:xfrm>
              <a:prstGeom prst="rect">
                <a:avLst/>
              </a:prstGeom>
              <a:blipFill>
                <a:blip r:embed="rId5"/>
                <a:stretch>
                  <a:fillRect l="-6250" t="-1563" r="-5208" b="-12500"/>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D8C7ACDD-BFB7-D846-931A-B3A3950995EB}"/>
              </a:ext>
            </a:extLst>
          </p:cNvPr>
          <p:cNvSpPr txBox="1"/>
          <p:nvPr/>
        </p:nvSpPr>
        <p:spPr>
          <a:xfrm>
            <a:off x="3722914" y="1624207"/>
            <a:ext cx="8085660" cy="4401205"/>
          </a:xfrm>
          <a:prstGeom prst="rect">
            <a:avLst/>
          </a:prstGeom>
          <a:noFill/>
        </p:spPr>
        <p:txBody>
          <a:bodyPr wrap="square" rtlCol="0">
            <a:spAutoFit/>
          </a:bodyPr>
          <a:lstStyle/>
          <a:p>
            <a:pPr algn="just"/>
            <a:r>
              <a:rPr lang="en-PH" sz="2800" dirty="0"/>
              <a:t>	In the given example, the two fractions are similar because both have a denominator of 4. Since they are similar fractions, simply add their numerators and write the sum over the denominator. Thus, the</a:t>
            </a:r>
          </a:p>
          <a:p>
            <a:pPr algn="just"/>
            <a:endParaRPr lang="en-PH" sz="2800" dirty="0"/>
          </a:p>
          <a:p>
            <a:pPr algn="just"/>
            <a:r>
              <a:rPr lang="en-PH" sz="2800" dirty="0"/>
              <a:t> answer is        or 2.</a:t>
            </a:r>
          </a:p>
          <a:p>
            <a:pPr algn="just"/>
            <a:endParaRPr lang="en-PH" sz="2800" dirty="0"/>
          </a:p>
          <a:p>
            <a:pPr algn="just"/>
            <a:r>
              <a:rPr lang="en-PH" sz="2800" dirty="0"/>
              <a:t>	The plate on the right has         of round biscuits </a:t>
            </a:r>
          </a:p>
          <a:p>
            <a:pPr algn="just"/>
            <a:endParaRPr lang="en-PH" sz="2800" dirty="0"/>
          </a:p>
          <a:p>
            <a:pPr algn="just"/>
            <a:r>
              <a:rPr lang="en-PH" sz="2800" dirty="0"/>
              <a:t>and         of rectangular biscuits.</a:t>
            </a: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9BE4E69A-6221-514E-852A-D2E9177C9531}"/>
                  </a:ext>
                </a:extLst>
              </p:cNvPr>
              <p:cNvSpPr txBox="1"/>
              <p:nvPr/>
            </p:nvSpPr>
            <p:spPr>
              <a:xfrm>
                <a:off x="5197257" y="3563200"/>
                <a:ext cx="670312"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r>
                  <a:rPr lang="en-US" sz="2800" dirty="0"/>
                  <a:t>    </a:t>
                </a:r>
              </a:p>
            </p:txBody>
          </p:sp>
        </mc:Choice>
        <mc:Fallback>
          <p:sp>
            <p:nvSpPr>
              <p:cNvPr id="16" name="TextBox 15">
                <a:extLst>
                  <a:ext uri="{FF2B5EF4-FFF2-40B4-BE49-F238E27FC236}">
                    <a16:creationId xmlns:a16="http://schemas.microsoft.com/office/drawing/2014/main" id="{9BE4E69A-6221-514E-852A-D2E9177C9531}"/>
                  </a:ext>
                </a:extLst>
              </p:cNvPr>
              <p:cNvSpPr txBox="1">
                <a:spLocks noRot="1" noChangeAspect="1" noMove="1" noResize="1" noEditPoints="1" noAdjustHandles="1" noChangeArrowheads="1" noChangeShapeType="1" noTextEdit="1"/>
              </p:cNvSpPr>
              <p:nvPr/>
            </p:nvSpPr>
            <p:spPr>
              <a:xfrm>
                <a:off x="5197257" y="3563200"/>
                <a:ext cx="670312" cy="1237518"/>
              </a:xfrm>
              <a:prstGeom prst="rect">
                <a:avLst/>
              </a:prstGeom>
              <a:blipFill>
                <a:blip r:embed="rId6"/>
                <a:stretch>
                  <a:fillRect t="-1020" r="-185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EEFED373-72C3-E545-AEA1-D926ADABA67A}"/>
                  </a:ext>
                </a:extLst>
              </p:cNvPr>
              <p:cNvSpPr txBox="1"/>
              <p:nvPr/>
            </p:nvSpPr>
            <p:spPr>
              <a:xfrm>
                <a:off x="8468416" y="4454391"/>
                <a:ext cx="572529"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r>
                  <a:rPr lang="en-US" sz="2800" dirty="0"/>
                  <a:t>   </a:t>
                </a:r>
              </a:p>
            </p:txBody>
          </p:sp>
        </mc:Choice>
        <mc:Fallback>
          <p:sp>
            <p:nvSpPr>
              <p:cNvPr id="17" name="TextBox 16">
                <a:extLst>
                  <a:ext uri="{FF2B5EF4-FFF2-40B4-BE49-F238E27FC236}">
                    <a16:creationId xmlns:a16="http://schemas.microsoft.com/office/drawing/2014/main" id="{EEFED373-72C3-E545-AEA1-D926ADABA67A}"/>
                  </a:ext>
                </a:extLst>
              </p:cNvPr>
              <p:cNvSpPr txBox="1">
                <a:spLocks noRot="1" noChangeAspect="1" noMove="1" noResize="1" noEditPoints="1" noAdjustHandles="1" noChangeArrowheads="1" noChangeShapeType="1" noTextEdit="1"/>
              </p:cNvSpPr>
              <p:nvPr/>
            </p:nvSpPr>
            <p:spPr>
              <a:xfrm>
                <a:off x="8468416" y="4454391"/>
                <a:ext cx="572529" cy="1237518"/>
              </a:xfrm>
              <a:prstGeom prst="rect">
                <a:avLst/>
              </a:prstGeom>
              <a:blipFill>
                <a:blip r:embed="rId7"/>
                <a:stretch>
                  <a:fillRect l="-10870" t="-1020" r="-86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417E3729-D785-B04A-A8C1-A690AC9849CE}"/>
                  </a:ext>
                </a:extLst>
              </p:cNvPr>
              <p:cNvSpPr txBox="1"/>
              <p:nvPr/>
            </p:nvSpPr>
            <p:spPr>
              <a:xfrm>
                <a:off x="4391715" y="5266451"/>
                <a:ext cx="670568" cy="127470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r>
                  <a:rPr lang="en-US" sz="2800" dirty="0"/>
                  <a:t>   </a:t>
                </a:r>
              </a:p>
            </p:txBody>
          </p:sp>
        </mc:Choice>
        <mc:Fallback>
          <p:sp>
            <p:nvSpPr>
              <p:cNvPr id="18" name="TextBox 17">
                <a:extLst>
                  <a:ext uri="{FF2B5EF4-FFF2-40B4-BE49-F238E27FC236}">
                    <a16:creationId xmlns:a16="http://schemas.microsoft.com/office/drawing/2014/main" id="{417E3729-D785-B04A-A8C1-A690AC9849CE}"/>
                  </a:ext>
                </a:extLst>
              </p:cNvPr>
              <p:cNvSpPr txBox="1">
                <a:spLocks noRot="1" noChangeAspect="1" noMove="1" noResize="1" noEditPoints="1" noAdjustHandles="1" noChangeArrowheads="1" noChangeShapeType="1" noTextEdit="1"/>
              </p:cNvSpPr>
              <p:nvPr/>
            </p:nvSpPr>
            <p:spPr>
              <a:xfrm>
                <a:off x="4391715" y="5266451"/>
                <a:ext cx="670568" cy="1274708"/>
              </a:xfrm>
              <a:prstGeom prst="rect">
                <a:avLst/>
              </a:prstGeom>
              <a:blipFill>
                <a:blip r:embed="rId8"/>
                <a:stretch>
                  <a:fillRect l="-1852" t="-990"/>
                </a:stretch>
              </a:blipFill>
            </p:spPr>
            <p:txBody>
              <a:bodyPr/>
              <a:lstStyle/>
              <a:p>
                <a:r>
                  <a:rPr lang="en-US">
                    <a:noFill/>
                  </a:rPr>
                  <a:t> </a:t>
                </a:r>
              </a:p>
            </p:txBody>
          </p:sp>
        </mc:Fallback>
      </mc:AlternateContent>
    </p:spTree>
    <p:extLst>
      <p:ext uri="{BB962C8B-B14F-4D97-AF65-F5344CB8AC3E}">
        <p14:creationId xmlns:p14="http://schemas.microsoft.com/office/powerpoint/2010/main" val="87207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p:sp>
        <p:nvSpPr>
          <p:cNvPr id="15" name="TextBox 14">
            <a:extLst>
              <a:ext uri="{FF2B5EF4-FFF2-40B4-BE49-F238E27FC236}">
                <a16:creationId xmlns:a16="http://schemas.microsoft.com/office/drawing/2014/main" id="{D8C7ACDD-BFB7-D846-931A-B3A3950995EB}"/>
              </a:ext>
            </a:extLst>
          </p:cNvPr>
          <p:cNvSpPr txBox="1"/>
          <p:nvPr/>
        </p:nvSpPr>
        <p:spPr>
          <a:xfrm>
            <a:off x="714213" y="2318888"/>
            <a:ext cx="10944387" cy="2677656"/>
          </a:xfrm>
          <a:prstGeom prst="rect">
            <a:avLst/>
          </a:prstGeom>
          <a:noFill/>
        </p:spPr>
        <p:txBody>
          <a:bodyPr wrap="square" rtlCol="0">
            <a:spAutoFit/>
          </a:bodyPr>
          <a:lstStyle/>
          <a:p>
            <a:pPr algn="just"/>
            <a:r>
              <a:rPr lang="en-PH" sz="2800" dirty="0"/>
              <a:t>	In the given example, the two fractions are similar because both have a denominator of 4. Since they are similar fractions, simply add their numerators and write the sum over the denominator. Thus, the answer is</a:t>
            </a:r>
          </a:p>
          <a:p>
            <a:pPr algn="just"/>
            <a:endParaRPr lang="en-PH" sz="2800" dirty="0"/>
          </a:p>
          <a:p>
            <a:pPr algn="just"/>
            <a:r>
              <a:rPr lang="en-PH" sz="2800" dirty="0"/>
              <a:t>       or 2.</a:t>
            </a:r>
          </a:p>
          <a:p>
            <a:pPr algn="just"/>
            <a:r>
              <a:rPr lang="en-PH" sz="2800" dirty="0"/>
              <a:t>	</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0CDB0B8E-F8CC-1540-AC04-7FB93D577E60}"/>
                  </a:ext>
                </a:extLst>
              </p:cNvPr>
              <p:cNvSpPr txBox="1"/>
              <p:nvPr/>
            </p:nvSpPr>
            <p:spPr>
              <a:xfrm>
                <a:off x="714213" y="3776423"/>
                <a:ext cx="539122" cy="80509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4</m:t>
                          </m:r>
                        </m:num>
                        <m:den>
                          <m:r>
                            <a:rPr lang="en-US" sz="2800" b="0" i="1" smtClean="0">
                              <a:latin typeface="Cambria Math" panose="02040503050406030204" pitchFamily="18" charset="0"/>
                            </a:rPr>
                            <m:t>4</m:t>
                          </m:r>
                        </m:den>
                      </m:f>
                    </m:oMath>
                  </m:oMathPara>
                </a14:m>
                <a:endParaRPr lang="en-US" sz="2800" b="0" dirty="0"/>
              </a:p>
            </p:txBody>
          </p:sp>
        </mc:Choice>
        <mc:Fallback>
          <p:sp>
            <p:nvSpPr>
              <p:cNvPr id="12" name="TextBox 11">
                <a:extLst>
                  <a:ext uri="{FF2B5EF4-FFF2-40B4-BE49-F238E27FC236}">
                    <a16:creationId xmlns:a16="http://schemas.microsoft.com/office/drawing/2014/main" id="{0CDB0B8E-F8CC-1540-AC04-7FB93D577E60}"/>
                  </a:ext>
                </a:extLst>
              </p:cNvPr>
              <p:cNvSpPr txBox="1">
                <a:spLocks noRot="1" noChangeAspect="1" noMove="1" noResize="1" noEditPoints="1" noAdjustHandles="1" noChangeArrowheads="1" noChangeShapeType="1" noTextEdit="1"/>
              </p:cNvSpPr>
              <p:nvPr/>
            </p:nvSpPr>
            <p:spPr>
              <a:xfrm>
                <a:off x="714213" y="3776423"/>
                <a:ext cx="539122" cy="805092"/>
              </a:xfrm>
              <a:prstGeom prst="rect">
                <a:avLst/>
              </a:prstGeom>
              <a:blipFill>
                <a:blip r:embed="rId3"/>
                <a:stretch>
                  <a:fillRect l="-13636" r="-13636" b="-12308"/>
                </a:stretch>
              </a:blipFill>
            </p:spPr>
            <p:txBody>
              <a:bodyPr/>
              <a:lstStyle/>
              <a:p>
                <a:r>
                  <a:rPr lang="en-US">
                    <a:noFill/>
                  </a:rPr>
                  <a:t> </a:t>
                </a:r>
              </a:p>
            </p:txBody>
          </p:sp>
        </mc:Fallback>
      </mc:AlternateContent>
    </p:spTree>
    <p:extLst>
      <p:ext uri="{BB962C8B-B14F-4D97-AF65-F5344CB8AC3E}">
        <p14:creationId xmlns:p14="http://schemas.microsoft.com/office/powerpoint/2010/main" val="322563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Adding and Subtracting Fractions and Mixed Numbers Without Regrouping</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CCE1D13-6703-654C-8FB0-89E2D0997439}"/>
                  </a:ext>
                </a:extLst>
              </p:cNvPr>
              <p:cNvSpPr txBox="1"/>
              <p:nvPr/>
            </p:nvSpPr>
            <p:spPr>
              <a:xfrm>
                <a:off x="2374068" y="2414053"/>
                <a:ext cx="394339" cy="123751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9</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6" name="TextBox 5">
                <a:extLst>
                  <a:ext uri="{FF2B5EF4-FFF2-40B4-BE49-F238E27FC236}">
                    <a16:creationId xmlns:a16="http://schemas.microsoft.com/office/drawing/2014/main" id="{9CCE1D13-6703-654C-8FB0-89E2D0997439}"/>
                  </a:ext>
                </a:extLst>
              </p:cNvPr>
              <p:cNvSpPr txBox="1">
                <a:spLocks noRot="1" noChangeAspect="1" noMove="1" noResize="1" noEditPoints="1" noAdjustHandles="1" noChangeArrowheads="1" noChangeShapeType="1" noTextEdit="1"/>
              </p:cNvSpPr>
              <p:nvPr/>
            </p:nvSpPr>
            <p:spPr>
              <a:xfrm>
                <a:off x="2374068" y="2414053"/>
                <a:ext cx="394339" cy="1237518"/>
              </a:xfrm>
              <a:prstGeom prst="rect">
                <a:avLst/>
              </a:prstGeom>
              <a:blipFill>
                <a:blip r:embed="rId3"/>
                <a:stretch>
                  <a:fillRect l="-6250" r="-31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C87D5E1-596E-6642-B071-2B9CE49E48DC}"/>
                  </a:ext>
                </a:extLst>
              </p:cNvPr>
              <p:cNvSpPr txBox="1"/>
              <p:nvPr/>
            </p:nvSpPr>
            <p:spPr>
              <a:xfrm>
                <a:off x="2367400" y="3410048"/>
                <a:ext cx="422360" cy="123469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7</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8" name="TextBox 7">
                <a:extLst>
                  <a:ext uri="{FF2B5EF4-FFF2-40B4-BE49-F238E27FC236}">
                    <a16:creationId xmlns:a16="http://schemas.microsoft.com/office/drawing/2014/main" id="{0C87D5E1-596E-6642-B071-2B9CE49E48DC}"/>
                  </a:ext>
                </a:extLst>
              </p:cNvPr>
              <p:cNvSpPr txBox="1">
                <a:spLocks noRot="1" noChangeAspect="1" noMove="1" noResize="1" noEditPoints="1" noAdjustHandles="1" noChangeArrowheads="1" noChangeShapeType="1" noTextEdit="1"/>
              </p:cNvSpPr>
              <p:nvPr/>
            </p:nvSpPr>
            <p:spPr>
              <a:xfrm>
                <a:off x="2367400" y="3410048"/>
                <a:ext cx="422360" cy="1234697"/>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B3238365-4865-2341-BB58-C4656319EFCB}"/>
              </a:ext>
            </a:extLst>
          </p:cNvPr>
          <p:cNvSpPr txBox="1"/>
          <p:nvPr/>
        </p:nvSpPr>
        <p:spPr>
          <a:xfrm>
            <a:off x="985631" y="3429000"/>
            <a:ext cx="364202" cy="523220"/>
          </a:xfrm>
          <a:prstGeom prst="rect">
            <a:avLst/>
          </a:prstGeom>
          <a:noFill/>
        </p:spPr>
        <p:txBody>
          <a:bodyPr wrap="none" rtlCol="0">
            <a:spAutoFit/>
          </a:bodyPr>
          <a:lstStyle/>
          <a:p>
            <a:r>
              <a:rPr lang="en-US" sz="2800" dirty="0"/>
              <a:t>–</a:t>
            </a:r>
          </a:p>
        </p:txBody>
      </p:sp>
      <p:sp>
        <p:nvSpPr>
          <p:cNvPr id="13" name="TextBox 12">
            <a:extLst>
              <a:ext uri="{FF2B5EF4-FFF2-40B4-BE49-F238E27FC236}">
                <a16:creationId xmlns:a16="http://schemas.microsoft.com/office/drawing/2014/main" id="{F40A3F4A-F8CD-AF4E-8411-BC83B40A92E0}"/>
              </a:ext>
            </a:extLst>
          </p:cNvPr>
          <p:cNvSpPr txBox="1"/>
          <p:nvPr/>
        </p:nvSpPr>
        <p:spPr>
          <a:xfrm>
            <a:off x="2121723" y="4020336"/>
            <a:ext cx="1082348" cy="523220"/>
          </a:xfrm>
          <a:prstGeom prst="rect">
            <a:avLst/>
          </a:prstGeom>
          <a:noFill/>
        </p:spPr>
        <p:txBody>
          <a:bodyPr wrap="none" rtlCol="0">
            <a:spAutoFit/>
          </a:bodyPr>
          <a:lstStyle/>
          <a:p>
            <a:r>
              <a:rPr lang="en-US" sz="2800" dirty="0"/>
              <a:t>_____</a:t>
            </a:r>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F359955A-7BCA-C443-9965-27B7372886E9}"/>
                  </a:ext>
                </a:extLst>
              </p:cNvPr>
              <p:cNvSpPr txBox="1"/>
              <p:nvPr/>
            </p:nvSpPr>
            <p:spPr>
              <a:xfrm>
                <a:off x="2463655" y="4494329"/>
                <a:ext cx="1155816" cy="1501758"/>
              </a:xfrm>
              <a:prstGeom prst="rect">
                <a:avLst/>
              </a:prstGeom>
              <a:noFill/>
            </p:spPr>
            <p:txBody>
              <a:bodyPr wrap="square" lIns="0" tIns="0" rIns="0" bIns="0" rtlCol="0">
                <a:spAutoFit/>
              </a:bodyPr>
              <a:lstStyle/>
              <a:p>
                <a14:m>
                  <m:oMath xmlns:m="http://schemas.openxmlformats.org/officeDocument/2006/math">
                    <m:f>
                      <m:fPr>
                        <m:ctrlPr>
                          <a:rPr lang="en-US" sz="4000" b="1" i="1" smtClean="0">
                            <a:latin typeface="Cambria Math" panose="02040503050406030204" pitchFamily="18" charset="0"/>
                          </a:rPr>
                        </m:ctrlPr>
                      </m:fPr>
                      <m:num>
                        <m:r>
                          <a:rPr lang="en-US" sz="4000" b="1" i="1" smtClean="0">
                            <a:latin typeface="Cambria Math" panose="02040503050406030204" pitchFamily="18" charset="0"/>
                          </a:rPr>
                          <m:t>𝟐</m:t>
                        </m:r>
                      </m:num>
                      <m:den>
                        <m:r>
                          <a:rPr lang="en-US" sz="4000" b="1" i="1" smtClean="0">
                            <a:latin typeface="Cambria Math" panose="02040503050406030204" pitchFamily="18" charset="0"/>
                          </a:rPr>
                          <m:t>𝟒</m:t>
                        </m:r>
                      </m:den>
                    </m:f>
                    <m:r>
                      <a:rPr lang="en-US" sz="4000" b="1" i="1" smtClean="0">
                        <a:latin typeface="Cambria Math" panose="02040503050406030204" pitchFamily="18" charset="0"/>
                      </a:rPr>
                      <m:t>=</m:t>
                    </m:r>
                  </m:oMath>
                </a14:m>
                <a:r>
                  <a:rPr lang="en-US" sz="4000" b="1" dirty="0"/>
                  <a:t> </a:t>
                </a:r>
                <a14:m>
                  <m:oMath xmlns:m="http://schemas.openxmlformats.org/officeDocument/2006/math">
                    <m:f>
                      <m:fPr>
                        <m:ctrlPr>
                          <a:rPr lang="en-US" sz="4000" b="1" i="1">
                            <a:latin typeface="Cambria Math" panose="02040503050406030204" pitchFamily="18" charset="0"/>
                          </a:rPr>
                        </m:ctrlPr>
                      </m:fPr>
                      <m:num>
                        <m:r>
                          <a:rPr lang="en-US" sz="4000" b="1" i="1" smtClean="0">
                            <a:latin typeface="Cambria Math" panose="02040503050406030204" pitchFamily="18" charset="0"/>
                          </a:rPr>
                          <m:t>𝟏</m:t>
                        </m:r>
                      </m:num>
                      <m:den>
                        <m:r>
                          <a:rPr lang="en-US" sz="4000" b="1" i="1" smtClean="0">
                            <a:latin typeface="Cambria Math" panose="02040503050406030204" pitchFamily="18" charset="0"/>
                          </a:rPr>
                          <m:t>𝟐</m:t>
                        </m:r>
                      </m:den>
                    </m:f>
                  </m:oMath>
                </a14:m>
                <a:endParaRPr lang="en-US" sz="4000" b="1" dirty="0"/>
              </a:p>
              <a:p>
                <a:endParaRPr lang="en-US" sz="4000" dirty="0"/>
              </a:p>
            </p:txBody>
          </p:sp>
        </mc:Choice>
        <mc:Fallback>
          <p:sp>
            <p:nvSpPr>
              <p:cNvPr id="14" name="TextBox 13">
                <a:extLst>
                  <a:ext uri="{FF2B5EF4-FFF2-40B4-BE49-F238E27FC236}">
                    <a16:creationId xmlns:a16="http://schemas.microsoft.com/office/drawing/2014/main" id="{F359955A-7BCA-C443-9965-27B7372886E9}"/>
                  </a:ext>
                </a:extLst>
              </p:cNvPr>
              <p:cNvSpPr txBox="1">
                <a:spLocks noRot="1" noChangeAspect="1" noMove="1" noResize="1" noEditPoints="1" noAdjustHandles="1" noChangeArrowheads="1" noChangeShapeType="1" noTextEdit="1"/>
              </p:cNvSpPr>
              <p:nvPr/>
            </p:nvSpPr>
            <p:spPr>
              <a:xfrm>
                <a:off x="2463655" y="4494329"/>
                <a:ext cx="1155816" cy="1501758"/>
              </a:xfrm>
              <a:prstGeom prst="rect">
                <a:avLst/>
              </a:prstGeom>
              <a:blipFill>
                <a:blip r:embed="rId5"/>
                <a:stretch>
                  <a:fillRect l="-10870" r="-4348"/>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D8C7ACDD-BFB7-D846-931A-B3A3950995EB}"/>
              </a:ext>
            </a:extLst>
          </p:cNvPr>
          <p:cNvSpPr txBox="1"/>
          <p:nvPr/>
        </p:nvSpPr>
        <p:spPr>
          <a:xfrm>
            <a:off x="4442793" y="2584965"/>
            <a:ext cx="7350873" cy="1384995"/>
          </a:xfrm>
          <a:prstGeom prst="rect">
            <a:avLst/>
          </a:prstGeom>
          <a:noFill/>
        </p:spPr>
        <p:txBody>
          <a:bodyPr wrap="square" rtlCol="0">
            <a:spAutoFit/>
          </a:bodyPr>
          <a:lstStyle/>
          <a:p>
            <a:pPr algn="just"/>
            <a:r>
              <a:rPr lang="en-PH" sz="2800" dirty="0"/>
              <a:t>	The plate on the right has        of round</a:t>
            </a:r>
          </a:p>
          <a:p>
            <a:pPr algn="just"/>
            <a:endParaRPr lang="en-PH" sz="2800" dirty="0"/>
          </a:p>
          <a:p>
            <a:pPr algn="just"/>
            <a:r>
              <a:rPr lang="en-PH" sz="2800" dirty="0"/>
              <a:t>biscuits and         of rectangular biscuits.</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BFF778B-8475-124D-B6FE-03E42656031C}"/>
                  </a:ext>
                </a:extLst>
              </p:cNvPr>
              <p:cNvSpPr txBox="1"/>
              <p:nvPr/>
            </p:nvSpPr>
            <p:spPr>
              <a:xfrm>
                <a:off x="1055201" y="2415592"/>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0" name="TextBox 9">
                <a:extLst>
                  <a:ext uri="{FF2B5EF4-FFF2-40B4-BE49-F238E27FC236}">
                    <a16:creationId xmlns:a16="http://schemas.microsoft.com/office/drawing/2014/main" id="{1BFF778B-8475-124D-B6FE-03E42656031C}"/>
                  </a:ext>
                </a:extLst>
              </p:cNvPr>
              <p:cNvSpPr txBox="1">
                <a:spLocks noRot="1" noChangeAspect="1" noMove="1" noResize="1" noEditPoints="1" noAdjustHandles="1" noChangeArrowheads="1" noChangeShapeType="1" noTextEdit="1"/>
              </p:cNvSpPr>
              <p:nvPr/>
            </p:nvSpPr>
            <p:spPr>
              <a:xfrm>
                <a:off x="1055201" y="2415592"/>
                <a:ext cx="1155816" cy="12747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B1957872-E574-514A-AF9E-F0D84CEC91DD}"/>
                  </a:ext>
                </a:extLst>
              </p:cNvPr>
              <p:cNvSpPr txBox="1"/>
              <p:nvPr/>
            </p:nvSpPr>
            <p:spPr>
              <a:xfrm>
                <a:off x="1075974" y="3370105"/>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1" name="TextBox 10">
                <a:extLst>
                  <a:ext uri="{FF2B5EF4-FFF2-40B4-BE49-F238E27FC236}">
                    <a16:creationId xmlns:a16="http://schemas.microsoft.com/office/drawing/2014/main" id="{B1957872-E574-514A-AF9E-F0D84CEC91DD}"/>
                  </a:ext>
                </a:extLst>
              </p:cNvPr>
              <p:cNvSpPr txBox="1">
                <a:spLocks noRot="1" noChangeAspect="1" noMove="1" noResize="1" noEditPoints="1" noAdjustHandles="1" noChangeArrowheads="1" noChangeShapeType="1" noTextEdit="1"/>
              </p:cNvSpPr>
              <p:nvPr/>
            </p:nvSpPr>
            <p:spPr>
              <a:xfrm>
                <a:off x="1075974" y="3370105"/>
                <a:ext cx="1155816" cy="1274708"/>
              </a:xfrm>
              <a:prstGeom prst="rect">
                <a:avLst/>
              </a:prstGeom>
              <a:blipFill>
                <a:blip r:embed="rId7"/>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9C8E3E44-3492-2E4F-B90E-591AADF7449A}"/>
              </a:ext>
            </a:extLst>
          </p:cNvPr>
          <p:cNvSpPr txBox="1"/>
          <p:nvPr/>
        </p:nvSpPr>
        <p:spPr>
          <a:xfrm>
            <a:off x="2003412" y="2584965"/>
            <a:ext cx="364202" cy="523220"/>
          </a:xfrm>
          <a:prstGeom prst="rect">
            <a:avLst/>
          </a:prstGeom>
          <a:noFill/>
        </p:spPr>
        <p:txBody>
          <a:bodyPr wrap="none" rtlCol="0">
            <a:spAutoFit/>
          </a:bodyPr>
          <a:lstStyle/>
          <a:p>
            <a:r>
              <a:rPr lang="en-US" sz="2800" dirty="0"/>
              <a:t>=</a:t>
            </a:r>
          </a:p>
        </p:txBody>
      </p:sp>
      <p:sp>
        <p:nvSpPr>
          <p:cNvPr id="16" name="TextBox 15">
            <a:extLst>
              <a:ext uri="{FF2B5EF4-FFF2-40B4-BE49-F238E27FC236}">
                <a16:creationId xmlns:a16="http://schemas.microsoft.com/office/drawing/2014/main" id="{8F672554-FB5C-BB4C-B7DE-69C232A349F3}"/>
              </a:ext>
            </a:extLst>
          </p:cNvPr>
          <p:cNvSpPr txBox="1"/>
          <p:nvPr/>
        </p:nvSpPr>
        <p:spPr>
          <a:xfrm>
            <a:off x="1995640" y="3574344"/>
            <a:ext cx="364202" cy="523220"/>
          </a:xfrm>
          <a:prstGeom prst="rect">
            <a:avLst/>
          </a:prstGeom>
          <a:noFill/>
        </p:spPr>
        <p:txBody>
          <a:bodyPr wrap="none" rtlCol="0">
            <a:spAutoFit/>
          </a:bodyPr>
          <a:lstStyle/>
          <a:p>
            <a:r>
              <a:rPr lang="en-US" sz="2800" dirty="0"/>
              <a:t>=</a:t>
            </a:r>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C7C0D25C-6B29-E141-856B-5AF5D574785C}"/>
                  </a:ext>
                </a:extLst>
              </p:cNvPr>
              <p:cNvSpPr txBox="1"/>
              <p:nvPr/>
            </p:nvSpPr>
            <p:spPr>
              <a:xfrm>
                <a:off x="8865701" y="2454155"/>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2</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7" name="TextBox 16">
                <a:extLst>
                  <a:ext uri="{FF2B5EF4-FFF2-40B4-BE49-F238E27FC236}">
                    <a16:creationId xmlns:a16="http://schemas.microsoft.com/office/drawing/2014/main" id="{C7C0D25C-6B29-E141-856B-5AF5D574785C}"/>
                  </a:ext>
                </a:extLst>
              </p:cNvPr>
              <p:cNvSpPr txBox="1">
                <a:spLocks noRot="1" noChangeAspect="1" noMove="1" noResize="1" noEditPoints="1" noAdjustHandles="1" noChangeArrowheads="1" noChangeShapeType="1" noTextEdit="1"/>
              </p:cNvSpPr>
              <p:nvPr/>
            </p:nvSpPr>
            <p:spPr>
              <a:xfrm>
                <a:off x="8865701" y="2454155"/>
                <a:ext cx="1155816" cy="12747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63CC4610-6BDC-8C4A-9D3E-F8470052234F}"/>
                  </a:ext>
                </a:extLst>
              </p:cNvPr>
              <p:cNvSpPr txBox="1"/>
              <p:nvPr/>
            </p:nvSpPr>
            <p:spPr>
              <a:xfrm>
                <a:off x="5998201" y="3297880"/>
                <a:ext cx="1155816" cy="127470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num>
                        <m:den>
                          <m:r>
                            <a:rPr lang="en-US" sz="2800" b="0" i="1" smtClean="0">
                              <a:latin typeface="Cambria Math" panose="02040503050406030204" pitchFamily="18" charset="0"/>
                            </a:rPr>
                            <m:t>4</m:t>
                          </m:r>
                        </m:den>
                      </m:f>
                    </m:oMath>
                  </m:oMathPara>
                </a14:m>
                <a:endParaRPr lang="en-US" sz="2800" b="0" dirty="0"/>
              </a:p>
              <a:p>
                <a:endParaRPr lang="en-US" sz="2800" dirty="0"/>
              </a:p>
            </p:txBody>
          </p:sp>
        </mc:Choice>
        <mc:Fallback>
          <p:sp>
            <p:nvSpPr>
              <p:cNvPr id="18" name="TextBox 17">
                <a:extLst>
                  <a:ext uri="{FF2B5EF4-FFF2-40B4-BE49-F238E27FC236}">
                    <a16:creationId xmlns:a16="http://schemas.microsoft.com/office/drawing/2014/main" id="{63CC4610-6BDC-8C4A-9D3E-F8470052234F}"/>
                  </a:ext>
                </a:extLst>
              </p:cNvPr>
              <p:cNvSpPr txBox="1">
                <a:spLocks noRot="1" noChangeAspect="1" noMove="1" noResize="1" noEditPoints="1" noAdjustHandles="1" noChangeArrowheads="1" noChangeShapeType="1" noTextEdit="1"/>
              </p:cNvSpPr>
              <p:nvPr/>
            </p:nvSpPr>
            <p:spPr>
              <a:xfrm>
                <a:off x="5998201" y="3297880"/>
                <a:ext cx="1155816" cy="1274708"/>
              </a:xfrm>
              <a:prstGeom prst="rect">
                <a:avLst/>
              </a:prstGeom>
              <a:blipFill>
                <a:blip r:embed="rId8"/>
                <a:stretch>
                  <a:fillRect t="-990"/>
                </a:stretch>
              </a:blipFill>
            </p:spPr>
            <p:txBody>
              <a:bodyPr/>
              <a:lstStyle/>
              <a:p>
                <a:r>
                  <a:rPr lang="en-US">
                    <a:noFill/>
                  </a:rPr>
                  <a:t> </a:t>
                </a:r>
              </a:p>
            </p:txBody>
          </p:sp>
        </mc:Fallback>
      </mc:AlternateContent>
    </p:spTree>
    <p:extLst>
      <p:ext uri="{BB962C8B-B14F-4D97-AF65-F5344CB8AC3E}">
        <p14:creationId xmlns:p14="http://schemas.microsoft.com/office/powerpoint/2010/main" val="168377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3184</TotalTime>
  <Words>348</Words>
  <Application>Microsoft Macintosh PowerPoint</Application>
  <PresentationFormat>Widescreen</PresentationFormat>
  <Paragraphs>125</Paragraphs>
  <Slides>16</Slides>
  <Notes>14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16</vt:i4>
      </vt:variant>
    </vt:vector>
  </HeadingPairs>
  <TitlesOfParts>
    <vt:vector size="25"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Adding and Subtracting Fractions and Mixed Numbers Without Regrouping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290</cp:revision>
  <cp:lastPrinted>2023-03-07T07:14:07Z</cp:lastPrinted>
  <dcterms:created xsi:type="dcterms:W3CDTF">2019-04-16T02:10:14Z</dcterms:created>
  <dcterms:modified xsi:type="dcterms:W3CDTF">2023-03-15T03:34:57Z</dcterms:modified>
</cp:coreProperties>
</file>