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40.xml.rels" ContentType="application/vnd.openxmlformats-package.relationships+xml"/>
  <Override PartName="/ppt/slides/_rels/slide38.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5.xml.rels" ContentType="application/vnd.openxmlformats-package.relationships+xml"/>
  <Override PartName="/ppt/slides/_rels/slide37.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42.xml.rels" ContentType="application/vnd.openxmlformats-package.relationships+xml"/>
  <Override PartName="/ppt/slides/_rels/slide33.xml.rels" ContentType="application/vnd.openxmlformats-package.relationships+xml"/>
  <Override PartName="/ppt/slides/_rels/slide41.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9.xml.rels" ContentType="application/vnd.openxmlformats-package.relationships+xml"/>
  <Override PartName="/ppt/slides/_rels/slide16.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36000"/>
            <a:ext cx="77382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Sense Organs and How to Care for Them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260000" y="5746320"/>
            <a:ext cx="176040" cy="341640"/>
          </a:xfrm>
          <a:prstGeom prst="rect">
            <a:avLst/>
          </a:prstGeom>
          <a:noFill/>
          <a:ln w="0">
            <a:noFill/>
          </a:ln>
        </p:spPr>
        <p:style>
          <a:lnRef idx="0"/>
          <a:fillRef idx="0"/>
          <a:effectRef idx="0"/>
          <a:fontRef idx="minor"/>
        </p:style>
      </p:sp>
      <p:sp>
        <p:nvSpPr>
          <p:cNvPr id="160" name=""/>
          <p:cNvSpPr/>
          <p:nvPr/>
        </p:nvSpPr>
        <p:spPr>
          <a:xfrm>
            <a:off x="290880" y="1113840"/>
            <a:ext cx="11609280" cy="144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Color Blindness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eye defect is common among males. It is hereditary and usually involves the inability to distinguish between the colors red and green. At present, there is no known cure yet for color blindness.</a:t>
            </a:r>
            <a:endParaRPr b="0" lang="en-PH" sz="1800" spc="-1" strike="noStrike">
              <a:latin typeface="Arial"/>
            </a:endParaRPr>
          </a:p>
        </p:txBody>
      </p:sp>
      <p:sp>
        <p:nvSpPr>
          <p:cNvPr id="161" name=""/>
          <p:cNvSpPr/>
          <p:nvPr/>
        </p:nvSpPr>
        <p:spPr>
          <a:xfrm>
            <a:off x="335880" y="2556000"/>
            <a:ext cx="115192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Myopia or Nearsightedness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eye condition wherein the image of the object is focused in front of the retina because the eyeball is too long. A nearsighted person has good near vision but poor distant vision. Correction involves the use of eyeglasses that are thinner in the middle than at the outer edge.</a:t>
            </a:r>
            <a:endParaRPr b="0" lang="en-PH" sz="1800" spc="-1" strike="noStrike">
              <a:latin typeface="Arial"/>
            </a:endParaRPr>
          </a:p>
        </p:txBody>
      </p:sp>
      <p:sp>
        <p:nvSpPr>
          <p:cNvPr id="162" name=""/>
          <p:cNvSpPr/>
          <p:nvPr/>
        </p:nvSpPr>
        <p:spPr>
          <a:xfrm>
            <a:off x="323280" y="4325040"/>
            <a:ext cx="1154484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Hyperopia or Farsightedness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 condition in which the image of the object is focused behind the retina. This defect occurs because the eyeball is shorter than normal. A farsighted person has good distant vision but poor near vision. Correction involves the use of eyeglasses that are thicker in the middle than at the outer edge.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0260000" y="5746320"/>
            <a:ext cx="176040" cy="341640"/>
          </a:xfrm>
          <a:prstGeom prst="rect">
            <a:avLst/>
          </a:prstGeom>
          <a:noFill/>
          <a:ln w="0">
            <a:noFill/>
          </a:ln>
        </p:spPr>
        <p:style>
          <a:lnRef idx="0"/>
          <a:fillRef idx="0"/>
          <a:effectRef idx="0"/>
          <a:fontRef idx="minor"/>
        </p:style>
      </p:sp>
      <p:sp>
        <p:nvSpPr>
          <p:cNvPr id="164" name=""/>
          <p:cNvSpPr/>
          <p:nvPr/>
        </p:nvSpPr>
        <p:spPr>
          <a:xfrm>
            <a:off x="0" y="1091160"/>
            <a:ext cx="35359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Proper Care for the Eyes</a:t>
            </a:r>
            <a:endParaRPr b="0" lang="en-PH" sz="1800" spc="-1" strike="noStrike">
              <a:latin typeface="Arial"/>
            </a:endParaRPr>
          </a:p>
        </p:txBody>
      </p:sp>
      <p:sp>
        <p:nvSpPr>
          <p:cNvPr id="165" name=""/>
          <p:cNvSpPr/>
          <p:nvPr/>
        </p:nvSpPr>
        <p:spPr>
          <a:xfrm>
            <a:off x="567720" y="1835640"/>
            <a:ext cx="11055960" cy="40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Desirable habits can help prevent or control these ailments and disorders as well as keep our eyes healthy.</a:t>
            </a:r>
            <a:endParaRPr b="0" lang="en-PH" sz="1800" spc="-1" strike="noStrike">
              <a:latin typeface="Arial"/>
            </a:endParaRPr>
          </a:p>
        </p:txBody>
      </p:sp>
      <p:sp>
        <p:nvSpPr>
          <p:cNvPr id="166" name=""/>
          <p:cNvSpPr/>
          <p:nvPr/>
        </p:nvSpPr>
        <p:spPr>
          <a:xfrm>
            <a:off x="323640" y="2964240"/>
            <a:ext cx="11543760" cy="71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Eat food that are rich in vitamin A such as green leafy vegetables, carrots, squash, and yellow fruits. People with deficiency in vitamin A usually suffer from eye diseases.</a:t>
            </a:r>
            <a:endParaRPr b="0" lang="en-PH" sz="1800" spc="-1" strike="noStrike">
              <a:latin typeface="Arial"/>
            </a:endParaRPr>
          </a:p>
        </p:txBody>
      </p:sp>
      <p:sp>
        <p:nvSpPr>
          <p:cNvPr id="167" name=""/>
          <p:cNvSpPr/>
          <p:nvPr/>
        </p:nvSpPr>
        <p:spPr>
          <a:xfrm>
            <a:off x="299880" y="4458240"/>
            <a:ext cx="1159164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Wear safety glasses or goggles when working and using power tools such as electric saws, grinding wheels, and the like, to protect the eyes from particles that get into the eyes. </a:t>
            </a:r>
            <a:b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Never look directly at the sun or at a very bright light. Keep fingers and pointed objects away from your eyes.</a:t>
            </a:r>
            <a:endParaRPr b="0" lang="en-PH" sz="1800" spc="-1" strike="noStrike">
              <a:latin typeface="Arial"/>
            </a:endParaRPr>
          </a:p>
        </p:txBody>
      </p:sp>
      <p:sp>
        <p:nvSpPr>
          <p:cNvPr id="168" name=""/>
          <p:cNvSpPr/>
          <p:nvPr/>
        </p:nvSpPr>
        <p:spPr>
          <a:xfrm>
            <a:off x="283320" y="2417760"/>
            <a:ext cx="27010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
              </a:rPr>
              <a:t>1. per nutrition </a:t>
            </a:r>
            <a:endParaRPr b="0" lang="en-PH" sz="1800" spc="-1" strike="noStrike">
              <a:latin typeface="Arial"/>
            </a:endParaRPr>
          </a:p>
        </p:txBody>
      </p:sp>
      <p:sp>
        <p:nvSpPr>
          <p:cNvPr id="169" name=""/>
          <p:cNvSpPr/>
          <p:nvPr/>
        </p:nvSpPr>
        <p:spPr>
          <a:xfrm>
            <a:off x="300960" y="3895920"/>
            <a:ext cx="3516840" cy="43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
              </a:rPr>
              <a:t>2. Preventing eye damage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0260000" y="5746320"/>
            <a:ext cx="176040" cy="341640"/>
          </a:xfrm>
          <a:prstGeom prst="rect">
            <a:avLst/>
          </a:prstGeom>
          <a:noFill/>
          <a:ln w="0">
            <a:noFill/>
          </a:ln>
        </p:spPr>
        <p:style>
          <a:lnRef idx="0"/>
          <a:fillRef idx="0"/>
          <a:effectRef idx="0"/>
          <a:fontRef idx="minor"/>
        </p:style>
      </p:sp>
      <p:sp>
        <p:nvSpPr>
          <p:cNvPr id="171" name=""/>
          <p:cNvSpPr/>
          <p:nvPr/>
        </p:nvSpPr>
        <p:spPr>
          <a:xfrm>
            <a:off x="421560" y="2007000"/>
            <a:ext cx="1134792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and work under a light bright enough for you to see clearly. Avoid reading when lying down or in a moving vehicle. When doing long reading, rest your eyes from time to time. </a:t>
            </a:r>
            <a:b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not get too close to the screen while watching television. Do not rub your eyes to avoid irritating them.</a:t>
            </a:r>
            <a:endParaRPr b="0" lang="en-PH" sz="1800" spc="-1" strike="noStrike">
              <a:latin typeface="Arial"/>
            </a:endParaRPr>
          </a:p>
        </p:txBody>
      </p:sp>
      <p:sp>
        <p:nvSpPr>
          <p:cNvPr id="172" name=""/>
          <p:cNvSpPr/>
          <p:nvPr/>
        </p:nvSpPr>
        <p:spPr>
          <a:xfrm>
            <a:off x="306360" y="4077360"/>
            <a:ext cx="1157832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there is something wrong with your eyes, consult an ophthalmologist. An ophthalmologist is a medical doctor who treats eye diseases. An optometrist examines the eyes for eye defects and corrects them by means of eyeglasses. An optician makes eyeglasses ordered by the ophthalmologist or optometrist.</a:t>
            </a:r>
            <a:endParaRPr b="0" lang="en-PH" sz="1800" spc="-1" strike="noStrike">
              <a:latin typeface="Arial"/>
            </a:endParaRPr>
          </a:p>
        </p:txBody>
      </p:sp>
      <p:sp>
        <p:nvSpPr>
          <p:cNvPr id="173" name=""/>
          <p:cNvSpPr/>
          <p:nvPr/>
        </p:nvSpPr>
        <p:spPr>
          <a:xfrm>
            <a:off x="450720" y="1462680"/>
            <a:ext cx="2983680" cy="487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
              </a:rPr>
              <a:t>3. Good health habits</a:t>
            </a:r>
            <a:endParaRPr b="0" lang="en-PH" sz="1800" spc="-1" strike="noStrike">
              <a:latin typeface="Arial"/>
            </a:endParaRPr>
          </a:p>
        </p:txBody>
      </p:sp>
      <p:sp>
        <p:nvSpPr>
          <p:cNvPr id="174" name=""/>
          <p:cNvSpPr/>
          <p:nvPr/>
        </p:nvSpPr>
        <p:spPr>
          <a:xfrm>
            <a:off x="521280" y="3593880"/>
            <a:ext cx="6355800" cy="442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
              </a:rPr>
              <a:t>4. Regular check-up of the eyes by a doctor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0260000" y="5746320"/>
            <a:ext cx="176040" cy="341640"/>
          </a:xfrm>
          <a:prstGeom prst="rect">
            <a:avLst/>
          </a:prstGeom>
          <a:noFill/>
          <a:ln w="0">
            <a:noFill/>
          </a:ln>
        </p:spPr>
        <p:style>
          <a:lnRef idx="0"/>
          <a:fillRef idx="0"/>
          <a:effectRef idx="0"/>
          <a:fontRef idx="minor"/>
        </p:style>
      </p:sp>
      <p:sp>
        <p:nvSpPr>
          <p:cNvPr id="176" name=""/>
          <p:cNvSpPr/>
          <p:nvPr/>
        </p:nvSpPr>
        <p:spPr>
          <a:xfrm>
            <a:off x="298800" y="2295000"/>
            <a:ext cx="115938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Any foreign material which enters the eyes is dangerous. Keep the victim’s head face down. Wash the eye gently with running water. Splashing water from a basin can also wash the foreign material away. When you have thoroughly cleansed the injured eye of the foreign material, dry it using a clean towel. If the particle does not come out of the eye, bring the patient to the hospital as soon as possible.</a:t>
            </a:r>
            <a:endParaRPr b="0" lang="en-PH" sz="1800" spc="-1" strike="noStrike">
              <a:latin typeface="Arial"/>
            </a:endParaRPr>
          </a:p>
        </p:txBody>
      </p:sp>
      <p:sp>
        <p:nvSpPr>
          <p:cNvPr id="177" name=""/>
          <p:cNvSpPr/>
          <p:nvPr/>
        </p:nvSpPr>
        <p:spPr>
          <a:xfrm>
            <a:off x="294480" y="1645200"/>
            <a:ext cx="475092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
              </a:rPr>
              <a:t>5. First-aid treatment for the eyes</a:t>
            </a:r>
            <a:endParaRPr b="0" lang="en-PH" sz="1800" spc="-1" strike="noStrike">
              <a:latin typeface="Arial"/>
            </a:endParaRPr>
          </a:p>
        </p:txBody>
      </p:sp>
      <p:sp>
        <p:nvSpPr>
          <p:cNvPr id="178" name=""/>
          <p:cNvSpPr/>
          <p:nvPr/>
        </p:nvSpPr>
        <p:spPr>
          <a:xfrm>
            <a:off x="767160" y="3608640"/>
            <a:ext cx="10865160" cy="46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Any foreign material that does not come out or sticks to the cornea should be removed by a health expert.</a:t>
            </a:r>
            <a:endParaRPr b="0" lang="en-PH" sz="1800" spc="-1" strike="noStrike">
              <a:latin typeface="Arial"/>
            </a:endParaRPr>
          </a:p>
        </p:txBody>
      </p:sp>
      <p:sp>
        <p:nvSpPr>
          <p:cNvPr id="179" name=""/>
          <p:cNvSpPr/>
          <p:nvPr/>
        </p:nvSpPr>
        <p:spPr>
          <a:xfrm>
            <a:off x="351360" y="4197240"/>
            <a:ext cx="114886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chemicals enter the eye, they should be washed out immediately with large amount of water. A physician should be consulted at once.</a:t>
            </a:r>
            <a:endParaRPr b="0" lang="en-PH" sz="1800" spc="-1" strike="noStrike">
              <a:latin typeface="Arial"/>
            </a:endParaRPr>
          </a:p>
        </p:txBody>
      </p:sp>
      <p:sp>
        <p:nvSpPr>
          <p:cNvPr id="180" name=""/>
          <p:cNvSpPr/>
          <p:nvPr/>
        </p:nvSpPr>
        <p:spPr>
          <a:xfrm>
            <a:off x="795600" y="5033160"/>
            <a:ext cx="105350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Let us take extra care for our eyes. Practice desirable habits to keep our sense of sight healthy and fit.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0260000" y="5746320"/>
            <a:ext cx="176040" cy="341640"/>
          </a:xfrm>
          <a:prstGeom prst="rect">
            <a:avLst/>
          </a:prstGeom>
          <a:noFill/>
          <a:ln w="0">
            <a:noFill/>
          </a:ln>
        </p:spPr>
        <p:style>
          <a:lnRef idx="0"/>
          <a:fillRef idx="0"/>
          <a:effectRef idx="0"/>
          <a:fontRef idx="minor"/>
        </p:style>
      </p:sp>
      <p:sp>
        <p:nvSpPr>
          <p:cNvPr id="182" name=""/>
          <p:cNvSpPr/>
          <p:nvPr/>
        </p:nvSpPr>
        <p:spPr>
          <a:xfrm>
            <a:off x="0" y="1237680"/>
            <a:ext cx="3457080" cy="539280"/>
          </a:xfrm>
          <a:prstGeom prst="rect">
            <a:avLst/>
          </a:prstGeom>
          <a:gradFill rotWithShape="0">
            <a:gsLst>
              <a:gs pos="0">
                <a:srgbClr val="bf819e">
                  <a:alpha val="0"/>
                </a:srgbClr>
              </a:gs>
              <a:gs pos="100000">
                <a:srgbClr val="bf819e"/>
              </a:gs>
            </a:gsLst>
            <a:path path="circle">
              <a:fillToRect l="50000" t="50000" r="50000" b="50000"/>
            </a:path>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B. Sense of Hearing: Ears</a:t>
            </a:r>
            <a:endParaRPr b="0" lang="en-PH" sz="1800" spc="-1" strike="noStrike">
              <a:latin typeface="Arial"/>
            </a:endParaRPr>
          </a:p>
        </p:txBody>
      </p:sp>
      <p:sp>
        <p:nvSpPr>
          <p:cNvPr id="183" name=""/>
          <p:cNvSpPr/>
          <p:nvPr/>
        </p:nvSpPr>
        <p:spPr>
          <a:xfrm>
            <a:off x="351720" y="2183760"/>
            <a:ext cx="114879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ear is the sense organ for hearing. It enables you to hear and recognize a sound. The sound produced by any object is caught by your outer ear, and it is passed on to the nerves in the inner ear that carry messages to the brain. The brain tells you what you hear.</a:t>
            </a:r>
            <a:endParaRPr b="0" lang="en-PH" sz="1800" spc="-1" strike="noStrike">
              <a:latin typeface="Arial"/>
            </a:endParaRPr>
          </a:p>
        </p:txBody>
      </p:sp>
      <p:sp>
        <p:nvSpPr>
          <p:cNvPr id="184" name=""/>
          <p:cNvSpPr/>
          <p:nvPr/>
        </p:nvSpPr>
        <p:spPr>
          <a:xfrm>
            <a:off x="375840" y="3413160"/>
            <a:ext cx="509760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AppleSystemUIFontBold"/>
              </a:rPr>
              <a:t>Parts of the Ear and How Each Works</a:t>
            </a:r>
            <a:endParaRPr b="0" lang="en-PH" sz="1800" spc="-1" strike="noStrike">
              <a:latin typeface="Arial"/>
            </a:endParaRPr>
          </a:p>
        </p:txBody>
      </p:sp>
      <p:sp>
        <p:nvSpPr>
          <p:cNvPr id="185" name=""/>
          <p:cNvSpPr/>
          <p:nvPr/>
        </p:nvSpPr>
        <p:spPr>
          <a:xfrm>
            <a:off x="421560" y="4042080"/>
            <a:ext cx="11348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human ear has </a:t>
            </a:r>
            <a:r>
              <a:rPr b="1" lang="en-PH" sz="1800" spc="-1" strike="noStrike">
                <a:solidFill>
                  <a:srgbClr val="000000"/>
                </a:solidFill>
                <a:latin typeface="Lato"/>
                <a:ea typeface="AppleSystemUIFont"/>
              </a:rPr>
              <a:t>two functions</a:t>
            </a:r>
            <a:r>
              <a:rPr b="0" lang="en-PH" sz="1800" spc="-1" strike="noStrike">
                <a:solidFill>
                  <a:srgbClr val="000000"/>
                </a:solidFill>
                <a:latin typeface="Lato"/>
                <a:ea typeface="AppleSystemUIFont"/>
              </a:rPr>
              <a:t>: one is hearing and the other is maintaining the balance of the body or equilibrium. The three parts of the ear are the </a:t>
            </a:r>
            <a:r>
              <a:rPr b="1" lang="en-PH" sz="1800" spc="-1" strike="noStrike" u="sng">
                <a:solidFill>
                  <a:srgbClr val="000000"/>
                </a:solidFill>
                <a:uFillTx/>
                <a:latin typeface="Lato"/>
                <a:ea typeface="AppleSystemUIFont"/>
              </a:rPr>
              <a:t>outer ear</a:t>
            </a:r>
            <a:r>
              <a:rPr b="0" lang="en-PH" sz="1800" spc="-1" strike="noStrike">
                <a:solidFill>
                  <a:srgbClr val="000000"/>
                </a:solidFill>
                <a:latin typeface="Lato"/>
                <a:ea typeface="AppleSystemUIFont"/>
              </a:rPr>
              <a:t>, the </a:t>
            </a:r>
            <a:r>
              <a:rPr b="1" lang="en-PH" sz="1800" spc="-1" strike="noStrike" u="sng">
                <a:solidFill>
                  <a:srgbClr val="000000"/>
                </a:solidFill>
                <a:uFillTx/>
                <a:latin typeface="Lato"/>
                <a:ea typeface="AppleSystemUIFont"/>
              </a:rPr>
              <a:t>middle ear</a:t>
            </a:r>
            <a:r>
              <a:rPr b="0" lang="en-PH" sz="1800" spc="-1" strike="noStrike">
                <a:solidFill>
                  <a:srgbClr val="000000"/>
                </a:solidFill>
                <a:latin typeface="Lato"/>
                <a:ea typeface="AppleSystemUIFont"/>
              </a:rPr>
              <a:t>, and the </a:t>
            </a:r>
            <a:r>
              <a:rPr b="1" lang="en-PH" sz="1800" spc="-1" strike="noStrike" u="sng">
                <a:solidFill>
                  <a:srgbClr val="000000"/>
                </a:solidFill>
                <a:uFillTx/>
                <a:latin typeface="Lato"/>
                <a:ea typeface="AppleSystemUIFont"/>
              </a:rPr>
              <a:t>inner ear</a:t>
            </a:r>
            <a:r>
              <a:rPr b="0" lang="en-PH" sz="1800" spc="-1" strike="noStrike">
                <a:solidFill>
                  <a:srgbClr val="000000"/>
                </a:solidFill>
                <a:latin typeface="Lato"/>
                <a:ea typeface="AppleSystemUIFont"/>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0260000" y="5746320"/>
            <a:ext cx="176040" cy="341640"/>
          </a:xfrm>
          <a:prstGeom prst="rect">
            <a:avLst/>
          </a:prstGeom>
          <a:noFill/>
          <a:ln w="0">
            <a:noFill/>
          </a:ln>
        </p:spPr>
        <p:style>
          <a:lnRef idx="0"/>
          <a:fillRef idx="0"/>
          <a:effectRef idx="0"/>
          <a:fontRef idx="minor"/>
        </p:style>
      </p:sp>
      <p:sp>
        <p:nvSpPr>
          <p:cNvPr id="187" name=""/>
          <p:cNvSpPr/>
          <p:nvPr/>
        </p:nvSpPr>
        <p:spPr>
          <a:xfrm>
            <a:off x="123840" y="468360"/>
            <a:ext cx="10801080" cy="71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Outer Ear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outer ear collects sound waves and sends them to the middle ear. It is the visible part of the ear.</a:t>
            </a:r>
            <a:endParaRPr b="0" lang="en-PH" sz="1800" spc="-1" strike="noStrike">
              <a:latin typeface="Arial"/>
            </a:endParaRPr>
          </a:p>
        </p:txBody>
      </p:sp>
      <p:sp>
        <p:nvSpPr>
          <p:cNvPr id="188" name=""/>
          <p:cNvSpPr/>
          <p:nvPr/>
        </p:nvSpPr>
        <p:spPr>
          <a:xfrm>
            <a:off x="225000" y="1148400"/>
            <a:ext cx="11741040" cy="733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three parts of the outer ear</a:t>
            </a:r>
            <a:r>
              <a:rPr b="0" lang="en-PH" sz="1800" spc="-1" strike="noStrike">
                <a:solidFill>
                  <a:srgbClr val="000000"/>
                </a:solidFill>
                <a:latin typeface="Lato"/>
                <a:ea typeface="AppleSystemUIFont"/>
              </a:rPr>
              <a:t> are the </a:t>
            </a:r>
            <a:r>
              <a:rPr b="1" lang="en-PH" sz="1800" spc="-1" strike="noStrike" u="sng">
                <a:solidFill>
                  <a:srgbClr val="000000"/>
                </a:solidFill>
                <a:uFillTx/>
                <a:latin typeface="Lato"/>
                <a:ea typeface="AppleSystemUIFont"/>
              </a:rPr>
              <a:t>pinna or auricle</a:t>
            </a:r>
            <a:r>
              <a:rPr b="0" lang="en-PH" sz="1800" spc="-1" strike="noStrike">
                <a:solidFill>
                  <a:srgbClr val="000000"/>
                </a:solidFill>
                <a:latin typeface="Lato"/>
                <a:ea typeface="AppleSystemUIFont"/>
              </a:rPr>
              <a:t>, the </a:t>
            </a:r>
            <a:r>
              <a:rPr b="1" lang="en-PH" sz="1800" spc="-1" strike="noStrike" u="sng">
                <a:solidFill>
                  <a:srgbClr val="000000"/>
                </a:solidFill>
                <a:uFillTx/>
                <a:latin typeface="Lato"/>
                <a:ea typeface="AppleSystemUIFont"/>
              </a:rPr>
              <a:t>auditory canal</a:t>
            </a:r>
            <a:r>
              <a:rPr b="0" lang="en-PH" sz="1800" spc="-1" strike="noStrike">
                <a:solidFill>
                  <a:srgbClr val="000000"/>
                </a:solidFill>
                <a:latin typeface="Lato"/>
                <a:ea typeface="AppleSystemUIFont"/>
              </a:rPr>
              <a:t>, and the</a:t>
            </a:r>
            <a:r>
              <a:rPr b="1" lang="en-PH" sz="1800" spc="-1" strike="noStrike" u="sng">
                <a:solidFill>
                  <a:srgbClr val="000000"/>
                </a:solidFill>
                <a:uFillTx/>
                <a:latin typeface="Lato"/>
                <a:ea typeface="AppleSystemUIFont"/>
              </a:rPr>
              <a:t> tympanic membrane</a:t>
            </a:r>
            <a:r>
              <a:rPr b="0" lang="en-PH" sz="1800" spc="-1" strike="noStrike">
                <a:solidFill>
                  <a:srgbClr val="000000"/>
                </a:solidFill>
                <a:latin typeface="Lato"/>
                <a:ea typeface="AppleSystemUIFont"/>
              </a:rPr>
              <a:t>.</a:t>
            </a:r>
            <a:endParaRPr b="0" lang="en-PH" sz="1800" spc="-1" strike="noStrike">
              <a:latin typeface="Arial"/>
            </a:endParaRPr>
          </a:p>
        </p:txBody>
      </p:sp>
      <p:sp>
        <p:nvSpPr>
          <p:cNvPr id="189" name=""/>
          <p:cNvSpPr/>
          <p:nvPr/>
        </p:nvSpPr>
        <p:spPr>
          <a:xfrm>
            <a:off x="236880" y="1963080"/>
            <a:ext cx="1170792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1. Pinna or Auricle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pinna, also called </a:t>
            </a:r>
            <a:r>
              <a:rPr b="1" lang="en-PH" sz="1800" spc="-1" strike="noStrike">
                <a:solidFill>
                  <a:srgbClr val="000000"/>
                </a:solidFill>
                <a:latin typeface="Lato"/>
                <a:ea typeface="AppleSystemUIFont"/>
              </a:rPr>
              <a:t>auricle</a:t>
            </a:r>
            <a:r>
              <a:rPr b="0" lang="en-PH" sz="1800" spc="-1" strike="noStrike">
                <a:solidFill>
                  <a:srgbClr val="000000"/>
                </a:solidFill>
                <a:latin typeface="Lato"/>
                <a:ea typeface="AppleSystemUIFont"/>
              </a:rPr>
              <a:t>, is a flap of skin supported largely by the cartilage. It is the curved part of the ear attached to the side of the head; its shape makes it efficient in collecting and capturing sound waves.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soft tissue that hangs from the lower part of the auricle is the earlobe.</a:t>
            </a:r>
            <a:endParaRPr b="0" lang="en-PH" sz="1800" spc="-1" strike="noStrike">
              <a:latin typeface="Arial"/>
            </a:endParaRPr>
          </a:p>
        </p:txBody>
      </p:sp>
      <p:sp>
        <p:nvSpPr>
          <p:cNvPr id="190" name=""/>
          <p:cNvSpPr/>
          <p:nvPr/>
        </p:nvSpPr>
        <p:spPr>
          <a:xfrm>
            <a:off x="246240" y="3688200"/>
            <a:ext cx="1169856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2. External Auditory Canal</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auditory canal serves as the passageway of sound waves into the ear. It is composed of glands which secrete ear wax. This waxy substance traps dust and other foreign bodies to prevent them from reaching the middle ear. The sound waves that pass through the auditory canal go to the eardrum.</a:t>
            </a:r>
            <a:endParaRPr b="0" lang="en-PH" sz="1800" spc="-1" strike="noStrike">
              <a:latin typeface="Arial"/>
            </a:endParaRPr>
          </a:p>
        </p:txBody>
      </p:sp>
      <p:sp>
        <p:nvSpPr>
          <p:cNvPr id="191" name=""/>
          <p:cNvSpPr/>
          <p:nvPr/>
        </p:nvSpPr>
        <p:spPr>
          <a:xfrm>
            <a:off x="242280" y="5147280"/>
            <a:ext cx="11490840" cy="1024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AppleSystemUIFont"/>
              </a:rPr>
              <a:t>3. Tympanic Membrane (Anterior Eardrum)</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part separates the outer ear from the middle ear at the end of the auditory canal that is very sensitive to sound.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10260000" y="5746320"/>
            <a:ext cx="176040" cy="341640"/>
          </a:xfrm>
          <a:prstGeom prst="rect">
            <a:avLst/>
          </a:prstGeom>
          <a:noFill/>
          <a:ln w="0">
            <a:noFill/>
          </a:ln>
        </p:spPr>
        <p:style>
          <a:lnRef idx="0"/>
          <a:fillRef idx="0"/>
          <a:effectRef idx="0"/>
          <a:fontRef idx="minor"/>
        </p:style>
      </p:sp>
      <p:sp>
        <p:nvSpPr>
          <p:cNvPr id="193" name=""/>
          <p:cNvSpPr/>
          <p:nvPr/>
        </p:nvSpPr>
        <p:spPr>
          <a:xfrm>
            <a:off x="176400" y="1496520"/>
            <a:ext cx="11838240" cy="166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Middle Ear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middle ear is a hollow air-filled cavity. It consists of the portion of the tympanic. cavity and the </a:t>
            </a:r>
            <a:r>
              <a:rPr b="1" lang="en-PH" sz="1800" spc="-1" strike="noStrike">
                <a:solidFill>
                  <a:srgbClr val="000000"/>
                </a:solidFill>
                <a:latin typeface="Lato"/>
                <a:ea typeface="AppleSystemUIFont"/>
              </a:rPr>
              <a:t>three little bones</a:t>
            </a:r>
            <a:r>
              <a:rPr b="0" lang="en-PH" sz="1800" spc="-1" strike="noStrike">
                <a:solidFill>
                  <a:srgbClr val="000000"/>
                </a:solidFill>
                <a:latin typeface="Lato"/>
                <a:ea typeface="AppleSystemUIFont"/>
              </a:rPr>
              <a:t>: hammer (malleus), anvil (incus), and stirrup (stapes). Also situated in the middle ear is the Eustachian tube.</a:t>
            </a:r>
            <a:endParaRPr b="0" lang="en-PH" sz="1800" spc="-1" strike="noStrike">
              <a:latin typeface="Arial"/>
            </a:endParaRPr>
          </a:p>
        </p:txBody>
      </p:sp>
      <p:sp>
        <p:nvSpPr>
          <p:cNvPr id="194" name=""/>
          <p:cNvSpPr/>
          <p:nvPr/>
        </p:nvSpPr>
        <p:spPr>
          <a:xfrm>
            <a:off x="396720" y="3104280"/>
            <a:ext cx="11397960" cy="2655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StarSymbol"/>
              <a:buAutoNum type="arabicPeriod"/>
            </a:pPr>
            <a:r>
              <a:rPr b="0" lang="en-PH" sz="1800" spc="-1" strike="noStrike">
                <a:solidFill>
                  <a:srgbClr val="000000"/>
                </a:solidFill>
                <a:latin typeface="Lato"/>
                <a:ea typeface="DejaVu Sans"/>
              </a:rPr>
              <a:t>The portion of the tympanic cavity causes the eardrum to vibrate with complex patterns when sounds come</a:t>
            </a:r>
            <a:endParaRPr b="0" lang="en-PH" sz="1800" spc="-1" strike="noStrike">
              <a:latin typeface="Arial"/>
            </a:endParaRPr>
          </a:p>
          <a:p>
            <a:pPr marL="216000" indent="-216000">
              <a:lnSpc>
                <a:spcPct val="100000"/>
              </a:lnSpc>
              <a:buClr>
                <a:srgbClr val="000000"/>
              </a:buClr>
              <a:buFont typeface="StarSymbol"/>
              <a:buAutoNum type="arabicPeriod"/>
            </a:pPr>
            <a:r>
              <a:rPr b="0" lang="en-PH" sz="1800" spc="-1" strike="noStrike">
                <a:solidFill>
                  <a:srgbClr val="000000"/>
                </a:solidFill>
                <a:latin typeface="Lato"/>
                <a:ea typeface="DejaVu Sans"/>
              </a:rPr>
              <a:t>in through the auditory canal. It is the vibration of the eardrum that sends sound waves deeper into the ear.</a:t>
            </a:r>
            <a:endParaRPr b="0" lang="en-PH" sz="1800" spc="-1" strike="noStrike">
              <a:latin typeface="Arial"/>
            </a:endParaRPr>
          </a:p>
          <a:p>
            <a:pPr>
              <a:lnSpc>
                <a:spcPct val="100000"/>
              </a:lnSpc>
              <a:buNone/>
            </a:pPr>
            <a:endParaRPr b="0" lang="en-PH" sz="1800" spc="-1" strike="noStrike">
              <a:latin typeface="Arial"/>
            </a:endParaRPr>
          </a:p>
          <a:p>
            <a:pPr marL="216000" indent="-216000">
              <a:lnSpc>
                <a:spcPct val="100000"/>
              </a:lnSpc>
              <a:buClr>
                <a:srgbClr val="000000"/>
              </a:buClr>
              <a:buFont typeface="StarSymbol"/>
              <a:buAutoNum type="arabicPeriod"/>
            </a:pPr>
            <a:r>
              <a:rPr b="0" lang="en-PH" sz="1800" spc="-1" strike="noStrike">
                <a:solidFill>
                  <a:srgbClr val="000000"/>
                </a:solidFill>
                <a:latin typeface="Lato"/>
                <a:ea typeface="AppleSystemUIFont"/>
              </a:rPr>
              <a:t>The three tiniest bones of the body are the hammer, anvil, and stirrup. These bones form a chain across the middle ear, linking the eardrum to another membrane. The </a:t>
            </a:r>
            <a:r>
              <a:rPr b="1" lang="en-PH" sz="1800" spc="-1" strike="noStrike">
                <a:solidFill>
                  <a:srgbClr val="000000"/>
                </a:solidFill>
                <a:latin typeface="Lato"/>
                <a:ea typeface="AppleSystemUIFont"/>
              </a:rPr>
              <a:t>hammer</a:t>
            </a:r>
            <a:r>
              <a:rPr b="0" lang="en-PH" sz="1800" spc="-1" strike="noStrike">
                <a:solidFill>
                  <a:srgbClr val="000000"/>
                </a:solidFill>
                <a:latin typeface="Lato"/>
                <a:ea typeface="AppleSystemUIFont"/>
              </a:rPr>
              <a:t> is attached to the eardrum; the anvil connects the hammer to the stirrup; and the </a:t>
            </a:r>
            <a:r>
              <a:rPr b="1" lang="en-PH" sz="1800" spc="-1" strike="noStrike">
                <a:solidFill>
                  <a:srgbClr val="000000"/>
                </a:solidFill>
                <a:latin typeface="Lato"/>
                <a:ea typeface="AppleSystemUIFont"/>
              </a:rPr>
              <a:t>stirrup</a:t>
            </a:r>
            <a:r>
              <a:rPr b="0" lang="en-PH" sz="1800" spc="-1" strike="noStrike">
                <a:solidFill>
                  <a:srgbClr val="000000"/>
                </a:solidFill>
                <a:latin typeface="Lato"/>
                <a:ea typeface="AppleSystemUIFont"/>
              </a:rPr>
              <a:t> is connected to the oval window.</a:t>
            </a:r>
            <a:br/>
            <a:r>
              <a:rPr b="0" lang="en-PH" sz="1800" spc="-1" strike="noStrike">
                <a:solidFill>
                  <a:srgbClr val="000000"/>
                </a:solidFill>
                <a:latin typeface="Lato"/>
                <a:ea typeface="AppleSystemUIFont"/>
              </a:rPr>
              <a:t> </a:t>
            </a:r>
            <a:endParaRPr b="0" lang="en-PH" sz="1800" spc="-1" strike="noStrike">
              <a:latin typeface="Arial"/>
            </a:endParaRPr>
          </a:p>
          <a:p>
            <a:pPr marL="216000" indent="-216000">
              <a:lnSpc>
                <a:spcPct val="100000"/>
              </a:lnSpc>
              <a:buClr>
                <a:srgbClr val="000000"/>
              </a:buClr>
              <a:buFont typeface="StarSymbol"/>
              <a:buAutoNum type="arabicPeriod"/>
            </a:pPr>
            <a:r>
              <a:rPr b="0" lang="en-PH" sz="1800" spc="-1" strike="noStrike">
                <a:solidFill>
                  <a:srgbClr val="000000"/>
                </a:solidFill>
                <a:latin typeface="Lato"/>
                <a:ea typeface="AppleSystemUIFont"/>
              </a:rPr>
              <a:t>The Eustachian tube leads to the back of the nose down to the throat to allow the passage of air into and out of the middle ear.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10260000" y="5746320"/>
            <a:ext cx="176040" cy="341640"/>
          </a:xfrm>
          <a:prstGeom prst="rect">
            <a:avLst/>
          </a:prstGeom>
          <a:noFill/>
          <a:ln w="0">
            <a:noFill/>
          </a:ln>
        </p:spPr>
        <p:style>
          <a:lnRef idx="0"/>
          <a:fillRef idx="0"/>
          <a:effectRef idx="0"/>
          <a:fontRef idx="minor"/>
        </p:style>
      </p:sp>
      <p:pic>
        <p:nvPicPr>
          <p:cNvPr id="196" name="" descr=""/>
          <p:cNvPicPr/>
          <p:nvPr/>
        </p:nvPicPr>
        <p:blipFill>
          <a:blip r:embed="rId1"/>
          <a:stretch/>
        </p:blipFill>
        <p:spPr>
          <a:xfrm>
            <a:off x="2408400" y="1199880"/>
            <a:ext cx="7374600" cy="4843080"/>
          </a:xfrm>
          <a:prstGeom prst="rect">
            <a:avLst/>
          </a:prstGeom>
          <a:ln w="19080">
            <a:solidFill>
              <a:srgbClr val="000000"/>
            </a:solidFill>
            <a:round/>
          </a:ln>
        </p:spPr>
      </p:pic>
      <p:sp>
        <p:nvSpPr>
          <p:cNvPr id="197" name=""/>
          <p:cNvSpPr/>
          <p:nvPr/>
        </p:nvSpPr>
        <p:spPr>
          <a:xfrm>
            <a:off x="2299320" y="725760"/>
            <a:ext cx="2351880" cy="455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The middle ear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10260000" y="5746320"/>
            <a:ext cx="176040" cy="341640"/>
          </a:xfrm>
          <a:prstGeom prst="rect">
            <a:avLst/>
          </a:prstGeom>
          <a:noFill/>
          <a:ln w="0">
            <a:noFill/>
          </a:ln>
        </p:spPr>
        <p:style>
          <a:lnRef idx="0"/>
          <a:fillRef idx="0"/>
          <a:effectRef idx="0"/>
          <a:fontRef idx="minor"/>
        </p:style>
      </p:sp>
      <p:sp>
        <p:nvSpPr>
          <p:cNvPr id="199" name=""/>
          <p:cNvSpPr/>
          <p:nvPr/>
        </p:nvSpPr>
        <p:spPr>
          <a:xfrm>
            <a:off x="253800" y="1405440"/>
            <a:ext cx="10311120" cy="102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Inner Ear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inner ear consists of the cochlea and the semicircular canals. It is located deep in the skull.</a:t>
            </a:r>
            <a:endParaRPr b="0" lang="en-PH" sz="1800" spc="-1" strike="noStrike">
              <a:latin typeface="Arial"/>
            </a:endParaRPr>
          </a:p>
        </p:txBody>
      </p:sp>
      <p:sp>
        <p:nvSpPr>
          <p:cNvPr id="200" name=""/>
          <p:cNvSpPr/>
          <p:nvPr/>
        </p:nvSpPr>
        <p:spPr>
          <a:xfrm>
            <a:off x="260280" y="2550960"/>
            <a:ext cx="11670480" cy="2978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cochlea</a:t>
            </a:r>
            <a:r>
              <a:rPr b="0" lang="en-PH" sz="1800" spc="-1" strike="noStrike">
                <a:solidFill>
                  <a:srgbClr val="000000"/>
                </a:solidFill>
                <a:latin typeface="Lato"/>
                <a:ea typeface="DejaVu Sans"/>
              </a:rPr>
              <a:t> is the coiled tube which is shaped like the shell of a snail. It is filled with a fluid and separated</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by membranes. Lining one of the membranes are specialized hair cells that are sensitive to vibration. </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Thecochlea contains the actual organ of hearing called </a:t>
            </a:r>
            <a:r>
              <a:rPr b="1" lang="en-PH" sz="1800" spc="-1" strike="noStrike">
                <a:solidFill>
                  <a:srgbClr val="000000"/>
                </a:solidFill>
                <a:latin typeface="Lato"/>
                <a:ea typeface="DejaVu Sans"/>
              </a:rPr>
              <a:t>organ of Corti</a:t>
            </a:r>
            <a:r>
              <a:rPr b="0" lang="en-PH" sz="1800" spc="-1" strike="noStrike">
                <a:solidFill>
                  <a:srgbClr val="000000"/>
                </a:solidFill>
                <a:latin typeface="Lato"/>
                <a:ea typeface="DejaVu Sans"/>
              </a:rPr>
              <a:t>. This organ receives the sound waves and transmits them to the brain.</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semicircular</a:t>
            </a:r>
            <a:r>
              <a:rPr b="0" lang="en-PH" sz="1800" spc="-1" strike="noStrike">
                <a:solidFill>
                  <a:srgbClr val="000000"/>
                </a:solidFill>
                <a:latin typeface="Lato"/>
                <a:ea typeface="DejaVu Sans"/>
              </a:rPr>
              <a:t> canals enable the body to maintain balance. They consist of three interconnected loop-shaped tubes at right angles to one another. Like the cochlea, these canals contain fluid and hairlike projections that detect changes in body positions.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auditory</a:t>
            </a:r>
            <a:r>
              <a:rPr b="0" lang="en-PH" sz="1800" spc="-1" strike="noStrike">
                <a:solidFill>
                  <a:srgbClr val="000000"/>
                </a:solidFill>
                <a:latin typeface="Lato"/>
                <a:ea typeface="DejaVu Sans"/>
              </a:rPr>
              <a:t> nerve is responsible for sending the message to the brain.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10260000" y="5746320"/>
            <a:ext cx="176040" cy="341640"/>
          </a:xfrm>
          <a:prstGeom prst="rect">
            <a:avLst/>
          </a:prstGeom>
          <a:noFill/>
          <a:ln w="0">
            <a:noFill/>
          </a:ln>
        </p:spPr>
        <p:style>
          <a:lnRef idx="0"/>
          <a:fillRef idx="0"/>
          <a:effectRef idx="0"/>
          <a:fontRef idx="minor"/>
        </p:style>
      </p:sp>
      <p:pic>
        <p:nvPicPr>
          <p:cNvPr id="202" name="" descr=""/>
          <p:cNvPicPr/>
          <p:nvPr/>
        </p:nvPicPr>
        <p:blipFill>
          <a:blip r:embed="rId1"/>
          <a:stretch/>
        </p:blipFill>
        <p:spPr>
          <a:xfrm>
            <a:off x="1783080" y="1080000"/>
            <a:ext cx="8625240" cy="5048640"/>
          </a:xfrm>
          <a:prstGeom prst="rect">
            <a:avLst/>
          </a:prstGeom>
          <a:ln w="19080">
            <a:solidFill>
              <a:srgbClr val="000000"/>
            </a:solidFill>
            <a:round/>
          </a:ln>
        </p:spPr>
      </p:pic>
      <p:sp>
        <p:nvSpPr>
          <p:cNvPr id="203" name=""/>
          <p:cNvSpPr/>
          <p:nvPr/>
        </p:nvSpPr>
        <p:spPr>
          <a:xfrm>
            <a:off x="1719360" y="637920"/>
            <a:ext cx="186840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The inner ear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0" y="900000"/>
            <a:ext cx="3239280" cy="539280"/>
          </a:xfrm>
          <a:prstGeom prst="rect">
            <a:avLst/>
          </a:prstGeom>
          <a:gradFill rotWithShape="0">
            <a:gsLst>
              <a:gs pos="0">
                <a:srgbClr val="bf819e">
                  <a:alpha val="0"/>
                </a:srgbClr>
              </a:gs>
              <a:gs pos="100000">
                <a:srgbClr val="bf819e"/>
              </a:gs>
            </a:gsLst>
            <a:path path="circle">
              <a:fillToRect l="50000" t="50000" r="50000" b="50000"/>
            </a:path>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A. Sense of Sight: Eyes</a:t>
            </a:r>
            <a:endParaRPr b="0" lang="en-PH" sz="1800" spc="-1" strike="noStrike">
              <a:latin typeface="Arial"/>
            </a:endParaRPr>
          </a:p>
        </p:txBody>
      </p:sp>
      <p:sp>
        <p:nvSpPr>
          <p:cNvPr id="127" name=""/>
          <p:cNvSpPr/>
          <p:nvPr/>
        </p:nvSpPr>
        <p:spPr>
          <a:xfrm>
            <a:off x="414000" y="2473200"/>
            <a:ext cx="11363400" cy="1377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you feel your closed eyes with your fingers, you notice that your eyes feel like balls. That is why they are called </a:t>
            </a:r>
            <a:r>
              <a:rPr b="1" lang="en-PH" sz="1800" spc="-1" strike="noStrike">
                <a:solidFill>
                  <a:srgbClr val="000000"/>
                </a:solidFill>
                <a:latin typeface="Lato"/>
                <a:ea typeface="AppleSystemUIFont"/>
              </a:rPr>
              <a:t>eyeballs</a:t>
            </a:r>
            <a:r>
              <a:rPr b="0" lang="en-PH" sz="1800" spc="-1" strike="noStrike">
                <a:solidFill>
                  <a:srgbClr val="000000"/>
                </a:solidFill>
                <a:latin typeface="Lato"/>
                <a:ea typeface="AppleSystemUIFont"/>
              </a:rPr>
              <a:t>. Each eyeball is set in a protective cavity in your skull. This cavity is called </a:t>
            </a:r>
            <a:r>
              <a:rPr b="1" lang="en-PH" sz="1800" spc="-1" strike="noStrike">
                <a:solidFill>
                  <a:srgbClr val="000000"/>
                </a:solidFill>
                <a:latin typeface="Lato"/>
                <a:ea typeface="AppleSystemUIFont"/>
              </a:rPr>
              <a:t>socket</a:t>
            </a:r>
            <a:r>
              <a:rPr b="0" lang="en-PH" sz="1800" spc="-1" strike="noStrike">
                <a:solidFill>
                  <a:srgbClr val="000000"/>
                </a:solidFill>
                <a:latin typeface="Lato"/>
                <a:ea typeface="AppleSystemUIFont"/>
              </a:rPr>
              <a:t> or </a:t>
            </a:r>
            <a:r>
              <a:rPr b="1" lang="en-PH" sz="1800" spc="-1" strike="noStrike">
                <a:solidFill>
                  <a:srgbClr val="000000"/>
                </a:solidFill>
                <a:latin typeface="Lato"/>
                <a:ea typeface="AppleSystemUIFont"/>
              </a:rPr>
              <a:t>orbit</a:t>
            </a:r>
            <a:r>
              <a:rPr b="0" lang="en-PH" sz="1800" spc="-1" strike="noStrike">
                <a:solidFill>
                  <a:srgbClr val="000000"/>
                </a:solidFill>
                <a:latin typeface="Lato"/>
                <a:ea typeface="AppleSystemUIFont"/>
              </a:rPr>
              <a:t>. Most of your eyeball is hidden inside your head. It is held in place by muscles. These muscles let your eyes rotate slightly up, down, and sideways. </a:t>
            </a:r>
            <a:r>
              <a:rPr b="1" lang="en-PH" sz="1800" spc="-1" strike="noStrike">
                <a:solidFill>
                  <a:srgbClr val="000000"/>
                </a:solidFill>
                <a:latin typeface="Lato"/>
                <a:ea typeface="AppleSystemUIFont"/>
              </a:rPr>
              <a:t>Eyelids</a:t>
            </a:r>
            <a:r>
              <a:rPr b="0" lang="en-PH" sz="1800" spc="-1" strike="noStrike">
                <a:solidFill>
                  <a:srgbClr val="000000"/>
                </a:solidFill>
                <a:latin typeface="Lato"/>
                <a:ea typeface="AppleSystemUIFont"/>
              </a:rPr>
              <a:t> protect the front of the eyeball.</a:t>
            </a:r>
            <a:endParaRPr b="0" lang="en-PH" sz="1800" spc="-1" strike="noStrike">
              <a:latin typeface="Arial"/>
            </a:endParaRPr>
          </a:p>
        </p:txBody>
      </p:sp>
      <p:sp>
        <p:nvSpPr>
          <p:cNvPr id="128" name=""/>
          <p:cNvSpPr/>
          <p:nvPr/>
        </p:nvSpPr>
        <p:spPr>
          <a:xfrm>
            <a:off x="425880" y="3924000"/>
            <a:ext cx="11339280" cy="197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As you look at your eyes in the mirror, you will notice the eyelashes at the border of each eyelid.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eyebrows</a:t>
            </a:r>
            <a:r>
              <a:rPr b="0" lang="en-PH" sz="1800" spc="-1" strike="noStrike">
                <a:solidFill>
                  <a:srgbClr val="000000"/>
                </a:solidFill>
                <a:latin typeface="Lato"/>
                <a:ea typeface="AppleSystemUIFont"/>
              </a:rPr>
              <a:t> and the </a:t>
            </a:r>
            <a:r>
              <a:rPr b="1" lang="en-PH" sz="1800" spc="-1" strike="noStrike">
                <a:solidFill>
                  <a:srgbClr val="000000"/>
                </a:solidFill>
                <a:latin typeface="Lato"/>
                <a:ea typeface="AppleSystemUIFont"/>
              </a:rPr>
              <a:t>eyelashes</a:t>
            </a:r>
            <a:r>
              <a:rPr b="0" lang="en-PH" sz="1800" spc="-1" strike="noStrike">
                <a:solidFill>
                  <a:srgbClr val="000000"/>
                </a:solidFill>
                <a:latin typeface="Lato"/>
                <a:ea typeface="AppleSystemUIFont"/>
              </a:rPr>
              <a:t> protect the eyes from sweat, dust, and other foreign particles.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Anything that touches the eyelashes causes the lids to blink in a protective reflex action. Tear glands keep the eyes moist for the eyelids to close and open easily.</a:t>
            </a:r>
            <a:endParaRPr b="0" lang="en-PH" sz="1800" spc="-1" strike="noStrike">
              <a:latin typeface="Arial"/>
            </a:endParaRPr>
          </a:p>
        </p:txBody>
      </p:sp>
      <p:sp>
        <p:nvSpPr>
          <p:cNvPr id="129" name=""/>
          <p:cNvSpPr/>
          <p:nvPr/>
        </p:nvSpPr>
        <p:spPr>
          <a:xfrm>
            <a:off x="979920" y="1755720"/>
            <a:ext cx="27475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Structure of the Eye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10260000" y="5746320"/>
            <a:ext cx="176040" cy="341640"/>
          </a:xfrm>
          <a:prstGeom prst="rect">
            <a:avLst/>
          </a:prstGeom>
          <a:noFill/>
          <a:ln w="0">
            <a:noFill/>
          </a:ln>
        </p:spPr>
        <p:style>
          <a:lnRef idx="0"/>
          <a:fillRef idx="0"/>
          <a:effectRef idx="0"/>
          <a:fontRef idx="minor"/>
        </p:style>
      </p:sp>
      <p:sp>
        <p:nvSpPr>
          <p:cNvPr id="205" name=""/>
          <p:cNvSpPr/>
          <p:nvPr/>
        </p:nvSpPr>
        <p:spPr>
          <a:xfrm>
            <a:off x="159840" y="667080"/>
            <a:ext cx="245772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Aft>
                <a:spcPts val="201"/>
              </a:spcAft>
              <a:buNone/>
            </a:pPr>
            <a:r>
              <a:rPr b="1" lang="en-PH" sz="1800" spc="-1" strike="noStrike">
                <a:solidFill>
                  <a:srgbClr val="000000"/>
                </a:solidFill>
                <a:latin typeface="Lato"/>
                <a:ea typeface="AppleSystemUIFontBold"/>
              </a:rPr>
              <a:t>How do you hear?</a:t>
            </a:r>
            <a:endParaRPr b="0" lang="en-PH" sz="1800" spc="-1" strike="noStrike">
              <a:latin typeface="Arial"/>
            </a:endParaRPr>
          </a:p>
        </p:txBody>
      </p:sp>
      <p:sp>
        <p:nvSpPr>
          <p:cNvPr id="206" name=""/>
          <p:cNvSpPr/>
          <p:nvPr/>
        </p:nvSpPr>
        <p:spPr>
          <a:xfrm>
            <a:off x="159840" y="1079280"/>
            <a:ext cx="1187136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pinna collects sound waves produced by vibrating objects. Sound waves travel along the auditory canal and strike the eardrum. The vibration of the eardrum causes the three small bones to move. As they move, they set up a series of vibrations in the membranes between the middle ear and the inner ear. When these membranes vibrate, the fluid in the cochlea moves. The organ of Corti in the cochlea has sensor cells that receive the sound and send it to the brain through the auditory nerve. The brain tells you what you hear.</a:t>
            </a:r>
            <a:endParaRPr b="0" lang="en-PH" sz="1800" spc="-1" strike="noStrike">
              <a:latin typeface="Arial"/>
            </a:endParaRPr>
          </a:p>
        </p:txBody>
      </p:sp>
      <p:pic>
        <p:nvPicPr>
          <p:cNvPr id="207" name="" descr=""/>
          <p:cNvPicPr/>
          <p:nvPr/>
        </p:nvPicPr>
        <p:blipFill>
          <a:blip r:embed="rId1"/>
          <a:stretch/>
        </p:blipFill>
        <p:spPr>
          <a:xfrm>
            <a:off x="2932200" y="2759040"/>
            <a:ext cx="5447160" cy="33717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10260000" y="5746320"/>
            <a:ext cx="176040" cy="341640"/>
          </a:xfrm>
          <a:prstGeom prst="rect">
            <a:avLst/>
          </a:prstGeom>
          <a:noFill/>
          <a:ln w="0">
            <a:noFill/>
          </a:ln>
        </p:spPr>
        <p:style>
          <a:lnRef idx="0"/>
          <a:fillRef idx="0"/>
          <a:effectRef idx="0"/>
          <a:fontRef idx="minor"/>
        </p:style>
      </p:sp>
      <p:sp>
        <p:nvSpPr>
          <p:cNvPr id="209" name=""/>
          <p:cNvSpPr/>
          <p:nvPr/>
        </p:nvSpPr>
        <p:spPr>
          <a:xfrm>
            <a:off x="240480" y="1560600"/>
            <a:ext cx="1168776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ears are delicate organs. They can easily be injured by tiny insects, dirt, and water. You should prevent foreign materials from entering your ear. The most common ailments of the ear are the following:</a:t>
            </a:r>
            <a:endParaRPr b="0" lang="en-PH" sz="1800" spc="-1" strike="noStrike">
              <a:latin typeface="Arial"/>
            </a:endParaRPr>
          </a:p>
        </p:txBody>
      </p:sp>
      <p:sp>
        <p:nvSpPr>
          <p:cNvPr id="210" name=""/>
          <p:cNvSpPr/>
          <p:nvPr/>
        </p:nvSpPr>
        <p:spPr>
          <a:xfrm>
            <a:off x="350640" y="2616840"/>
            <a:ext cx="11490120" cy="349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Ear Infection</a:t>
            </a:r>
            <a:b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infection of the middle ear or outer ear. Symptoms include high fever, abscess, and loss of hearing. A milky discharge with unpleasant odor comes out of the ear of the person with this ailment. He or she can experience severe pain in the ear.</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1" lang="en-PH" sz="1800" spc="-1" strike="noStrike">
                <a:solidFill>
                  <a:srgbClr val="000000"/>
                </a:solidFill>
                <a:highlight>
                  <a:srgbClr val="b7b3ca"/>
                </a:highlight>
                <a:latin typeface="Lato"/>
                <a:ea typeface="AppleSystemUIFont"/>
              </a:rPr>
              <a:t>Ear Boil</a:t>
            </a:r>
            <a:b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infection on the outer ear characterized by infection and swelling. The person suffers from earache. Earache is not necessarily associated with ear disease. Occasionally, it is caused by impacted teeth, ear wax, sinusitis, or prolonged exposure to loud noise.</a:t>
            </a:r>
            <a:endParaRPr b="0" lang="en-PH" sz="1800" spc="-1" strike="noStrike">
              <a:latin typeface="Arial"/>
            </a:endParaRPr>
          </a:p>
        </p:txBody>
      </p:sp>
      <p:sp>
        <p:nvSpPr>
          <p:cNvPr id="211" name=""/>
          <p:cNvSpPr/>
          <p:nvPr/>
        </p:nvSpPr>
        <p:spPr>
          <a:xfrm>
            <a:off x="0" y="828000"/>
            <a:ext cx="457236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Common Ear Ailments and Defects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
          <p:cNvSpPr/>
          <p:nvPr/>
        </p:nvSpPr>
        <p:spPr>
          <a:xfrm>
            <a:off x="10260000" y="5746320"/>
            <a:ext cx="176040" cy="341640"/>
          </a:xfrm>
          <a:prstGeom prst="rect">
            <a:avLst/>
          </a:prstGeom>
          <a:noFill/>
          <a:ln w="0">
            <a:noFill/>
          </a:ln>
        </p:spPr>
        <p:style>
          <a:lnRef idx="0"/>
          <a:fillRef idx="0"/>
          <a:effectRef idx="0"/>
          <a:fontRef idx="minor"/>
        </p:style>
      </p:sp>
      <p:sp>
        <p:nvSpPr>
          <p:cNvPr id="213" name=""/>
          <p:cNvSpPr/>
          <p:nvPr/>
        </p:nvSpPr>
        <p:spPr>
          <a:xfrm>
            <a:off x="247320" y="1224720"/>
            <a:ext cx="1169676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Deafness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the result of an injury in the middle and inner ear. When the eardrum breaks, the person may become partially or totally deaf. Deafness is the loss of hearing. Most diseases of the ear that involve an inflammation, infection, or allergic condition are treated by specially trained doctors called </a:t>
            </a:r>
            <a:r>
              <a:rPr b="1" lang="en-PH" sz="1800" spc="-1" strike="noStrike">
                <a:solidFill>
                  <a:srgbClr val="000000"/>
                </a:solidFill>
                <a:latin typeface="Lato"/>
                <a:ea typeface="AppleSystemUIFont"/>
              </a:rPr>
              <a:t>otolaryngologist.</a:t>
            </a:r>
            <a:endParaRPr b="0" lang="en-PH" sz="1800" spc="-1" strike="noStrike">
              <a:latin typeface="Arial"/>
            </a:endParaRPr>
          </a:p>
        </p:txBody>
      </p:sp>
      <p:sp>
        <p:nvSpPr>
          <p:cNvPr id="214" name=""/>
          <p:cNvSpPr/>
          <p:nvPr/>
        </p:nvSpPr>
        <p:spPr>
          <a:xfrm>
            <a:off x="11160" y="3031560"/>
            <a:ext cx="34459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spcAft>
                <a:spcPts val="201"/>
              </a:spcAft>
              <a:buNone/>
            </a:pPr>
            <a:r>
              <a:rPr b="1" lang="en-PH" sz="1800" spc="-1" strike="noStrike">
                <a:solidFill>
                  <a:srgbClr val="000000"/>
                </a:solidFill>
                <a:latin typeface="Lato"/>
                <a:ea typeface="AppleSystemUIFontBold"/>
              </a:rPr>
              <a:t>Proper Care for the Ears</a:t>
            </a:r>
            <a:endParaRPr b="0" lang="en-PH" sz="1800" spc="-1" strike="noStrike">
              <a:latin typeface="Arial"/>
            </a:endParaRPr>
          </a:p>
        </p:txBody>
      </p:sp>
      <p:sp>
        <p:nvSpPr>
          <p:cNvPr id="215" name=""/>
          <p:cNvSpPr/>
          <p:nvPr/>
        </p:nvSpPr>
        <p:spPr>
          <a:xfrm>
            <a:off x="615960" y="3719520"/>
            <a:ext cx="1095912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ears are as important as your eyes. They help you become aware of what is happening around you, so take good care of your ears. Here are some ways of caring for your ears:</a:t>
            </a:r>
            <a:endParaRPr b="0" lang="en-PH" sz="1800" spc="-1" strike="noStrike">
              <a:latin typeface="Arial"/>
            </a:endParaRPr>
          </a:p>
        </p:txBody>
      </p:sp>
      <p:sp>
        <p:nvSpPr>
          <p:cNvPr id="216" name=""/>
          <p:cNvSpPr/>
          <p:nvPr/>
        </p:nvSpPr>
        <p:spPr>
          <a:xfrm>
            <a:off x="245160" y="4480920"/>
            <a:ext cx="11678040" cy="1497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Clean your outer ear with a clean washcloth.</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Do not use your fingers, hairpins, or toothpicks in removing earwax. These objects can injure your eardrum and cause loss of hearing. The earwax prevents dust and other foreign materials from entering the inner ear. Ask assistance from an adult when cleaning your middle ear.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10260000" y="5746320"/>
            <a:ext cx="176040" cy="341640"/>
          </a:xfrm>
          <a:prstGeom prst="rect">
            <a:avLst/>
          </a:prstGeom>
          <a:noFill/>
          <a:ln w="0">
            <a:noFill/>
          </a:ln>
        </p:spPr>
        <p:style>
          <a:lnRef idx="0"/>
          <a:fillRef idx="0"/>
          <a:effectRef idx="0"/>
          <a:fontRef idx="minor"/>
        </p:style>
      </p:sp>
      <p:sp>
        <p:nvSpPr>
          <p:cNvPr id="218" name=""/>
          <p:cNvSpPr/>
          <p:nvPr/>
        </p:nvSpPr>
        <p:spPr>
          <a:xfrm>
            <a:off x="393120" y="1863720"/>
            <a:ext cx="11404800" cy="25405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startAt="3"/>
            </a:pPr>
            <a:r>
              <a:rPr b="0" lang="en-PH" sz="1800" spc="-1" strike="noStrike">
                <a:solidFill>
                  <a:srgbClr val="000000"/>
                </a:solidFill>
                <a:latin typeface="Lato"/>
                <a:ea typeface="DejaVu Sans"/>
              </a:rPr>
              <a:t>Stay away from exploding firecrackers. The strong force of the air may enter your ear and press too hard on your eardrum, causing it to break.</a:t>
            </a:r>
            <a:endParaRPr b="0" lang="en-PH" sz="1800" spc="-1" strike="noStrike">
              <a:latin typeface="Arial"/>
            </a:endParaRPr>
          </a:p>
          <a:p>
            <a:pPr marL="216000" indent="-216000" algn="just">
              <a:lnSpc>
                <a:spcPct val="115000"/>
              </a:lnSpc>
              <a:buClr>
                <a:srgbClr val="000000"/>
              </a:buClr>
              <a:buFont typeface="StarSymbol"/>
              <a:buAutoNum type="arabicPeriod" startAt="3"/>
            </a:pPr>
            <a:r>
              <a:rPr b="0" lang="en-PH" sz="1800" spc="-1" strike="noStrike">
                <a:solidFill>
                  <a:srgbClr val="000000"/>
                </a:solidFill>
                <a:latin typeface="Lato"/>
                <a:ea typeface="DejaVu Sans"/>
              </a:rPr>
              <a:t>When swimming or diving, protect the eardrums by wearing a cap or using earplugs.</a:t>
            </a:r>
            <a:endParaRPr b="0" lang="en-PH" sz="1800" spc="-1" strike="noStrike">
              <a:latin typeface="Arial"/>
            </a:endParaRPr>
          </a:p>
          <a:p>
            <a:pPr marL="216000" indent="-216000" algn="just">
              <a:lnSpc>
                <a:spcPct val="115000"/>
              </a:lnSpc>
              <a:buClr>
                <a:srgbClr val="000000"/>
              </a:buClr>
              <a:buFont typeface="StarSymbol"/>
              <a:buAutoNum type="arabicPeriod" startAt="3"/>
            </a:pPr>
            <a:r>
              <a:rPr b="0" lang="en-PH" sz="1800" spc="-1" strike="noStrike">
                <a:solidFill>
                  <a:srgbClr val="000000"/>
                </a:solidFill>
                <a:latin typeface="Lato"/>
                <a:ea typeface="DejaVu Sans"/>
              </a:rPr>
              <a:t>When affected by ear diseases, see an otolaryngologist, a specially trained doctor for ear diseases.</a:t>
            </a:r>
            <a:endParaRPr b="0" lang="en-PH" sz="1800" spc="-1" strike="noStrike">
              <a:latin typeface="Arial"/>
            </a:endParaRPr>
          </a:p>
          <a:p>
            <a:pPr marL="216000" indent="-216000" algn="just">
              <a:lnSpc>
                <a:spcPct val="115000"/>
              </a:lnSpc>
              <a:buClr>
                <a:srgbClr val="000000"/>
              </a:buClr>
              <a:buFont typeface="StarSymbol"/>
              <a:buAutoNum type="arabicPeriod" startAt="3"/>
            </a:pPr>
            <a:r>
              <a:rPr b="0" lang="en-PH" sz="1800" spc="-1" strike="noStrike">
                <a:solidFill>
                  <a:srgbClr val="000000"/>
                </a:solidFill>
                <a:latin typeface="Lato"/>
                <a:ea typeface="DejaVu Sans"/>
              </a:rPr>
              <a:t>Know the first-aid treatment for ear injury. If the ear is injured and the person is unconscious, lay him flat on his stomach and place a clean pad underneath the injured ear. Then, seek medical help immediately.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10260000" y="5746320"/>
            <a:ext cx="176040" cy="341640"/>
          </a:xfrm>
          <a:prstGeom prst="rect">
            <a:avLst/>
          </a:prstGeom>
          <a:noFill/>
          <a:ln w="0">
            <a:noFill/>
          </a:ln>
        </p:spPr>
        <p:style>
          <a:lnRef idx="0"/>
          <a:fillRef idx="0"/>
          <a:effectRef idx="0"/>
          <a:fontRef idx="minor"/>
        </p:style>
      </p:sp>
      <p:sp>
        <p:nvSpPr>
          <p:cNvPr id="220" name=""/>
          <p:cNvSpPr/>
          <p:nvPr/>
        </p:nvSpPr>
        <p:spPr>
          <a:xfrm>
            <a:off x="0" y="1777680"/>
            <a:ext cx="3310560" cy="539280"/>
          </a:xfrm>
          <a:prstGeom prst="rect">
            <a:avLst/>
          </a:prstGeom>
          <a:gradFill rotWithShape="0">
            <a:gsLst>
              <a:gs pos="0">
                <a:srgbClr val="bf819e">
                  <a:alpha val="0"/>
                </a:srgbClr>
              </a:gs>
              <a:gs pos="100000">
                <a:srgbClr val="bf819e"/>
              </a:gs>
            </a:gsLst>
            <a:path path="circle">
              <a:fillToRect l="50000" t="50000" r="50000" b="50000"/>
            </a:path>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C. Sense of Smell: Nose</a:t>
            </a:r>
            <a:endParaRPr b="0" lang="en-PH" sz="1800" spc="-1" strike="noStrike">
              <a:latin typeface="Arial"/>
            </a:endParaRPr>
          </a:p>
        </p:txBody>
      </p:sp>
      <p:sp>
        <p:nvSpPr>
          <p:cNvPr id="221" name=""/>
          <p:cNvSpPr/>
          <p:nvPr/>
        </p:nvSpPr>
        <p:spPr>
          <a:xfrm>
            <a:off x="171360" y="2881800"/>
            <a:ext cx="81068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nose is your organ for smelling. Objects with a particular odor can be identified through their smell. Objects around us may have pleasant or unpleasant odor, or they could be odorless.</a:t>
            </a:r>
            <a:endParaRPr b="0" lang="en-PH" sz="1800" spc="-1" strike="noStrike">
              <a:latin typeface="Arial"/>
            </a:endParaRPr>
          </a:p>
        </p:txBody>
      </p:sp>
      <p:sp>
        <p:nvSpPr>
          <p:cNvPr id="222" name=""/>
          <p:cNvSpPr/>
          <p:nvPr/>
        </p:nvSpPr>
        <p:spPr>
          <a:xfrm>
            <a:off x="281880" y="4084200"/>
            <a:ext cx="79959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 odor is a chemical given off by an object. When this chemical gets into the nose, the nerves send signals to the brain which tells you what you just smelled.</a:t>
            </a:r>
            <a:endParaRPr b="0" lang="en-PH" sz="1800" spc="-1" strike="noStrike">
              <a:latin typeface="Arial"/>
            </a:endParaRPr>
          </a:p>
        </p:txBody>
      </p:sp>
      <p:pic>
        <p:nvPicPr>
          <p:cNvPr id="223" name="" descr=""/>
          <p:cNvPicPr/>
          <p:nvPr/>
        </p:nvPicPr>
        <p:blipFill>
          <a:blip r:embed="rId1"/>
          <a:stretch/>
        </p:blipFill>
        <p:spPr>
          <a:xfrm>
            <a:off x="8346600" y="1567800"/>
            <a:ext cx="3547440" cy="446904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
          <p:cNvSpPr/>
          <p:nvPr/>
        </p:nvSpPr>
        <p:spPr>
          <a:xfrm>
            <a:off x="10260000" y="5746320"/>
            <a:ext cx="176040" cy="341640"/>
          </a:xfrm>
          <a:prstGeom prst="rect">
            <a:avLst/>
          </a:prstGeom>
          <a:noFill/>
          <a:ln w="0">
            <a:noFill/>
          </a:ln>
        </p:spPr>
        <p:style>
          <a:lnRef idx="0"/>
          <a:fillRef idx="0"/>
          <a:effectRef idx="0"/>
          <a:fontRef idx="minor"/>
        </p:style>
      </p:sp>
      <p:sp>
        <p:nvSpPr>
          <p:cNvPr id="225" name=""/>
          <p:cNvSpPr/>
          <p:nvPr/>
        </p:nvSpPr>
        <p:spPr>
          <a:xfrm>
            <a:off x="234000" y="1777320"/>
            <a:ext cx="11723040" cy="76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The nose is also part of the respiratory system. You inhale the air that carries the odor of an object through your nose. The nose is divided into the external and internal parts.</a:t>
            </a:r>
            <a:endParaRPr b="0" lang="en-PH" sz="1800" spc="-1" strike="noStrike">
              <a:latin typeface="Arial"/>
            </a:endParaRPr>
          </a:p>
        </p:txBody>
      </p:sp>
      <p:sp>
        <p:nvSpPr>
          <p:cNvPr id="226" name=""/>
          <p:cNvSpPr/>
          <p:nvPr/>
        </p:nvSpPr>
        <p:spPr>
          <a:xfrm>
            <a:off x="267840" y="2768040"/>
            <a:ext cx="1170000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External Part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external part is your nose. Your nose is made up of bone and cartilage. They give shape to your nose. Odors of objects are carried by the air to your nose. When you breathe, the odors enter the two openings of your nose called </a:t>
            </a:r>
            <a:r>
              <a:rPr b="1" lang="en-PH" sz="1800" spc="-1" strike="noStrike">
                <a:solidFill>
                  <a:srgbClr val="000000"/>
                </a:solidFill>
                <a:latin typeface="Lato"/>
                <a:ea typeface="AppleSystemUIFont"/>
              </a:rPr>
              <a:t>nostrils</a:t>
            </a:r>
            <a:r>
              <a:rPr b="0" lang="en-PH" sz="1800" spc="-1" strike="noStrike">
                <a:solidFill>
                  <a:srgbClr val="000000"/>
                </a:solidFill>
                <a:latin typeface="Lato"/>
                <a:ea typeface="AppleSystemUIFont"/>
              </a:rPr>
              <a:t>. Nostrils serve as entrance to your </a:t>
            </a:r>
            <a:r>
              <a:rPr b="1" lang="en-PH" sz="1800" spc="-1" strike="noStrike">
                <a:solidFill>
                  <a:srgbClr val="000000"/>
                </a:solidFill>
                <a:latin typeface="Lato"/>
                <a:ea typeface="AppleSystemUIFont"/>
              </a:rPr>
              <a:t>nasal cavities</a:t>
            </a:r>
            <a:r>
              <a:rPr b="0" lang="en-PH" sz="1800" spc="-1" strike="noStrike">
                <a:solidFill>
                  <a:srgbClr val="000000"/>
                </a:solidFill>
                <a:latin typeface="Lato"/>
                <a:ea typeface="AppleSystemUIFont"/>
              </a:rPr>
              <a:t>.</a:t>
            </a:r>
            <a:endParaRPr b="0" lang="en-PH" sz="1800" spc="-1" strike="noStrike">
              <a:latin typeface="Arial"/>
            </a:endParaRPr>
          </a:p>
        </p:txBody>
      </p:sp>
      <p:sp>
        <p:nvSpPr>
          <p:cNvPr id="227" name=""/>
          <p:cNvSpPr/>
          <p:nvPr/>
        </p:nvSpPr>
        <p:spPr>
          <a:xfrm>
            <a:off x="0" y="959040"/>
            <a:ext cx="516924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Parts of the Nose and How Each Works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
          <p:cNvSpPr/>
          <p:nvPr/>
        </p:nvSpPr>
        <p:spPr>
          <a:xfrm>
            <a:off x="10260000" y="5746320"/>
            <a:ext cx="176040" cy="341640"/>
          </a:xfrm>
          <a:prstGeom prst="rect">
            <a:avLst/>
          </a:prstGeom>
          <a:noFill/>
          <a:ln w="0">
            <a:noFill/>
          </a:ln>
        </p:spPr>
        <p:style>
          <a:lnRef idx="0"/>
          <a:fillRef idx="0"/>
          <a:effectRef idx="0"/>
          <a:fontRef idx="minor"/>
        </p:style>
      </p:sp>
      <p:sp>
        <p:nvSpPr>
          <p:cNvPr id="229" name=""/>
          <p:cNvSpPr/>
          <p:nvPr/>
        </p:nvSpPr>
        <p:spPr>
          <a:xfrm>
            <a:off x="502200" y="1584720"/>
            <a:ext cx="11187000" cy="1346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Internal Part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interior part of the nose is divided into two major passages called </a:t>
            </a:r>
            <a:r>
              <a:rPr b="1" lang="en-PH" sz="1800" spc="-1" strike="noStrike">
                <a:solidFill>
                  <a:srgbClr val="000000"/>
                </a:solidFill>
                <a:latin typeface="Lato"/>
                <a:ea typeface="AppleSystemUIFont"/>
              </a:rPr>
              <a:t>nostrils</a:t>
            </a:r>
            <a:r>
              <a:rPr b="0" lang="en-PH" sz="1800" spc="-1" strike="noStrike">
                <a:solidFill>
                  <a:srgbClr val="000000"/>
                </a:solidFill>
                <a:latin typeface="Lato"/>
                <a:ea typeface="AppleSystemUIFont"/>
              </a:rPr>
              <a:t>. Each nostril has the </a:t>
            </a:r>
            <a:r>
              <a:rPr b="1" lang="en-PH" sz="1800" spc="-1" strike="noStrike">
                <a:solidFill>
                  <a:srgbClr val="000000"/>
                </a:solidFill>
                <a:latin typeface="Lato"/>
                <a:ea typeface="AppleSystemUIFont"/>
              </a:rPr>
              <a:t>respiratory region</a:t>
            </a:r>
            <a:r>
              <a:rPr b="0" lang="en-PH" sz="1800" spc="-1" strike="noStrike">
                <a:solidFill>
                  <a:srgbClr val="000000"/>
                </a:solidFill>
                <a:latin typeface="Lato"/>
                <a:ea typeface="AppleSystemUIFont"/>
              </a:rPr>
              <a:t>, which is used for breathing, and the </a:t>
            </a:r>
            <a:r>
              <a:rPr b="1" lang="en-PH" sz="1800" spc="-1" strike="noStrike">
                <a:solidFill>
                  <a:srgbClr val="000000"/>
                </a:solidFill>
                <a:latin typeface="Lato"/>
                <a:ea typeface="AppleSystemUIFont"/>
              </a:rPr>
              <a:t>olfactory region</a:t>
            </a:r>
            <a:r>
              <a:rPr b="0" lang="en-PH" sz="1800" spc="-1" strike="noStrike">
                <a:solidFill>
                  <a:srgbClr val="000000"/>
                </a:solidFill>
                <a:latin typeface="Lato"/>
                <a:ea typeface="AppleSystemUIFont"/>
              </a:rPr>
              <a:t> which is used for smelling.</a:t>
            </a:r>
            <a:endParaRPr b="0" lang="en-PH" sz="1800" spc="-1" strike="noStrike">
              <a:latin typeface="Arial"/>
            </a:endParaRPr>
          </a:p>
        </p:txBody>
      </p:sp>
      <p:sp>
        <p:nvSpPr>
          <p:cNvPr id="230" name=""/>
          <p:cNvSpPr/>
          <p:nvPr/>
        </p:nvSpPr>
        <p:spPr>
          <a:xfrm>
            <a:off x="373680" y="2997000"/>
            <a:ext cx="11353320" cy="103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nasal cavities are lined with small, hair-like structures called </a:t>
            </a:r>
            <a:r>
              <a:rPr b="1" lang="en-PH" sz="1800" spc="-1" strike="noStrike">
                <a:solidFill>
                  <a:srgbClr val="000000"/>
                </a:solidFill>
                <a:latin typeface="Lato"/>
                <a:ea typeface="DejaVu Sans"/>
              </a:rPr>
              <a:t>cilia</a:t>
            </a:r>
            <a:r>
              <a:rPr b="0" lang="en-PH" sz="1800" spc="-1" strike="noStrike">
                <a:solidFill>
                  <a:srgbClr val="000000"/>
                </a:solidFill>
                <a:latin typeface="Lato"/>
                <a:ea typeface="DejaVu Sans"/>
              </a:rPr>
              <a:t>. These cavities also contain mucous membranes that secrete a sticky fluid called mucus. As you inhale, air that enters the nose is filtered by the cilia, moistened by the </a:t>
            </a:r>
            <a:r>
              <a:rPr b="1" lang="en-PH" sz="1800" spc="-1" strike="noStrike">
                <a:solidFill>
                  <a:srgbClr val="000000"/>
                </a:solidFill>
                <a:latin typeface="Lato"/>
                <a:ea typeface="DejaVu Sans"/>
              </a:rPr>
              <a:t>mucus</a:t>
            </a:r>
            <a:r>
              <a:rPr b="0" lang="en-PH" sz="1800" spc="-1" strike="noStrike">
                <a:solidFill>
                  <a:srgbClr val="000000"/>
                </a:solidFill>
                <a:latin typeface="Lato"/>
                <a:ea typeface="DejaVu Sans"/>
              </a:rPr>
              <a:t>, and warmed by the blood within the blood vessels. </a:t>
            </a:r>
            <a:endParaRPr b="0" lang="en-PH" sz="1800" spc="-1" strike="noStrike">
              <a:latin typeface="Arial"/>
            </a:endParaRPr>
          </a:p>
        </p:txBody>
      </p:sp>
      <p:sp>
        <p:nvSpPr>
          <p:cNvPr id="231" name=""/>
          <p:cNvSpPr/>
          <p:nvPr/>
        </p:nvSpPr>
        <p:spPr>
          <a:xfrm>
            <a:off x="402840" y="4089600"/>
            <a:ext cx="11385360" cy="1330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olfactory region, which is located within the mucous membrane, contains </a:t>
            </a:r>
            <a:r>
              <a:rPr b="1" lang="en-PH" sz="1800" spc="-1" strike="noStrike">
                <a:solidFill>
                  <a:srgbClr val="000000"/>
                </a:solidFill>
                <a:latin typeface="Lato"/>
                <a:ea typeface="AppleSystemUIFont"/>
              </a:rPr>
              <a:t>olfactory cells</a:t>
            </a:r>
            <a:r>
              <a:rPr b="0" lang="en-PH" sz="1800" spc="-1" strike="noStrike">
                <a:solidFill>
                  <a:srgbClr val="000000"/>
                </a:solidFill>
                <a:latin typeface="Lato"/>
                <a:ea typeface="AppleSystemUIFont"/>
              </a:rPr>
              <a:t>. These are the nerve cells sensitive to odor. Stimulation of these cells by the odor from the environment results in the sensation of smell. The odor carried by the air stimulates the nerve cells. The messages are then carried by the nerve cells to the brain where they are interpreted.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
          <p:cNvSpPr/>
          <p:nvPr/>
        </p:nvSpPr>
        <p:spPr>
          <a:xfrm>
            <a:off x="10260000" y="5746320"/>
            <a:ext cx="176040" cy="341640"/>
          </a:xfrm>
          <a:prstGeom prst="rect">
            <a:avLst/>
          </a:prstGeom>
          <a:noFill/>
          <a:ln w="0">
            <a:noFill/>
          </a:ln>
        </p:spPr>
        <p:style>
          <a:lnRef idx="0"/>
          <a:fillRef idx="0"/>
          <a:effectRef idx="0"/>
          <a:fontRef idx="minor"/>
        </p:style>
      </p:sp>
      <p:pic>
        <p:nvPicPr>
          <p:cNvPr id="233" name="" descr=""/>
          <p:cNvPicPr/>
          <p:nvPr/>
        </p:nvPicPr>
        <p:blipFill>
          <a:blip r:embed="rId1"/>
          <a:stretch/>
        </p:blipFill>
        <p:spPr>
          <a:xfrm>
            <a:off x="2615400" y="912240"/>
            <a:ext cx="6960600" cy="5123520"/>
          </a:xfrm>
          <a:prstGeom prst="rect">
            <a:avLst/>
          </a:prstGeom>
          <a:ln w="19080">
            <a:solidFill>
              <a:srgbClr val="000000"/>
            </a:solidFill>
            <a:round/>
          </a:ln>
        </p:spPr>
      </p:pic>
      <p:sp>
        <p:nvSpPr>
          <p:cNvPr id="234" name=""/>
          <p:cNvSpPr/>
          <p:nvPr/>
        </p:nvSpPr>
        <p:spPr>
          <a:xfrm>
            <a:off x="2544840" y="465480"/>
            <a:ext cx="3604320" cy="416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Internal parts of the nose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
          <p:cNvSpPr/>
          <p:nvPr/>
        </p:nvSpPr>
        <p:spPr>
          <a:xfrm>
            <a:off x="10260000" y="5746320"/>
            <a:ext cx="176040" cy="341640"/>
          </a:xfrm>
          <a:prstGeom prst="rect">
            <a:avLst/>
          </a:prstGeom>
          <a:noFill/>
          <a:ln w="0">
            <a:noFill/>
          </a:ln>
        </p:spPr>
        <p:style>
          <a:lnRef idx="0"/>
          <a:fillRef idx="0"/>
          <a:effectRef idx="0"/>
          <a:fontRef idx="minor"/>
        </p:style>
      </p:sp>
      <p:sp>
        <p:nvSpPr>
          <p:cNvPr id="236" name=""/>
          <p:cNvSpPr/>
          <p:nvPr/>
        </p:nvSpPr>
        <p:spPr>
          <a:xfrm>
            <a:off x="357120" y="2067480"/>
            <a:ext cx="114321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most common nose ailment among children and adults is nosebleed. It is usually caused by an injury to any part inside the nose, head injury, high blood pressure, or weak blood vessels in the nose. Infections and blood disorders can also cause nosebleed.</a:t>
            </a:r>
            <a:endParaRPr b="0" lang="en-PH" sz="1800" spc="-1" strike="noStrike">
              <a:latin typeface="Arial"/>
            </a:endParaRPr>
          </a:p>
        </p:txBody>
      </p:sp>
      <p:sp>
        <p:nvSpPr>
          <p:cNvPr id="237" name=""/>
          <p:cNvSpPr/>
          <p:nvPr/>
        </p:nvSpPr>
        <p:spPr>
          <a:xfrm>
            <a:off x="388080" y="3223080"/>
            <a:ext cx="114152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stop the bleeding, you should apply first aid. Have the patient sit down and lean forward with the head tilted a bit upward, so the blood does not ooze down the throat, which can possibly choke him or her. Loosen the clothing around the neck.</a:t>
            </a:r>
            <a:endParaRPr b="0" lang="en-PH" sz="1800" spc="-1" strike="noStrike">
              <a:latin typeface="Arial"/>
            </a:endParaRPr>
          </a:p>
        </p:txBody>
      </p:sp>
      <p:sp>
        <p:nvSpPr>
          <p:cNvPr id="238" name=""/>
          <p:cNvSpPr/>
          <p:nvPr/>
        </p:nvSpPr>
        <p:spPr>
          <a:xfrm>
            <a:off x="472320" y="4287240"/>
            <a:ext cx="112467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Let the patient gently pinch his or her nostrils with his or her thumb and forefinger for 10 minutes, then release the pressure of the pinch slowly. If bleeding continues, get him or her to repeat the pressure for another 10 minutes.</a:t>
            </a:r>
            <a:endParaRPr b="0" lang="en-PH" sz="1800" spc="-1" strike="noStrike">
              <a:latin typeface="Arial"/>
            </a:endParaRPr>
          </a:p>
        </p:txBody>
      </p:sp>
      <p:sp>
        <p:nvSpPr>
          <p:cNvPr id="239" name=""/>
          <p:cNvSpPr/>
          <p:nvPr/>
        </p:nvSpPr>
        <p:spPr>
          <a:xfrm>
            <a:off x="402120" y="5367600"/>
            <a:ext cx="1138716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the bleeding stops, warn the patient not to blow his or her nose. If the bleeding does not stop and an injury is suspected, get medical help immediately.</a:t>
            </a:r>
            <a:endParaRPr b="0" lang="en-PH" sz="1800" spc="-1" strike="noStrike">
              <a:latin typeface="Arial"/>
            </a:endParaRPr>
          </a:p>
        </p:txBody>
      </p:sp>
      <p:sp>
        <p:nvSpPr>
          <p:cNvPr id="240" name=""/>
          <p:cNvSpPr/>
          <p:nvPr/>
        </p:nvSpPr>
        <p:spPr>
          <a:xfrm>
            <a:off x="-360" y="1197720"/>
            <a:ext cx="33109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spcAft>
                <a:spcPts val="201"/>
              </a:spcAft>
              <a:buNone/>
            </a:pPr>
            <a:r>
              <a:rPr b="1" lang="en-PH" sz="1800" spc="-1" strike="noStrike">
                <a:solidFill>
                  <a:srgbClr val="000000"/>
                </a:solidFill>
                <a:latin typeface="Lato"/>
                <a:ea typeface="AppleSystemUIFont"/>
              </a:rPr>
              <a:t>Common Nose Ailments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
          <p:cNvSpPr/>
          <p:nvPr/>
        </p:nvSpPr>
        <p:spPr>
          <a:xfrm>
            <a:off x="10260000" y="5746320"/>
            <a:ext cx="176040" cy="341640"/>
          </a:xfrm>
          <a:prstGeom prst="rect">
            <a:avLst/>
          </a:prstGeom>
          <a:noFill/>
          <a:ln w="0">
            <a:noFill/>
          </a:ln>
        </p:spPr>
        <p:style>
          <a:lnRef idx="0"/>
          <a:fillRef idx="0"/>
          <a:effectRef idx="0"/>
          <a:fontRef idx="minor"/>
        </p:style>
      </p:sp>
      <p:sp>
        <p:nvSpPr>
          <p:cNvPr id="242" name=""/>
          <p:cNvSpPr/>
          <p:nvPr/>
        </p:nvSpPr>
        <p:spPr>
          <a:xfrm>
            <a:off x="344520" y="1661760"/>
            <a:ext cx="1150200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nose is an important sense organ. It tells you whether things smell good or bad. It also warns you of possible dangers such as gas leaks, burning electrical wire, or the smell of smoke of something burning in the house.</a:t>
            </a:r>
            <a:endParaRPr b="0" lang="en-PH" sz="1800" spc="-1" strike="noStrike">
              <a:latin typeface="Arial"/>
            </a:endParaRPr>
          </a:p>
        </p:txBody>
      </p:sp>
      <p:sp>
        <p:nvSpPr>
          <p:cNvPr id="243" name=""/>
          <p:cNvSpPr/>
          <p:nvPr/>
        </p:nvSpPr>
        <p:spPr>
          <a:xfrm>
            <a:off x="308520" y="2707200"/>
            <a:ext cx="1157400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 cannot smell when you have a cold because the infection inflames the mucus membrane of the nasal passages and blocks the passage of air to the center of smell.</a:t>
            </a:r>
            <a:endParaRPr b="0" lang="en-PH" sz="1800" spc="-1" strike="noStrike">
              <a:latin typeface="Arial"/>
            </a:endParaRPr>
          </a:p>
        </p:txBody>
      </p:sp>
      <p:sp>
        <p:nvSpPr>
          <p:cNvPr id="244" name=""/>
          <p:cNvSpPr/>
          <p:nvPr/>
        </p:nvSpPr>
        <p:spPr>
          <a:xfrm>
            <a:off x="371160" y="3509280"/>
            <a:ext cx="56282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Here are some tips on how to take care of your nose:</a:t>
            </a:r>
            <a:endParaRPr b="0" lang="en-PH" sz="1800" spc="-1" strike="noStrike">
              <a:latin typeface="Arial"/>
            </a:endParaRPr>
          </a:p>
        </p:txBody>
      </p:sp>
      <p:sp>
        <p:nvSpPr>
          <p:cNvPr id="245" name=""/>
          <p:cNvSpPr/>
          <p:nvPr/>
        </p:nvSpPr>
        <p:spPr>
          <a:xfrm>
            <a:off x="335160" y="3870000"/>
            <a:ext cx="7965360" cy="23864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Cover your nose if you are in a dusty or stinky place.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Keep your nose clean. Use clean and soft cloth or handkerchief to clean it.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Avoid blowing your nose hard when you have colds to prevent nosebleed.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Avoid putting any of your fingers or any pointed object inside your nose.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Stay away from smoky areas.</a:t>
            </a:r>
            <a:endParaRPr b="0" lang="en-PH" sz="1800" spc="-1" strike="noStrike">
              <a:latin typeface="Arial"/>
            </a:endParaRPr>
          </a:p>
        </p:txBody>
      </p:sp>
      <p:sp>
        <p:nvSpPr>
          <p:cNvPr id="246" name=""/>
          <p:cNvSpPr/>
          <p:nvPr/>
        </p:nvSpPr>
        <p:spPr>
          <a:xfrm>
            <a:off x="0" y="886680"/>
            <a:ext cx="33109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spcAft>
                <a:spcPts val="201"/>
              </a:spcAft>
              <a:buNone/>
            </a:pPr>
            <a:r>
              <a:rPr b="1" lang="en-PH" sz="1800" spc="-1" strike="noStrike">
                <a:solidFill>
                  <a:srgbClr val="000000"/>
                </a:solidFill>
                <a:latin typeface="Lato"/>
                <a:ea typeface="AppleSystemUIFontBold"/>
              </a:rPr>
              <a:t>Proper Care for the Nose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0260000" y="5746320"/>
            <a:ext cx="176040" cy="341640"/>
          </a:xfrm>
          <a:prstGeom prst="rect">
            <a:avLst/>
          </a:prstGeom>
          <a:noFill/>
          <a:ln w="0">
            <a:noFill/>
          </a:ln>
        </p:spPr>
        <p:style>
          <a:lnRef idx="0"/>
          <a:fillRef idx="0"/>
          <a:effectRef idx="0"/>
          <a:fontRef idx="minor"/>
        </p:style>
      </p:sp>
      <p:sp>
        <p:nvSpPr>
          <p:cNvPr id="131" name=""/>
          <p:cNvSpPr/>
          <p:nvPr/>
        </p:nvSpPr>
        <p:spPr>
          <a:xfrm>
            <a:off x="180000" y="1008000"/>
            <a:ext cx="11645640" cy="1346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Anything that touches the eyelashes causes the lids to blink in a protective reflex action. Tear glands keep the eyes moist for the eyelids to close and open easily.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walls of the human eye are composed of three </a:t>
            </a:r>
            <a:r>
              <a:rPr b="1" lang="en-PH" sz="1800" spc="-1" strike="noStrike">
                <a:solidFill>
                  <a:srgbClr val="000000"/>
                </a:solidFill>
                <a:latin typeface="Lato"/>
                <a:ea typeface="AppleSystemUIFont"/>
              </a:rPr>
              <a:t>basic layers</a:t>
            </a:r>
            <a:r>
              <a:rPr b="0" lang="en-PH" sz="1800" spc="-1" strike="noStrike">
                <a:solidFill>
                  <a:srgbClr val="000000"/>
                </a:solidFill>
                <a:latin typeface="Lato"/>
                <a:ea typeface="AppleSystemUIFont"/>
              </a:rPr>
              <a:t>: the </a:t>
            </a:r>
            <a:r>
              <a:rPr b="1" lang="en-PH" sz="1800" spc="-1" strike="noStrike" u="sng">
                <a:solidFill>
                  <a:srgbClr val="000000"/>
                </a:solidFill>
                <a:uFillTx/>
                <a:latin typeface="Lato"/>
                <a:ea typeface="AppleSystemUIFont"/>
              </a:rPr>
              <a:t>outer layer</a:t>
            </a:r>
            <a:r>
              <a:rPr b="0" lang="en-PH" sz="1800" spc="-1" strike="noStrike">
                <a:solidFill>
                  <a:srgbClr val="000000"/>
                </a:solidFill>
                <a:latin typeface="Lato"/>
                <a:ea typeface="AppleSystemUIFont"/>
              </a:rPr>
              <a:t>, </a:t>
            </a:r>
            <a:r>
              <a:rPr b="1" lang="en-PH" sz="1800" spc="-1" strike="noStrike" u="sng">
                <a:solidFill>
                  <a:srgbClr val="000000"/>
                </a:solidFill>
                <a:uFillTx/>
                <a:latin typeface="Lato"/>
                <a:ea typeface="AppleSystemUIFont"/>
              </a:rPr>
              <a:t>middle layer</a:t>
            </a:r>
            <a:r>
              <a:rPr b="0" lang="en-PH" sz="1800" spc="-1" strike="noStrike">
                <a:solidFill>
                  <a:srgbClr val="000000"/>
                </a:solidFill>
                <a:latin typeface="Lato"/>
                <a:ea typeface="AppleSystemUIFont"/>
              </a:rPr>
              <a:t>, and </a:t>
            </a:r>
            <a:r>
              <a:rPr b="1" lang="en-PH" sz="1800" spc="-1" strike="noStrike" u="sng">
                <a:solidFill>
                  <a:srgbClr val="000000"/>
                </a:solidFill>
                <a:uFillTx/>
                <a:latin typeface="Lato"/>
                <a:ea typeface="AppleSystemUIFont"/>
              </a:rPr>
              <a:t>inner layer</a:t>
            </a:r>
            <a:r>
              <a:rPr b="0" lang="en-PH" sz="1800" spc="-1" strike="noStrike">
                <a:solidFill>
                  <a:srgbClr val="000000"/>
                </a:solidFill>
                <a:latin typeface="Lato"/>
                <a:ea typeface="AppleSystemUIFont"/>
              </a:rPr>
              <a:t>.</a:t>
            </a:r>
            <a:endParaRPr b="0" lang="en-PH" sz="1800" spc="-1" strike="noStrike">
              <a:latin typeface="Arial"/>
            </a:endParaRPr>
          </a:p>
        </p:txBody>
      </p:sp>
      <p:pic>
        <p:nvPicPr>
          <p:cNvPr id="132" name="" descr=""/>
          <p:cNvPicPr/>
          <p:nvPr/>
        </p:nvPicPr>
        <p:blipFill>
          <a:blip r:embed="rId1"/>
          <a:stretch/>
        </p:blipFill>
        <p:spPr>
          <a:xfrm>
            <a:off x="2629080" y="2320200"/>
            <a:ext cx="6933240" cy="379944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
          <p:cNvSpPr/>
          <p:nvPr/>
        </p:nvSpPr>
        <p:spPr>
          <a:xfrm>
            <a:off x="10260000" y="5746320"/>
            <a:ext cx="176040" cy="341640"/>
          </a:xfrm>
          <a:prstGeom prst="rect">
            <a:avLst/>
          </a:prstGeom>
          <a:noFill/>
          <a:ln w="0">
            <a:noFill/>
          </a:ln>
        </p:spPr>
        <p:style>
          <a:lnRef idx="0"/>
          <a:fillRef idx="0"/>
          <a:effectRef idx="0"/>
          <a:fontRef idx="minor"/>
        </p:style>
      </p:sp>
      <p:sp>
        <p:nvSpPr>
          <p:cNvPr id="248" name=""/>
          <p:cNvSpPr/>
          <p:nvPr/>
        </p:nvSpPr>
        <p:spPr>
          <a:xfrm>
            <a:off x="0" y="873720"/>
            <a:ext cx="3581280" cy="539280"/>
          </a:xfrm>
          <a:prstGeom prst="rect">
            <a:avLst/>
          </a:prstGeom>
          <a:gradFill rotWithShape="0">
            <a:gsLst>
              <a:gs pos="0">
                <a:srgbClr val="bf819e">
                  <a:alpha val="0"/>
                </a:srgbClr>
              </a:gs>
              <a:gs pos="100000">
                <a:srgbClr val="bf819e"/>
              </a:gs>
            </a:gsLst>
            <a:path path="circle">
              <a:fillToRect l="50000" t="50000" r="50000" b="50000"/>
            </a:path>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
                <a:ea typeface="AppleSystemUIFontBold"/>
              </a:rPr>
              <a:t>D. Sense of Taste: Tongue</a:t>
            </a:r>
            <a:endParaRPr b="0" lang="en-PH" sz="1800" spc="-1" strike="noStrike">
              <a:latin typeface="Arial"/>
            </a:endParaRPr>
          </a:p>
        </p:txBody>
      </p:sp>
      <p:sp>
        <p:nvSpPr>
          <p:cNvPr id="249" name=""/>
          <p:cNvSpPr/>
          <p:nvPr/>
        </p:nvSpPr>
        <p:spPr>
          <a:xfrm>
            <a:off x="647640" y="1747080"/>
            <a:ext cx="1089612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tongue, aside from being an important structure in the formation of speech, is the organ of taste. The tongue aids in chewing and swallowing food.</a:t>
            </a:r>
            <a:endParaRPr b="0" lang="en-PH" sz="1800" spc="-1" strike="noStrike">
              <a:latin typeface="Arial"/>
            </a:endParaRPr>
          </a:p>
        </p:txBody>
      </p:sp>
      <p:sp>
        <p:nvSpPr>
          <p:cNvPr id="250" name=""/>
          <p:cNvSpPr/>
          <p:nvPr/>
        </p:nvSpPr>
        <p:spPr>
          <a:xfrm>
            <a:off x="468720" y="2686320"/>
            <a:ext cx="33109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spcAft>
                <a:spcPts val="201"/>
              </a:spcAft>
              <a:buNone/>
            </a:pPr>
            <a:r>
              <a:rPr b="1" lang="en-PH" sz="1800" spc="-1" strike="noStrike">
                <a:solidFill>
                  <a:srgbClr val="000000"/>
                </a:solidFill>
                <a:latin typeface="Lato"/>
                <a:ea typeface="AppleSystemUIFontBold"/>
              </a:rPr>
              <a:t>Proper Care for the Nose</a:t>
            </a:r>
            <a:endParaRPr b="0" lang="en-PH" sz="1800" spc="-1" strike="noStrike">
              <a:latin typeface="Arial"/>
            </a:endParaRPr>
          </a:p>
        </p:txBody>
      </p:sp>
      <p:sp>
        <p:nvSpPr>
          <p:cNvPr id="251" name=""/>
          <p:cNvSpPr/>
          <p:nvPr/>
        </p:nvSpPr>
        <p:spPr>
          <a:xfrm>
            <a:off x="459000" y="3431880"/>
            <a:ext cx="11273400" cy="103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surface of the tongue is covered with small projections called </a:t>
            </a:r>
            <a:r>
              <a:rPr b="1" lang="en-PH" sz="1800" spc="-1" strike="noStrike">
                <a:solidFill>
                  <a:srgbClr val="000000"/>
                </a:solidFill>
                <a:latin typeface="Lato"/>
                <a:ea typeface="AppleSystemUIFont"/>
              </a:rPr>
              <a:t>papillae</a:t>
            </a:r>
            <a:r>
              <a:rPr b="0" lang="en-PH" sz="1800" spc="-1" strike="noStrike">
                <a:solidFill>
                  <a:srgbClr val="000000"/>
                </a:solidFill>
                <a:latin typeface="Lato"/>
                <a:ea typeface="AppleSystemUIFont"/>
              </a:rPr>
              <a:t>. Within the papillae are the </a:t>
            </a:r>
            <a:r>
              <a:rPr b="1" lang="en-PH" sz="1800" spc="-1" strike="noStrike">
                <a:solidFill>
                  <a:srgbClr val="000000"/>
                </a:solidFill>
                <a:latin typeface="Lato"/>
                <a:ea typeface="AppleSystemUIFont"/>
              </a:rPr>
              <a:t>taste receptors</a:t>
            </a:r>
            <a:r>
              <a:rPr b="0" lang="en-PH" sz="1800" spc="-1" strike="noStrike">
                <a:solidFill>
                  <a:srgbClr val="000000"/>
                </a:solidFill>
                <a:latin typeface="Lato"/>
                <a:ea typeface="AppleSystemUIFont"/>
              </a:rPr>
              <a:t> or </a:t>
            </a:r>
            <a:r>
              <a:rPr b="1" lang="en-PH" sz="1800" spc="-1" strike="noStrike">
                <a:solidFill>
                  <a:srgbClr val="000000"/>
                </a:solidFill>
                <a:latin typeface="Lato"/>
                <a:ea typeface="AppleSystemUIFont"/>
              </a:rPr>
              <a:t>taste buds</a:t>
            </a:r>
            <a:r>
              <a:rPr b="0" lang="en-PH" sz="1800" spc="-1" strike="noStrike">
                <a:solidFill>
                  <a:srgbClr val="000000"/>
                </a:solidFill>
                <a:latin typeface="Lato"/>
                <a:ea typeface="AppleSystemUIFont"/>
              </a:rPr>
              <a:t>. Each taste bud consists of a number of sense cells that are responsible for receiving different taste sensations.</a:t>
            </a:r>
            <a:endParaRPr b="0" lang="en-PH" sz="1800" spc="-1" strike="noStrike">
              <a:latin typeface="Arial"/>
            </a:endParaRPr>
          </a:p>
        </p:txBody>
      </p:sp>
      <p:sp>
        <p:nvSpPr>
          <p:cNvPr id="252" name=""/>
          <p:cNvSpPr/>
          <p:nvPr/>
        </p:nvSpPr>
        <p:spPr>
          <a:xfrm>
            <a:off x="421920" y="4478400"/>
            <a:ext cx="1134720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Papillae have taste buds so you can taste everything. People are born with about 10,000 taste buds. A young person like you may only have at least 5,000 taste buds. This is the reason why some food may taste stronger for you than an adult. Taste buds can distinguish the basic types of tastes: sweet, salty, bitt er, and sour. Only recently, a Japanese scientist discovered the fifth basic taste which is umami. Umami means pleasant and savory taste (</a:t>
            </a:r>
            <a:r>
              <a:rPr b="1" lang="en-PH" sz="1800" spc="-1" strike="noStrike">
                <a:solidFill>
                  <a:srgbClr val="000000"/>
                </a:solidFill>
                <a:latin typeface="Lato"/>
                <a:ea typeface="AppleSystemUIFont"/>
              </a:rPr>
              <a:t>examples</a:t>
            </a:r>
            <a:r>
              <a:rPr b="0" lang="en-PH" sz="1800" spc="-1" strike="noStrike">
                <a:solidFill>
                  <a:srgbClr val="000000"/>
                </a:solidFill>
                <a:latin typeface="Lato"/>
                <a:ea typeface="AppleSystemUIFont"/>
              </a:rPr>
              <a:t> are cheese and steak).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
          <p:cNvSpPr/>
          <p:nvPr/>
        </p:nvSpPr>
        <p:spPr>
          <a:xfrm>
            <a:off x="10260000" y="5746320"/>
            <a:ext cx="176040" cy="341640"/>
          </a:xfrm>
          <a:prstGeom prst="rect">
            <a:avLst/>
          </a:prstGeom>
          <a:noFill/>
          <a:ln w="0">
            <a:noFill/>
          </a:ln>
        </p:spPr>
        <p:style>
          <a:lnRef idx="0"/>
          <a:fillRef idx="0"/>
          <a:effectRef idx="0"/>
          <a:fontRef idx="minor"/>
        </p:style>
      </p:sp>
      <p:sp>
        <p:nvSpPr>
          <p:cNvPr id="254" name=""/>
          <p:cNvSpPr/>
          <p:nvPr/>
        </p:nvSpPr>
        <p:spPr>
          <a:xfrm>
            <a:off x="209880" y="1642680"/>
            <a:ext cx="11771280" cy="1014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food that you put into your mouth mixes with your saliva. The saliva wets and dissolves the food particles. The taste receptors react to the chemicals in the food. The taste receptors receive the message and send it to your brain. Then, the brain tells you what the taste is.</a:t>
            </a:r>
            <a:endParaRPr b="0" lang="en-PH" sz="1800" spc="-1" strike="noStrike">
              <a:latin typeface="Arial"/>
            </a:endParaRPr>
          </a:p>
        </p:txBody>
      </p:sp>
      <p:sp>
        <p:nvSpPr>
          <p:cNvPr id="255" name=""/>
          <p:cNvSpPr/>
          <p:nvPr/>
        </p:nvSpPr>
        <p:spPr>
          <a:xfrm>
            <a:off x="297360" y="2994120"/>
            <a:ext cx="115966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sense of taste and the sense of smell are closely associated with each other. You probably experienced having difficulty tasting food when you had colds. The close association between the two senses is due to the location of the nose and the tongue. They are situated very near each other.</a:t>
            </a:r>
            <a:endParaRPr b="0" lang="en-PH" sz="1800" spc="-1" strike="noStrike">
              <a:latin typeface="Arial"/>
            </a:endParaRPr>
          </a:p>
        </p:txBody>
      </p:sp>
      <p:sp>
        <p:nvSpPr>
          <p:cNvPr id="256" name=""/>
          <p:cNvSpPr/>
          <p:nvPr/>
        </p:nvSpPr>
        <p:spPr>
          <a:xfrm>
            <a:off x="389160" y="4211280"/>
            <a:ext cx="113900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It is hard to taste food when you have a cold. This is because the sensation of taste is related with the sensation of smell. If the nose is blocked, you cannot easily detect the taste of food very well. Your nose is congested so your sense of smell is affected and so is your sense of taste.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
          <p:cNvSpPr/>
          <p:nvPr/>
        </p:nvSpPr>
        <p:spPr>
          <a:xfrm>
            <a:off x="10260000" y="5746320"/>
            <a:ext cx="176040" cy="341640"/>
          </a:xfrm>
          <a:prstGeom prst="rect">
            <a:avLst/>
          </a:prstGeom>
          <a:noFill/>
          <a:ln w="0">
            <a:noFill/>
          </a:ln>
        </p:spPr>
        <p:style>
          <a:lnRef idx="0"/>
          <a:fillRef idx="0"/>
          <a:effectRef idx="0"/>
          <a:fontRef idx="minor"/>
        </p:style>
      </p:sp>
      <p:sp>
        <p:nvSpPr>
          <p:cNvPr id="258" name=""/>
          <p:cNvSpPr/>
          <p:nvPr/>
        </p:nvSpPr>
        <p:spPr>
          <a:xfrm>
            <a:off x="0" y="734400"/>
            <a:ext cx="37843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Bold"/>
              </a:rPr>
              <a:t>Common Tongue Ailments</a:t>
            </a:r>
            <a:endParaRPr b="0" lang="en-PH" sz="1800" spc="-1" strike="noStrike">
              <a:latin typeface="Arial"/>
            </a:endParaRPr>
          </a:p>
        </p:txBody>
      </p:sp>
      <p:sp>
        <p:nvSpPr>
          <p:cNvPr id="259" name=""/>
          <p:cNvSpPr/>
          <p:nvPr/>
        </p:nvSpPr>
        <p:spPr>
          <a:xfrm>
            <a:off x="227160" y="1738080"/>
            <a:ext cx="1173744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Cracks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These are splits or tears which can become inflamed and painful, resulting in ulcers of the tongue. These can be caused by biting your tongue. These can be treated by using oral anti septic.</a:t>
            </a:r>
            <a:endParaRPr b="0" lang="en-PH" sz="1800" spc="-1" strike="noStrike">
              <a:latin typeface="Arial"/>
            </a:endParaRPr>
          </a:p>
        </p:txBody>
      </p:sp>
      <p:sp>
        <p:nvSpPr>
          <p:cNvPr id="260" name=""/>
          <p:cNvSpPr/>
          <p:nvPr/>
        </p:nvSpPr>
        <p:spPr>
          <a:xfrm>
            <a:off x="286920" y="3224160"/>
            <a:ext cx="1175220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White Mouth or Oral Thrush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Oral thrush is known as yeast infection in the mouth and tongue. This infection results in white patches on the tongue that look like cottage cheese. This white spot could spread to parts such as the gums, palate, throat, and other parts. Oral thrush is common among infants and elderly, especially those who wear dentures.</a:t>
            </a:r>
            <a:endParaRPr b="0" lang="en-PH" sz="1800" spc="-1" strike="noStrike">
              <a:latin typeface="Arial"/>
            </a:endParaRPr>
          </a:p>
        </p:txBody>
      </p:sp>
      <p:sp>
        <p:nvSpPr>
          <p:cNvPr id="261" name=""/>
          <p:cNvSpPr/>
          <p:nvPr/>
        </p:nvSpPr>
        <p:spPr>
          <a:xfrm>
            <a:off x="266400" y="4986720"/>
            <a:ext cx="11510280" cy="102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b7b3ca"/>
                </a:highlight>
                <a:latin typeface="Lato"/>
                <a:ea typeface="DejaVu Sans"/>
              </a:rPr>
              <a:t>Stomatitis (singaw)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This is caused by wearing faulty braces, biting the tongue, or an infection. Using an oral antiseptic can treat 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
          <p:cNvSpPr/>
          <p:nvPr/>
        </p:nvSpPr>
        <p:spPr>
          <a:xfrm>
            <a:off x="10260000" y="5746320"/>
            <a:ext cx="176040" cy="341640"/>
          </a:xfrm>
          <a:prstGeom prst="rect">
            <a:avLst/>
          </a:prstGeom>
          <a:noFill/>
          <a:ln w="0">
            <a:noFill/>
          </a:ln>
        </p:spPr>
        <p:style>
          <a:lnRef idx="0"/>
          <a:fillRef idx="0"/>
          <a:effectRef idx="0"/>
          <a:fontRef idx="minor"/>
        </p:style>
      </p:sp>
      <p:sp>
        <p:nvSpPr>
          <p:cNvPr id="263" name=""/>
          <p:cNvSpPr/>
          <p:nvPr/>
        </p:nvSpPr>
        <p:spPr>
          <a:xfrm>
            <a:off x="293400" y="584280"/>
            <a:ext cx="1160424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Sore Tongue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Sore tongue is characterized by inflamed and irritated taste buds that cause tiny bumps to form along your tongue. This can be painful. Tongue soreness may be a symptom of anemia, diabetes, and other health conditions. This can also be treated by oral antiseptic.</a:t>
            </a:r>
            <a:endParaRPr b="0" lang="en-PH" sz="1800" spc="-1" strike="noStrike">
              <a:latin typeface="Arial"/>
            </a:endParaRPr>
          </a:p>
        </p:txBody>
      </p:sp>
      <p:sp>
        <p:nvSpPr>
          <p:cNvPr id="264" name=""/>
          <p:cNvSpPr/>
          <p:nvPr/>
        </p:nvSpPr>
        <p:spPr>
          <a:xfrm>
            <a:off x="0" y="2378880"/>
            <a:ext cx="37843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Proper Care for the Tongue</a:t>
            </a:r>
            <a:endParaRPr b="0" lang="en-PH" sz="1800" spc="-1" strike="noStrike">
              <a:latin typeface="Arial"/>
            </a:endParaRPr>
          </a:p>
        </p:txBody>
      </p:sp>
      <p:sp>
        <p:nvSpPr>
          <p:cNvPr id="265" name=""/>
          <p:cNvSpPr/>
          <p:nvPr/>
        </p:nvSpPr>
        <p:spPr>
          <a:xfrm>
            <a:off x="261360" y="3182400"/>
            <a:ext cx="116686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tongue helps you enjoy the food you eat. It also helps you chew and swallow food. Like your other sense organs, it is also important to take care of your tongue.</a:t>
            </a:r>
            <a:endParaRPr b="0" lang="en-PH" sz="1800" spc="-1" strike="noStrike">
              <a:latin typeface="Arial"/>
            </a:endParaRPr>
          </a:p>
        </p:txBody>
      </p:sp>
      <p:sp>
        <p:nvSpPr>
          <p:cNvPr id="266" name=""/>
          <p:cNvSpPr/>
          <p:nvPr/>
        </p:nvSpPr>
        <p:spPr>
          <a:xfrm>
            <a:off x="204840" y="3960360"/>
            <a:ext cx="1178136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Children younger than five have more taste buds than adults. They seem to be more sensitive to strong tastes and more inclined to like sweets.</a:t>
            </a:r>
            <a:endParaRPr b="0" lang="en-PH" sz="1800" spc="-1" strike="noStrike">
              <a:latin typeface="Arial"/>
            </a:endParaRPr>
          </a:p>
        </p:txBody>
      </p:sp>
      <p:sp>
        <p:nvSpPr>
          <p:cNvPr id="267" name=""/>
          <p:cNvSpPr/>
          <p:nvPr/>
        </p:nvSpPr>
        <p:spPr>
          <a:xfrm>
            <a:off x="739800" y="4626360"/>
            <a:ext cx="7583400" cy="1497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When you brush your teeth, gently brush your tongue.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Avoid eating very hot or even very cold food. It harms your taste buds.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Eat a balanced diet.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4. Use your own toothbrush. Do not borrow or lend your toothbrush.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
          <p:cNvSpPr/>
          <p:nvPr/>
        </p:nvSpPr>
        <p:spPr>
          <a:xfrm>
            <a:off x="10260000" y="5746320"/>
            <a:ext cx="176040" cy="341640"/>
          </a:xfrm>
          <a:prstGeom prst="rect">
            <a:avLst/>
          </a:prstGeom>
          <a:noFill/>
          <a:ln w="0">
            <a:noFill/>
          </a:ln>
        </p:spPr>
        <p:style>
          <a:lnRef idx="0"/>
          <a:fillRef idx="0"/>
          <a:effectRef idx="0"/>
          <a:fontRef idx="minor"/>
        </p:style>
      </p:sp>
      <p:sp>
        <p:nvSpPr>
          <p:cNvPr id="269" name=""/>
          <p:cNvSpPr/>
          <p:nvPr/>
        </p:nvSpPr>
        <p:spPr>
          <a:xfrm>
            <a:off x="11160" y="297360"/>
            <a:ext cx="3209400" cy="539280"/>
          </a:xfrm>
          <a:prstGeom prst="rect">
            <a:avLst/>
          </a:prstGeom>
          <a:gradFill rotWithShape="0">
            <a:gsLst>
              <a:gs pos="0">
                <a:srgbClr val="bf819e">
                  <a:alpha val="0"/>
                </a:srgbClr>
              </a:gs>
              <a:gs pos="100000">
                <a:srgbClr val="bf819e"/>
              </a:gs>
            </a:gsLst>
            <a:path path="circle">
              <a:fillToRect l="50000" t="50000" r="50000" b="50000"/>
            </a:path>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
                <a:ea typeface="AppleSystemUIFont"/>
              </a:rPr>
              <a:t>E. Sense of Touch: Skin</a:t>
            </a:r>
            <a:endParaRPr b="0" lang="en-PH" sz="1800" spc="-1" strike="noStrike">
              <a:latin typeface="Arial"/>
            </a:endParaRPr>
          </a:p>
        </p:txBody>
      </p:sp>
      <p:sp>
        <p:nvSpPr>
          <p:cNvPr id="270" name=""/>
          <p:cNvSpPr/>
          <p:nvPr/>
        </p:nvSpPr>
        <p:spPr>
          <a:xfrm>
            <a:off x="427320" y="1028880"/>
            <a:ext cx="1133640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skin can feel the heat and cold. It can feel pressure and pain, too. The nerve tissues in the skin allow you to feel these sensations.</a:t>
            </a:r>
            <a:endParaRPr b="0" lang="en-PH" sz="1800" spc="-1" strike="noStrike">
              <a:latin typeface="Arial"/>
            </a:endParaRPr>
          </a:p>
        </p:txBody>
      </p:sp>
      <p:sp>
        <p:nvSpPr>
          <p:cNvPr id="271" name=""/>
          <p:cNvSpPr/>
          <p:nvPr/>
        </p:nvSpPr>
        <p:spPr>
          <a:xfrm>
            <a:off x="0" y="1836360"/>
            <a:ext cx="506808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Parts of the Skin and How Each Works</a:t>
            </a:r>
            <a:endParaRPr b="0" lang="en-PH" sz="1800" spc="-1" strike="noStrike">
              <a:latin typeface="Arial"/>
            </a:endParaRPr>
          </a:p>
        </p:txBody>
      </p:sp>
      <p:sp>
        <p:nvSpPr>
          <p:cNvPr id="272" name=""/>
          <p:cNvSpPr/>
          <p:nvPr/>
        </p:nvSpPr>
        <p:spPr>
          <a:xfrm>
            <a:off x="604800" y="2507040"/>
            <a:ext cx="10981800" cy="40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On some parts of your body, the skin is very thin. On other parts of your body, the skin is somewhat thick.</a:t>
            </a:r>
            <a:endParaRPr b="0" lang="en-PH" sz="1800" spc="-1" strike="noStrike">
              <a:latin typeface="Arial"/>
            </a:endParaRPr>
          </a:p>
        </p:txBody>
      </p:sp>
      <p:pic>
        <p:nvPicPr>
          <p:cNvPr id="273" name="" descr=""/>
          <p:cNvPicPr/>
          <p:nvPr/>
        </p:nvPicPr>
        <p:blipFill>
          <a:blip r:embed="rId1"/>
          <a:stretch/>
        </p:blipFill>
        <p:spPr>
          <a:xfrm>
            <a:off x="2235600" y="2962440"/>
            <a:ext cx="7720200" cy="316440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
          <p:cNvSpPr/>
          <p:nvPr/>
        </p:nvSpPr>
        <p:spPr>
          <a:xfrm>
            <a:off x="10260000" y="5746320"/>
            <a:ext cx="176040" cy="341640"/>
          </a:xfrm>
          <a:prstGeom prst="rect">
            <a:avLst/>
          </a:prstGeom>
          <a:noFill/>
          <a:ln w="0">
            <a:noFill/>
          </a:ln>
        </p:spPr>
        <p:style>
          <a:lnRef idx="0"/>
          <a:fillRef idx="0"/>
          <a:effectRef idx="0"/>
          <a:fontRef idx="minor"/>
        </p:style>
      </p:sp>
      <p:sp>
        <p:nvSpPr>
          <p:cNvPr id="275" name=""/>
          <p:cNvSpPr/>
          <p:nvPr/>
        </p:nvSpPr>
        <p:spPr>
          <a:xfrm>
            <a:off x="280080" y="1373400"/>
            <a:ext cx="1160892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Outer Layer</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outer layer is the </a:t>
            </a:r>
            <a:r>
              <a:rPr b="1" lang="en-PH" sz="1800" spc="-1" strike="noStrike">
                <a:solidFill>
                  <a:srgbClr val="000000"/>
                </a:solidFill>
                <a:latin typeface="Lato"/>
                <a:ea typeface="DejaVu Sans"/>
              </a:rPr>
              <a:t>epidermis</a:t>
            </a:r>
            <a:r>
              <a:rPr b="0" lang="en-PH" sz="1800" spc="-1" strike="noStrike">
                <a:solidFill>
                  <a:srgbClr val="000000"/>
                </a:solidFill>
                <a:latin typeface="Lato"/>
                <a:ea typeface="DejaVu Sans"/>
              </a:rPr>
              <a:t>. The cells in this layer are tough and ﬂat. The top part of this layer is made up of dead cells. These cells fall off as they dry up and get ﬂaky. Living cells from the innermost part of the epidermis replace them. Your ﬁngernails and toenails are thickened and hardened epidermis. Since they are dead cells, you feel no pain when you cut the upper grown layer.</a:t>
            </a:r>
            <a:endParaRPr b="0" lang="en-PH" sz="1800" spc="-1" strike="noStrike">
              <a:latin typeface="Arial"/>
            </a:endParaRPr>
          </a:p>
        </p:txBody>
      </p:sp>
      <p:sp>
        <p:nvSpPr>
          <p:cNvPr id="276" name=""/>
          <p:cNvSpPr/>
          <p:nvPr/>
        </p:nvSpPr>
        <p:spPr>
          <a:xfrm>
            <a:off x="278280" y="3096000"/>
            <a:ext cx="11634840" cy="2030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Inner Layer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inner layer of the skin is called the </a:t>
            </a:r>
            <a:r>
              <a:rPr b="1" lang="en-PH" sz="1800" spc="-1" strike="noStrike">
                <a:solidFill>
                  <a:srgbClr val="000000"/>
                </a:solidFill>
                <a:latin typeface="Lato"/>
                <a:ea typeface="AppleSystemUIFont"/>
              </a:rPr>
              <a:t>dermis</a:t>
            </a:r>
            <a:r>
              <a:rPr b="0" lang="en-PH" sz="1800" spc="-1" strike="noStrike">
                <a:solidFill>
                  <a:srgbClr val="000000"/>
                </a:solidFill>
                <a:latin typeface="Lato"/>
                <a:ea typeface="AppleSystemUIFont"/>
              </a:rPr>
              <a:t>. The dermis is made up of living cells. It has blood vessels, oil glands, and sweat glands. The </a:t>
            </a:r>
            <a:r>
              <a:rPr b="1" lang="en-PH" sz="1800" spc="-1" strike="noStrike">
                <a:solidFill>
                  <a:srgbClr val="000000"/>
                </a:solidFill>
                <a:latin typeface="Lato"/>
                <a:ea typeface="AppleSystemUIFont"/>
              </a:rPr>
              <a:t>blood vessels</a:t>
            </a:r>
            <a:r>
              <a:rPr b="0" lang="en-PH" sz="1800" spc="-1" strike="noStrike">
                <a:solidFill>
                  <a:srgbClr val="000000"/>
                </a:solidFill>
                <a:latin typeface="Lato"/>
                <a:ea typeface="AppleSystemUIFont"/>
              </a:rPr>
              <a:t> help nourish your skin. The </a:t>
            </a:r>
            <a:r>
              <a:rPr b="1" lang="en-PH" sz="1800" spc="-1" strike="noStrike">
                <a:solidFill>
                  <a:srgbClr val="000000"/>
                </a:solidFill>
                <a:latin typeface="Lato"/>
                <a:ea typeface="AppleSystemUIFont"/>
              </a:rPr>
              <a:t>oil glands</a:t>
            </a:r>
            <a:r>
              <a:rPr b="0" lang="en-PH" sz="1800" spc="-1" strike="noStrike">
                <a:solidFill>
                  <a:srgbClr val="000000"/>
                </a:solidFill>
                <a:latin typeface="Lato"/>
                <a:ea typeface="AppleSystemUIFont"/>
              </a:rPr>
              <a:t> produce oil to make your skin shiny and keep it from drying. The </a:t>
            </a:r>
            <a:r>
              <a:rPr b="1" lang="en-PH" sz="1800" spc="-1" strike="noStrike">
                <a:solidFill>
                  <a:srgbClr val="000000"/>
                </a:solidFill>
                <a:latin typeface="Lato"/>
                <a:ea typeface="AppleSystemUIFont"/>
              </a:rPr>
              <a:t>sweat glands</a:t>
            </a:r>
            <a:r>
              <a:rPr b="0" lang="en-PH" sz="1800" spc="-1" strike="noStrike">
                <a:solidFill>
                  <a:srgbClr val="000000"/>
                </a:solidFill>
                <a:latin typeface="Lato"/>
                <a:ea typeface="AppleSystemUIFont"/>
              </a:rPr>
              <a:t> produce sweat or perspiration to keep your body cool. Sweat comes out through the pores of the skin. Sweating helps regulate your body temperature.</a:t>
            </a:r>
            <a:endParaRPr b="0" lang="en-PH" sz="1800" spc="-1" strike="noStrike">
              <a:latin typeface="Arial"/>
            </a:endParaRPr>
          </a:p>
        </p:txBody>
      </p:sp>
      <p:sp>
        <p:nvSpPr>
          <p:cNvPr id="277" name=""/>
          <p:cNvSpPr/>
          <p:nvPr/>
        </p:nvSpPr>
        <p:spPr>
          <a:xfrm>
            <a:off x="300600" y="5044680"/>
            <a:ext cx="1158984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also fatty tissues in the dermis. </a:t>
            </a:r>
            <a:r>
              <a:rPr b="1" lang="en-PH" sz="1800" spc="-1" strike="noStrike">
                <a:solidFill>
                  <a:srgbClr val="000000"/>
                </a:solidFill>
                <a:latin typeface="Lato"/>
                <a:ea typeface="DejaVu Sans"/>
              </a:rPr>
              <a:t>Fatty tissues</a:t>
            </a:r>
            <a:r>
              <a:rPr b="0" lang="en-PH" sz="1800" spc="-1" strike="noStrike">
                <a:solidFill>
                  <a:srgbClr val="000000"/>
                </a:solidFill>
                <a:latin typeface="Lato"/>
                <a:ea typeface="DejaVu Sans"/>
              </a:rPr>
              <a:t> provide your body with heat and protect your internal organs.</a:t>
            </a:r>
            <a:endParaRPr b="0" lang="en-PH" sz="1800" spc="-1" strike="noStrike">
              <a:latin typeface="Arial"/>
            </a:endParaRPr>
          </a:p>
        </p:txBody>
      </p:sp>
      <p:sp>
        <p:nvSpPr>
          <p:cNvPr id="278" name=""/>
          <p:cNvSpPr/>
          <p:nvPr/>
        </p:nvSpPr>
        <p:spPr>
          <a:xfrm>
            <a:off x="-22680" y="2670840"/>
            <a:ext cx="18000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
          <p:cNvSpPr/>
          <p:nvPr/>
        </p:nvSpPr>
        <p:spPr>
          <a:xfrm>
            <a:off x="10260000" y="5746320"/>
            <a:ext cx="176040" cy="341640"/>
          </a:xfrm>
          <a:prstGeom prst="rect">
            <a:avLst/>
          </a:prstGeom>
          <a:noFill/>
          <a:ln w="0">
            <a:noFill/>
          </a:ln>
        </p:spPr>
        <p:style>
          <a:lnRef idx="0"/>
          <a:fillRef idx="0"/>
          <a:effectRef idx="0"/>
          <a:fontRef idx="minor"/>
        </p:style>
      </p:sp>
      <p:sp>
        <p:nvSpPr>
          <p:cNvPr id="280" name=""/>
          <p:cNvSpPr/>
          <p:nvPr/>
        </p:nvSpPr>
        <p:spPr>
          <a:xfrm>
            <a:off x="401040" y="1766160"/>
            <a:ext cx="111549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skin has many nerve endings or receptors located in the dermis. These nerve endings pick up ﬁve skin sensations. These are the sensations of cold, heat, touch, pain, and pressure. These nerves carry messages to the brain. Then, the brain tells how the object feels.</a:t>
            </a:r>
            <a:endParaRPr b="0" lang="en-PH" sz="1800" spc="-1" strike="noStrike">
              <a:latin typeface="Arial"/>
            </a:endParaRPr>
          </a:p>
        </p:txBody>
      </p:sp>
      <p:sp>
        <p:nvSpPr>
          <p:cNvPr id="281" name=""/>
          <p:cNvSpPr/>
          <p:nvPr/>
        </p:nvSpPr>
        <p:spPr>
          <a:xfrm>
            <a:off x="648720" y="2882160"/>
            <a:ext cx="6660720" cy="49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Some parts of your skin are more sensitive than the other parts.</a:t>
            </a:r>
            <a:endParaRPr b="0" lang="en-PH" sz="1800" spc="-1" strike="noStrike">
              <a:latin typeface="Arial"/>
            </a:endParaRPr>
          </a:p>
        </p:txBody>
      </p:sp>
      <p:sp>
        <p:nvSpPr>
          <p:cNvPr id="282" name=""/>
          <p:cNvSpPr/>
          <p:nvPr/>
        </p:nvSpPr>
        <p:spPr>
          <a:xfrm>
            <a:off x="520920" y="3419280"/>
            <a:ext cx="11149920" cy="1584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can feel with any part of your skin at all times except when a certain part of your body is numb. In which case, you will not feel anything on that part of your body. However, not all parts of your body are equally sensitive to pressure, temperature, and pain.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the nerves in your ﬁngers are very close to each other. That is why your ﬁngers are good feelers. The nerves in other parts of the body are not equally spread. This is the reason why they are not so sensitive.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
          <p:cNvSpPr/>
          <p:nvPr/>
        </p:nvSpPr>
        <p:spPr>
          <a:xfrm>
            <a:off x="10260000" y="5746320"/>
            <a:ext cx="176040" cy="341640"/>
          </a:xfrm>
          <a:prstGeom prst="rect">
            <a:avLst/>
          </a:prstGeom>
          <a:noFill/>
          <a:ln w="0">
            <a:noFill/>
          </a:ln>
        </p:spPr>
        <p:style>
          <a:lnRef idx="0"/>
          <a:fillRef idx="0"/>
          <a:effectRef idx="0"/>
          <a:fontRef idx="minor"/>
        </p:style>
      </p:sp>
      <p:sp>
        <p:nvSpPr>
          <p:cNvPr id="284" name=""/>
          <p:cNvSpPr/>
          <p:nvPr/>
        </p:nvSpPr>
        <p:spPr>
          <a:xfrm>
            <a:off x="0" y="939600"/>
            <a:ext cx="238716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Work of the Skin</a:t>
            </a:r>
            <a:endParaRPr b="0" lang="en-PH" sz="1800" spc="-1" strike="noStrike">
              <a:latin typeface="Arial"/>
            </a:endParaRPr>
          </a:p>
        </p:txBody>
      </p:sp>
      <p:sp>
        <p:nvSpPr>
          <p:cNvPr id="285" name=""/>
          <p:cNvSpPr/>
          <p:nvPr/>
        </p:nvSpPr>
        <p:spPr>
          <a:xfrm>
            <a:off x="204120" y="1851120"/>
            <a:ext cx="1178280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The skin provides a covering for your body.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skin protects the organs inside your body from cuts, bruises, and infection from microorganisms. It keeps water from entering your body, but the skin also prevents the ﬂuids inside your body from drying up. These ﬂuids are important, and your body cannot work without them.</a:t>
            </a:r>
            <a:endParaRPr b="0" lang="en-PH" sz="1800" spc="-1" strike="noStrike">
              <a:latin typeface="Arial"/>
            </a:endParaRPr>
          </a:p>
        </p:txBody>
      </p:sp>
      <p:sp>
        <p:nvSpPr>
          <p:cNvPr id="286" name=""/>
          <p:cNvSpPr/>
          <p:nvPr/>
        </p:nvSpPr>
        <p:spPr>
          <a:xfrm>
            <a:off x="219600" y="3691440"/>
            <a:ext cx="1175220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The skin helps the body get rid of waste materials.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Perspiration or sweat is made up of water that has salt and nitrogenous wastes. People who perspire a lot should put back the minerals lost through perspiration by drinking plenty of liquid or water.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
          <p:cNvSpPr/>
          <p:nvPr/>
        </p:nvSpPr>
        <p:spPr>
          <a:xfrm>
            <a:off x="10260000" y="5746320"/>
            <a:ext cx="176040" cy="341640"/>
          </a:xfrm>
          <a:prstGeom prst="rect">
            <a:avLst/>
          </a:prstGeom>
          <a:noFill/>
          <a:ln w="0">
            <a:noFill/>
          </a:ln>
        </p:spPr>
        <p:style>
          <a:lnRef idx="0"/>
          <a:fillRef idx="0"/>
          <a:effectRef idx="0"/>
          <a:fontRef idx="minor"/>
        </p:style>
      </p:sp>
      <p:sp>
        <p:nvSpPr>
          <p:cNvPr id="288" name=""/>
          <p:cNvSpPr/>
          <p:nvPr/>
        </p:nvSpPr>
        <p:spPr>
          <a:xfrm>
            <a:off x="273600" y="1591560"/>
            <a:ext cx="1164384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The skin changes color to prevent sun damage.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skin contains a pigment called </a:t>
            </a:r>
            <a:r>
              <a:rPr b="1" lang="en-PH" sz="1800" spc="-1" strike="noStrike">
                <a:solidFill>
                  <a:srgbClr val="000000"/>
                </a:solidFill>
                <a:latin typeface="Lato"/>
                <a:ea typeface="AppleSystemUIFont"/>
              </a:rPr>
              <a:t>melanin</a:t>
            </a:r>
            <a:r>
              <a:rPr b="0" lang="en-PH" sz="1800" spc="-1" strike="noStrike">
                <a:solidFill>
                  <a:srgbClr val="000000"/>
                </a:solidFill>
                <a:latin typeface="Lato"/>
                <a:ea typeface="AppleSystemUIFont"/>
              </a:rPr>
              <a:t>, which gives color to the skin. Melanin darkens when exposed to sunlight to protect you from sunburn. Some people have less melanin than others and have to be more careful about the harmful effects of the sun.</a:t>
            </a:r>
            <a:endParaRPr b="0" lang="en-PH" sz="1800" spc="-1" strike="noStrike">
              <a:latin typeface="Arial"/>
            </a:endParaRPr>
          </a:p>
        </p:txBody>
      </p:sp>
      <p:sp>
        <p:nvSpPr>
          <p:cNvPr id="289" name=""/>
          <p:cNvSpPr/>
          <p:nvPr/>
        </p:nvSpPr>
        <p:spPr>
          <a:xfrm>
            <a:off x="295200" y="3520800"/>
            <a:ext cx="11601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The skin can feel changes in the environment.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There are many nerve endings all over the skin. They receive messages from outside the body. They let you “feel” or be aware of the presence of something. These nerve endings make you conscious about 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
          <p:cNvSpPr/>
          <p:nvPr/>
        </p:nvSpPr>
        <p:spPr>
          <a:xfrm>
            <a:off x="10260000" y="5746320"/>
            <a:ext cx="176040" cy="341640"/>
          </a:xfrm>
          <a:prstGeom prst="rect">
            <a:avLst/>
          </a:prstGeom>
          <a:noFill/>
          <a:ln w="0">
            <a:noFill/>
          </a:ln>
        </p:spPr>
        <p:style>
          <a:lnRef idx="0"/>
          <a:fillRef idx="0"/>
          <a:effectRef idx="0"/>
          <a:fontRef idx="minor"/>
        </p:style>
      </p:sp>
      <p:sp>
        <p:nvSpPr>
          <p:cNvPr id="291" name=""/>
          <p:cNvSpPr/>
          <p:nvPr/>
        </p:nvSpPr>
        <p:spPr>
          <a:xfrm>
            <a:off x="0" y="681120"/>
            <a:ext cx="623952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The skin can feel changes in the environment.</a:t>
            </a:r>
            <a:endParaRPr b="0" lang="en-PH" sz="1800" spc="-1" strike="noStrike">
              <a:latin typeface="Arial"/>
            </a:endParaRPr>
          </a:p>
        </p:txBody>
      </p:sp>
      <p:sp>
        <p:nvSpPr>
          <p:cNvPr id="292" name=""/>
          <p:cNvSpPr/>
          <p:nvPr/>
        </p:nvSpPr>
        <p:spPr>
          <a:xfrm>
            <a:off x="362880" y="1507680"/>
            <a:ext cx="1146564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skin is the outermost covering of your body. It can easily be infected by germs. Some common skin ailments  are:</a:t>
            </a:r>
            <a:endParaRPr b="0" lang="en-PH" sz="1800" spc="-1" strike="noStrike">
              <a:latin typeface="Arial"/>
            </a:endParaRPr>
          </a:p>
        </p:txBody>
      </p:sp>
      <p:sp>
        <p:nvSpPr>
          <p:cNvPr id="293" name=""/>
          <p:cNvSpPr/>
          <p:nvPr/>
        </p:nvSpPr>
        <p:spPr>
          <a:xfrm>
            <a:off x="374040" y="2210760"/>
            <a:ext cx="1144332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Scabies (galis)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caused by tiny parasitic mites living in the skin. The mites burrow under the skin and cause intense itching and inﬂammation. Infection occurs when you scratch your skin with dirty ﬁngers. Keep your skin always clean. Apply cream or ointment for scabies on the infected area.</a:t>
            </a:r>
            <a:endParaRPr b="0" lang="en-PH" sz="1800" spc="-1" strike="noStrike">
              <a:latin typeface="Arial"/>
            </a:endParaRPr>
          </a:p>
        </p:txBody>
      </p:sp>
      <p:sp>
        <p:nvSpPr>
          <p:cNvPr id="294" name=""/>
          <p:cNvSpPr/>
          <p:nvPr/>
        </p:nvSpPr>
        <p:spPr>
          <a:xfrm>
            <a:off x="345600" y="4097160"/>
            <a:ext cx="1149984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Ringworm (buni) and Athlete’s Foot (alipunga)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These are caused by fungal infections. These infections are accompanied by itching, burning and stinging sensations, and releasing of fluids. Treatment generally involves the application of antifungal ointment or cream. Prevention involves keeping the skin always dry and clean.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0260000" y="5746320"/>
            <a:ext cx="176040" cy="341640"/>
          </a:xfrm>
          <a:prstGeom prst="rect">
            <a:avLst/>
          </a:prstGeom>
          <a:noFill/>
          <a:ln w="0">
            <a:noFill/>
          </a:ln>
        </p:spPr>
        <p:style>
          <a:lnRef idx="0"/>
          <a:fillRef idx="0"/>
          <a:effectRef idx="0"/>
          <a:fontRef idx="minor"/>
        </p:style>
      </p:sp>
      <p:sp>
        <p:nvSpPr>
          <p:cNvPr id="134" name=""/>
          <p:cNvSpPr/>
          <p:nvPr/>
        </p:nvSpPr>
        <p:spPr>
          <a:xfrm>
            <a:off x="253080" y="1134360"/>
            <a:ext cx="1168524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AppleSystemUIFont"/>
              </a:rPr>
              <a:t>Outer Layer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highlight>
                  <a:srgbClr val="b7b3ca"/>
                </a:highlight>
                <a:latin typeface="Lato"/>
                <a:ea typeface="AppleSystemUIFont"/>
              </a:rPr>
              <a:t>	</a:t>
            </a:r>
            <a:r>
              <a:rPr b="0" lang="en-PH" sz="1800" spc="-1" strike="noStrike">
                <a:solidFill>
                  <a:srgbClr val="000000"/>
                </a:solidFill>
                <a:latin typeface="Lato"/>
                <a:ea typeface="AppleSystemUIFont"/>
              </a:rPr>
              <a:t>The tough outermost layer is the sclera. The </a:t>
            </a:r>
            <a:r>
              <a:rPr b="1" lang="en-PH" sz="1800" spc="-1" strike="noStrike">
                <a:solidFill>
                  <a:srgbClr val="000000"/>
                </a:solidFill>
                <a:latin typeface="Lato"/>
                <a:ea typeface="AppleSystemUIFont"/>
              </a:rPr>
              <a:t>sclera</a:t>
            </a:r>
            <a:r>
              <a:rPr b="0" lang="en-PH" sz="1800" spc="-1" strike="noStrike">
                <a:solidFill>
                  <a:srgbClr val="000000"/>
                </a:solidFill>
                <a:latin typeface="Lato"/>
                <a:ea typeface="AppleSystemUIFont"/>
              </a:rPr>
              <a:t> is the outer white layer of the eye. The three pairs of muscles that move the eye are attached to the sclera. Light enters the eye through the cornea, the transparent part of the coat of the eyeball.</a:t>
            </a:r>
            <a:endParaRPr b="0" lang="en-PH" sz="1800" spc="-1" strike="noStrike">
              <a:latin typeface="Arial"/>
            </a:endParaRPr>
          </a:p>
        </p:txBody>
      </p:sp>
      <p:sp>
        <p:nvSpPr>
          <p:cNvPr id="135" name=""/>
          <p:cNvSpPr/>
          <p:nvPr/>
        </p:nvSpPr>
        <p:spPr>
          <a:xfrm>
            <a:off x="245880" y="2988000"/>
            <a:ext cx="11699280" cy="1989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AppleSystemUIFont"/>
              </a:rPr>
              <a:t>Middle Layer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middle layer of the eye is the </a:t>
            </a:r>
            <a:r>
              <a:rPr b="1" lang="en-PH" sz="1800" spc="-1" strike="noStrike">
                <a:solidFill>
                  <a:srgbClr val="000000"/>
                </a:solidFill>
                <a:latin typeface="Lato"/>
                <a:ea typeface="AppleSystemUIFont"/>
              </a:rPr>
              <a:t>choroid layer</a:t>
            </a:r>
            <a:r>
              <a:rPr b="0" lang="en-PH" sz="1800" spc="-1" strike="noStrike">
                <a:solidFill>
                  <a:srgbClr val="000000"/>
                </a:solidFill>
                <a:latin typeface="Lato"/>
                <a:ea typeface="AppleSystemUIFont"/>
              </a:rPr>
              <a:t>. This layer contains numerous tiny blood vessels that nourish the eyes. The frontal part of this layer is the</a:t>
            </a:r>
            <a:r>
              <a:rPr b="1" lang="en-PH" sz="1800" spc="-1" strike="noStrike">
                <a:solidFill>
                  <a:srgbClr val="000000"/>
                </a:solidFill>
                <a:latin typeface="Lato"/>
                <a:ea typeface="AppleSystemUIFont"/>
              </a:rPr>
              <a:t> iris</a:t>
            </a:r>
            <a:r>
              <a:rPr b="0" lang="en-PH" sz="1800" spc="-1" strike="noStrike">
                <a:solidFill>
                  <a:srgbClr val="000000"/>
                </a:solidFill>
                <a:latin typeface="Lato"/>
                <a:ea typeface="AppleSystemUIFont"/>
              </a:rPr>
              <a:t>. The iris contains a pigment called </a:t>
            </a:r>
            <a:r>
              <a:rPr b="1" lang="en-PH" sz="1800" spc="-1" strike="noStrike">
                <a:solidFill>
                  <a:srgbClr val="000000"/>
                </a:solidFill>
                <a:latin typeface="Lato"/>
                <a:ea typeface="AppleSystemUIFont"/>
              </a:rPr>
              <a:t>melanin</a:t>
            </a:r>
            <a:r>
              <a:rPr b="0" lang="en-PH" sz="1800" spc="-1" strike="noStrike">
                <a:solidFill>
                  <a:srgbClr val="000000"/>
                </a:solidFill>
                <a:latin typeface="Lato"/>
                <a:ea typeface="AppleSystemUIFont"/>
              </a:rPr>
              <a:t> that gives color to the eye. The small opening in the middle of the iris is called the </a:t>
            </a:r>
            <a:r>
              <a:rPr b="1" lang="en-PH" sz="1800" spc="-1" strike="noStrike">
                <a:solidFill>
                  <a:srgbClr val="000000"/>
                </a:solidFill>
                <a:latin typeface="Lato"/>
                <a:ea typeface="AppleSystemUIFont"/>
              </a:rPr>
              <a:t>pupil</a:t>
            </a:r>
            <a:r>
              <a:rPr b="0" lang="en-PH" sz="1800" spc="-1" strike="noStrike">
                <a:solidFill>
                  <a:srgbClr val="000000"/>
                </a:solidFill>
                <a:latin typeface="Lato"/>
                <a:ea typeface="AppleSystemUIFont"/>
              </a:rPr>
              <a:t>. The pupil allows the light rays to enter the eye.</a:t>
            </a:r>
            <a:endParaRPr b="0" lang="en-PH" sz="1800" spc="-1" strike="noStrike">
              <a:latin typeface="Arial"/>
            </a:endParaRPr>
          </a:p>
        </p:txBody>
      </p:sp>
      <p:sp>
        <p:nvSpPr>
          <p:cNvPr id="136" name=""/>
          <p:cNvSpPr/>
          <p:nvPr/>
        </p:nvSpPr>
        <p:spPr>
          <a:xfrm>
            <a:off x="335880" y="5105160"/>
            <a:ext cx="11519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bright light, the opening of the pupil becomes smaller so that lesser amount of light enters the eye. In dim light, the pupil is opened wider so that more light passes the eye.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
          <p:cNvSpPr/>
          <p:nvPr/>
        </p:nvSpPr>
        <p:spPr>
          <a:xfrm>
            <a:off x="10260000" y="5746320"/>
            <a:ext cx="176040" cy="341640"/>
          </a:xfrm>
          <a:prstGeom prst="rect">
            <a:avLst/>
          </a:prstGeom>
          <a:noFill/>
          <a:ln w="0">
            <a:noFill/>
          </a:ln>
        </p:spPr>
        <p:style>
          <a:lnRef idx="0"/>
          <a:fillRef idx="0"/>
          <a:effectRef idx="0"/>
          <a:fontRef idx="minor"/>
        </p:style>
      </p:sp>
      <p:sp>
        <p:nvSpPr>
          <p:cNvPr id="296" name=""/>
          <p:cNvSpPr/>
          <p:nvPr/>
        </p:nvSpPr>
        <p:spPr>
          <a:xfrm>
            <a:off x="290160" y="990360"/>
            <a:ext cx="1161108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Tinea flava (an-an)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 skin infection caused by another kind of fungus. A person with this skin problem has white spots on the infected area of the skin. Visit a dermatologist for checkup and treatment.</a:t>
            </a:r>
            <a:endParaRPr b="0" lang="en-PH" sz="1800" spc="-1" strike="noStrike">
              <a:latin typeface="Arial"/>
            </a:endParaRPr>
          </a:p>
        </p:txBody>
      </p:sp>
      <p:sp>
        <p:nvSpPr>
          <p:cNvPr id="297" name=""/>
          <p:cNvSpPr/>
          <p:nvPr/>
        </p:nvSpPr>
        <p:spPr>
          <a:xfrm>
            <a:off x="246960" y="2429640"/>
            <a:ext cx="1169712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Boil (pigsa)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caused by bacterial infection. A boil is a reddish lump or swelling filled with pus (pus-ﬁlled cavity in the body around which redness and swelling usually occur). The swollen part of the skin is painful. But once the pus is removed, the pain is gone. Do not touch the swollen part with dirty hands to avoid further infection.</a:t>
            </a:r>
            <a:endParaRPr b="0" lang="en-PH" sz="1800" spc="-1" strike="noStrike">
              <a:latin typeface="Arial"/>
            </a:endParaRPr>
          </a:p>
        </p:txBody>
      </p:sp>
      <p:sp>
        <p:nvSpPr>
          <p:cNvPr id="298" name=""/>
          <p:cNvSpPr/>
          <p:nvPr/>
        </p:nvSpPr>
        <p:spPr>
          <a:xfrm>
            <a:off x="216000" y="4175280"/>
            <a:ext cx="11759400" cy="1943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Acne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It is a disease of the oil glands of the skin. This is the most common skin problem of adolescents. It usually begins at puberty when the oil glands enlarge and become more active. During puberty, the oil glands secrete too much oil. This clogs the pores of the skin and makes the germs multiply faster. It is important to visit your dermatologist when acne starts to appear on your face.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
          <p:cNvSpPr/>
          <p:nvPr/>
        </p:nvSpPr>
        <p:spPr>
          <a:xfrm>
            <a:off x="10260000" y="5746320"/>
            <a:ext cx="176040" cy="341640"/>
          </a:xfrm>
          <a:prstGeom prst="rect">
            <a:avLst/>
          </a:prstGeom>
          <a:noFill/>
          <a:ln w="0">
            <a:noFill/>
          </a:ln>
        </p:spPr>
        <p:style>
          <a:lnRef idx="0"/>
          <a:fillRef idx="0"/>
          <a:effectRef idx="0"/>
          <a:fontRef idx="minor"/>
        </p:style>
      </p:sp>
      <p:sp>
        <p:nvSpPr>
          <p:cNvPr id="300" name=""/>
          <p:cNvSpPr/>
          <p:nvPr/>
        </p:nvSpPr>
        <p:spPr>
          <a:xfrm>
            <a:off x="0" y="1030320"/>
            <a:ext cx="338976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Proper Care for the Skin</a:t>
            </a:r>
            <a:endParaRPr b="0" lang="en-PH" sz="1800" spc="-1" strike="noStrike">
              <a:latin typeface="Arial"/>
            </a:endParaRPr>
          </a:p>
        </p:txBody>
      </p:sp>
      <p:sp>
        <p:nvSpPr>
          <p:cNvPr id="301" name=""/>
          <p:cNvSpPr/>
          <p:nvPr/>
        </p:nvSpPr>
        <p:spPr>
          <a:xfrm>
            <a:off x="261360" y="1822320"/>
            <a:ext cx="1166832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Because your skin is the covering that protects your body, it is one of your most valuable organs. You should give it the good care it needs.</a:t>
            </a:r>
            <a:endParaRPr b="0" lang="en-PH" sz="1800" spc="-1" strike="noStrike">
              <a:latin typeface="Arial"/>
            </a:endParaRPr>
          </a:p>
        </p:txBody>
      </p:sp>
      <p:sp>
        <p:nvSpPr>
          <p:cNvPr id="302" name=""/>
          <p:cNvSpPr/>
          <p:nvPr/>
        </p:nvSpPr>
        <p:spPr>
          <a:xfrm>
            <a:off x="426960" y="2658240"/>
            <a:ext cx="11337120" cy="3258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Take a bath every day. Use gentle soap and water to remove the dust, dirt, and sweat from your body.</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Sometimes, the oil glands make and give off more oil than what is needed by the skin. This extra oil, if left on the skin, blocks pores and causes acne or pimples to form. Washing helps prevent acne by removing the extra oil. Washing also removes perspiration which causes unpleasant odors if left on the skin.</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Limiting your exposure to the sun’s ultraviolet rays is another way of protecting your skin. Too much exposure to ultraviolet rays can burn the skin. Too much sunburn is very painful. It makes your skin red and sore. It can even make you sick.</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Eat food rich in vitamins A and B such as fruits and vegetables. They help keep your skin healthy.</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Consult a doctor when you have skin problems.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0260000" y="5746320"/>
            <a:ext cx="176040" cy="341640"/>
          </a:xfrm>
          <a:prstGeom prst="rect">
            <a:avLst/>
          </a:prstGeom>
          <a:noFill/>
          <a:ln w="0">
            <a:noFill/>
          </a:ln>
        </p:spPr>
        <p:style>
          <a:lnRef idx="0"/>
          <a:fillRef idx="0"/>
          <a:effectRef idx="0"/>
          <a:fontRef idx="minor"/>
        </p:style>
      </p:sp>
      <p:sp>
        <p:nvSpPr>
          <p:cNvPr id="138" name=""/>
          <p:cNvSpPr/>
          <p:nvPr/>
        </p:nvSpPr>
        <p:spPr>
          <a:xfrm>
            <a:off x="253080" y="936000"/>
            <a:ext cx="11685240" cy="2296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Light that enters the pupil strikes the part called the </a:t>
            </a:r>
            <a:r>
              <a:rPr b="1" lang="en-PH" sz="1800" spc="-1" strike="noStrike">
                <a:solidFill>
                  <a:srgbClr val="000000"/>
                </a:solidFill>
                <a:latin typeface="Lato"/>
                <a:ea typeface="AppleSystemUIFont"/>
              </a:rPr>
              <a:t>lens</a:t>
            </a:r>
            <a:r>
              <a:rPr b="0" lang="en-PH" sz="1800" spc="-1" strike="noStrike">
                <a:solidFill>
                  <a:srgbClr val="000000"/>
                </a:solidFill>
                <a:latin typeface="Lato"/>
                <a:ea typeface="AppleSystemUIFont"/>
              </a:rPr>
              <a:t>. The lens gathers light. When you look at near objects, the shape of the lens becomes thicker. When you look at distant objects, the lens becomes thinner. The lens is located behind the iris.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eyeball</a:t>
            </a:r>
            <a:r>
              <a:rPr b="0" lang="en-PH" sz="1800" spc="-1" strike="noStrike">
                <a:solidFill>
                  <a:srgbClr val="000000"/>
                </a:solidFill>
                <a:latin typeface="Lato"/>
                <a:ea typeface="AppleSystemUIFont"/>
              </a:rPr>
              <a:t> is a hollow sphere that is divided into two cavities. The cavity between the cornea and the lens is filled with a transparent watery fluid called </a:t>
            </a:r>
            <a:r>
              <a:rPr b="1" lang="en-PH" sz="1800" spc="-1" strike="noStrike">
                <a:solidFill>
                  <a:srgbClr val="000000"/>
                </a:solidFill>
                <a:latin typeface="Lato"/>
                <a:ea typeface="AppleSystemUIFont"/>
              </a:rPr>
              <a:t>aqueous humor</a:t>
            </a:r>
            <a:r>
              <a:rPr b="0" lang="en-PH" sz="1800" spc="-1" strike="noStrike">
                <a:solidFill>
                  <a:srgbClr val="000000"/>
                </a:solidFill>
                <a:latin typeface="Lato"/>
                <a:ea typeface="AppleSystemUIFont"/>
              </a:rPr>
              <a:t>. The large cavity behind the lens is filled with a colorless, jellylike liquid called </a:t>
            </a:r>
            <a:r>
              <a:rPr b="1" lang="en-PH" sz="1800" spc="-1" strike="noStrike">
                <a:solidFill>
                  <a:srgbClr val="000000"/>
                </a:solidFill>
                <a:latin typeface="Lato"/>
                <a:ea typeface="AppleSystemUIFont"/>
              </a:rPr>
              <a:t>vitreous humor</a:t>
            </a:r>
            <a:r>
              <a:rPr b="0" lang="en-PH" sz="1800" spc="-1" strike="noStrike">
                <a:solidFill>
                  <a:srgbClr val="000000"/>
                </a:solidFill>
                <a:latin typeface="Lato"/>
                <a:ea typeface="AppleSystemUIFont"/>
              </a:rPr>
              <a:t>.</a:t>
            </a:r>
            <a:endParaRPr b="0" lang="en-PH" sz="1800" spc="-1" strike="noStrike">
              <a:latin typeface="Arial"/>
            </a:endParaRPr>
          </a:p>
        </p:txBody>
      </p:sp>
      <p:pic>
        <p:nvPicPr>
          <p:cNvPr id="139" name="" descr=""/>
          <p:cNvPicPr/>
          <p:nvPr/>
        </p:nvPicPr>
        <p:blipFill>
          <a:blip r:embed="rId1"/>
          <a:stretch/>
        </p:blipFill>
        <p:spPr>
          <a:xfrm>
            <a:off x="3125880" y="3300480"/>
            <a:ext cx="5939280" cy="280152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040" cy="341640"/>
          </a:xfrm>
          <a:prstGeom prst="rect">
            <a:avLst/>
          </a:prstGeom>
          <a:noFill/>
          <a:ln w="0">
            <a:noFill/>
          </a:ln>
        </p:spPr>
        <p:style>
          <a:lnRef idx="0"/>
          <a:fillRef idx="0"/>
          <a:effectRef idx="0"/>
          <a:fontRef idx="minor"/>
        </p:style>
      </p:sp>
      <p:sp>
        <p:nvSpPr>
          <p:cNvPr id="141" name=""/>
          <p:cNvSpPr/>
          <p:nvPr/>
        </p:nvSpPr>
        <p:spPr>
          <a:xfrm>
            <a:off x="242640" y="1805040"/>
            <a:ext cx="11705760" cy="1974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AppleSystemUIFont"/>
              </a:rPr>
              <a:t>Inner Layer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inner layer is a screen of light-sensitive cells called </a:t>
            </a:r>
            <a:r>
              <a:rPr b="1" lang="en-PH" sz="1800" spc="-1" strike="noStrike">
                <a:solidFill>
                  <a:srgbClr val="000000"/>
                </a:solidFill>
                <a:latin typeface="Lato"/>
                <a:ea typeface="AppleSystemUIFont"/>
              </a:rPr>
              <a:t>retina</a:t>
            </a:r>
            <a:r>
              <a:rPr b="0" lang="en-PH" sz="1800" spc="-1" strike="noStrike">
                <a:solidFill>
                  <a:srgbClr val="000000"/>
                </a:solidFill>
                <a:latin typeface="Lato"/>
                <a:ea typeface="AppleSystemUIFont"/>
              </a:rPr>
              <a:t>. Ciliary muscles attached to the choroid layer hold the lens in place. These muscles also change the shape of lens, allowing the eye to focus on objects whether close or far away. At the rear of the eye, the retina is attached to the </a:t>
            </a:r>
            <a:r>
              <a:rPr b="1" lang="en-PH" sz="1800" spc="-1" strike="noStrike">
                <a:solidFill>
                  <a:srgbClr val="000000"/>
                </a:solidFill>
                <a:latin typeface="Lato"/>
                <a:ea typeface="AppleSystemUIFont"/>
              </a:rPr>
              <a:t>optic nerve</a:t>
            </a:r>
            <a:r>
              <a:rPr b="0" lang="en-PH" sz="1800" spc="-1" strike="noStrike">
                <a:solidFill>
                  <a:srgbClr val="000000"/>
                </a:solidFill>
                <a:latin typeface="Lato"/>
                <a:ea typeface="AppleSystemUIFont"/>
              </a:rPr>
              <a:t> which carries impulses from the light-sensitive cells to the brain.</a:t>
            </a:r>
            <a:endParaRPr b="0" lang="en-PH" sz="1800" spc="-1" strike="noStrike">
              <a:latin typeface="Arial"/>
            </a:endParaRPr>
          </a:p>
        </p:txBody>
      </p:sp>
      <p:sp>
        <p:nvSpPr>
          <p:cNvPr id="142" name=""/>
          <p:cNvSpPr/>
          <p:nvPr/>
        </p:nvSpPr>
        <p:spPr>
          <a:xfrm>
            <a:off x="335880" y="3945960"/>
            <a:ext cx="11519280" cy="733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innermost layer of the retina contains the light-sensitive cells: the rods and cones. </a:t>
            </a:r>
            <a:r>
              <a:rPr b="1" lang="en-PH" sz="1800" spc="-1" strike="noStrike">
                <a:solidFill>
                  <a:srgbClr val="000000"/>
                </a:solidFill>
                <a:latin typeface="Lato"/>
                <a:ea typeface="AppleSystemUIFont"/>
              </a:rPr>
              <a:t>Rods</a:t>
            </a:r>
            <a:r>
              <a:rPr b="0" lang="en-PH" sz="1800" spc="-1" strike="noStrike">
                <a:solidFill>
                  <a:srgbClr val="000000"/>
                </a:solidFill>
                <a:latin typeface="Lato"/>
                <a:ea typeface="AppleSystemUIFont"/>
              </a:rPr>
              <a:t> are sensitive to weak light but not to color. </a:t>
            </a:r>
            <a:r>
              <a:rPr b="1" lang="en-PH" sz="1800" spc="-1" strike="noStrike">
                <a:solidFill>
                  <a:srgbClr val="000000"/>
                </a:solidFill>
                <a:latin typeface="Lato"/>
                <a:ea typeface="AppleSystemUIFont"/>
              </a:rPr>
              <a:t>Cones</a:t>
            </a:r>
            <a:r>
              <a:rPr b="0" lang="en-PH" sz="1800" spc="-1" strike="noStrike">
                <a:solidFill>
                  <a:srgbClr val="000000"/>
                </a:solidFill>
                <a:latin typeface="Lato"/>
                <a:ea typeface="AppleSystemUIFont"/>
              </a:rPr>
              <a:t> are sensitive to color but require bright light to function.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260000" y="5746320"/>
            <a:ext cx="176040" cy="341640"/>
          </a:xfrm>
          <a:prstGeom prst="rect">
            <a:avLst/>
          </a:prstGeom>
          <a:noFill/>
          <a:ln w="0">
            <a:noFill/>
          </a:ln>
        </p:spPr>
        <p:style>
          <a:lnRef idx="0"/>
          <a:fillRef idx="0"/>
          <a:effectRef idx="0"/>
          <a:fontRef idx="minor"/>
        </p:style>
      </p:sp>
      <p:sp>
        <p:nvSpPr>
          <p:cNvPr id="144" name=""/>
          <p:cNvSpPr/>
          <p:nvPr/>
        </p:nvSpPr>
        <p:spPr>
          <a:xfrm>
            <a:off x="488520" y="978480"/>
            <a:ext cx="237060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Aft>
                <a:spcPts val="201"/>
              </a:spcAft>
              <a:buNone/>
            </a:pPr>
            <a:r>
              <a:rPr b="1" lang="en-PH" sz="1800" spc="-1" strike="noStrike">
                <a:solidFill>
                  <a:srgbClr val="000000"/>
                </a:solidFill>
                <a:latin typeface="Lato"/>
                <a:ea typeface="AppleSystemUIFontBold"/>
              </a:rPr>
              <a:t>How do you see?</a:t>
            </a:r>
            <a:endParaRPr b="0" lang="en-PH" sz="1800" spc="-1" strike="noStrike">
              <a:latin typeface="Arial"/>
            </a:endParaRPr>
          </a:p>
        </p:txBody>
      </p:sp>
      <p:sp>
        <p:nvSpPr>
          <p:cNvPr id="145" name=""/>
          <p:cNvSpPr/>
          <p:nvPr/>
        </p:nvSpPr>
        <p:spPr>
          <a:xfrm>
            <a:off x="515880" y="1440000"/>
            <a:ext cx="1115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eyes need light in order to see. You cannot see objects around if there is no light. When you look at something, the light rays reflected from the object enter the eye. The light is refracted by the cornea and passes through the aqueous humor and pupil to the lens.</a:t>
            </a:r>
            <a:endParaRPr b="0" lang="en-PH" sz="1800" spc="-1" strike="noStrike">
              <a:latin typeface="Arial"/>
            </a:endParaRPr>
          </a:p>
        </p:txBody>
      </p:sp>
      <p:sp>
        <p:nvSpPr>
          <p:cNvPr id="146" name=""/>
          <p:cNvSpPr/>
          <p:nvPr/>
        </p:nvSpPr>
        <p:spPr>
          <a:xfrm>
            <a:off x="540000" y="3417840"/>
            <a:ext cx="7019280" cy="144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Pupil of the eyes in bright light and dim light retina. The image of the object in the retina is inverted. As the image is formed, the optic nerves send the message to the brain. It is the brain that interprets and corrects the inverted image into an upright position.</a:t>
            </a:r>
            <a:endParaRPr b="0" lang="en-PH" sz="1800" spc="-1" strike="noStrike">
              <a:latin typeface="Arial"/>
            </a:endParaRPr>
          </a:p>
        </p:txBody>
      </p:sp>
      <p:pic>
        <p:nvPicPr>
          <p:cNvPr id="147" name="" descr=""/>
          <p:cNvPicPr/>
          <p:nvPr/>
        </p:nvPicPr>
        <p:blipFill>
          <a:blip r:embed="rId1"/>
          <a:stretch/>
        </p:blipFill>
        <p:spPr>
          <a:xfrm>
            <a:off x="7740000" y="2340000"/>
            <a:ext cx="4049280" cy="3779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0260000" y="5746320"/>
            <a:ext cx="176040" cy="341640"/>
          </a:xfrm>
          <a:prstGeom prst="rect">
            <a:avLst/>
          </a:prstGeom>
          <a:noFill/>
          <a:ln w="0">
            <a:noFill/>
          </a:ln>
        </p:spPr>
        <p:style>
          <a:lnRef idx="0"/>
          <a:fillRef idx="0"/>
          <a:effectRef idx="0"/>
          <a:fontRef idx="minor"/>
        </p:style>
      </p:sp>
      <p:sp>
        <p:nvSpPr>
          <p:cNvPr id="149" name=""/>
          <p:cNvSpPr/>
          <p:nvPr/>
        </p:nvSpPr>
        <p:spPr>
          <a:xfrm>
            <a:off x="0" y="468000"/>
            <a:ext cx="305928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Common Eye Ailments</a:t>
            </a:r>
            <a:endParaRPr b="0" lang="en-PH" sz="1800" spc="-1" strike="noStrike">
              <a:latin typeface="Arial"/>
            </a:endParaRPr>
          </a:p>
        </p:txBody>
      </p:sp>
      <p:sp>
        <p:nvSpPr>
          <p:cNvPr id="150" name=""/>
          <p:cNvSpPr/>
          <p:nvPr/>
        </p:nvSpPr>
        <p:spPr>
          <a:xfrm>
            <a:off x="425880" y="1653840"/>
            <a:ext cx="1133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AppleSystemUIFont"/>
              </a:rPr>
              <a:t>Conjunctivitis or Sore Eyes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It is an inflammation of the conjunctiva, a thin membrane that lines the white of the eye and the inside of the eyelids. Conjunctivitis is also called sore eyes. It is caused by bacteria, virus, allergies, or environmental pollutants such as dust and smoke. A person with conjunctivitis has red, swollen, and teary eyes. </a:t>
            </a:r>
            <a:endParaRPr b="0" lang="en-PH" sz="1800" spc="-1" strike="noStrike">
              <a:latin typeface="Arial"/>
            </a:endParaRPr>
          </a:p>
        </p:txBody>
      </p:sp>
      <p:sp>
        <p:nvSpPr>
          <p:cNvPr id="151" name=""/>
          <p:cNvSpPr/>
          <p:nvPr/>
        </p:nvSpPr>
        <p:spPr>
          <a:xfrm>
            <a:off x="438120" y="3295080"/>
            <a:ext cx="11315160" cy="1024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For your protection, stay away from persons who have </a:t>
            </a:r>
            <a:r>
              <a:rPr b="1" lang="en-PH" sz="1800" spc="-1" strike="noStrike">
                <a:solidFill>
                  <a:srgbClr val="000000"/>
                </a:solidFill>
                <a:latin typeface="Lato"/>
                <a:ea typeface="AppleSystemUIFont"/>
              </a:rPr>
              <a:t>sore eyes</a:t>
            </a:r>
            <a:r>
              <a:rPr b="0" lang="en-PH" sz="1800" spc="-1" strike="noStrike">
                <a:solidFill>
                  <a:srgbClr val="000000"/>
                </a:solidFill>
                <a:latin typeface="Lato"/>
                <a:ea typeface="AppleSystemUIFont"/>
              </a:rPr>
              <a:t>. Avoid using their personal things like towels and handkerchiefs. Conjunctivitis can be spread easily by direct contact. In case you have sore eyes, avoid rubbing your eyes with your hands. Use sunglasses to protect your eyes from too much light.</a:t>
            </a:r>
            <a:endParaRPr b="0" lang="en-PH" sz="1800" spc="-1" strike="noStrike">
              <a:latin typeface="Arial"/>
            </a:endParaRPr>
          </a:p>
        </p:txBody>
      </p:sp>
      <p:sp>
        <p:nvSpPr>
          <p:cNvPr id="152" name=""/>
          <p:cNvSpPr/>
          <p:nvPr/>
        </p:nvSpPr>
        <p:spPr>
          <a:xfrm>
            <a:off x="507240" y="1223280"/>
            <a:ext cx="56120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Among the most common ailments of the eyes are:</a:t>
            </a:r>
            <a:endParaRPr b="0" lang="en-PH" sz="1800" spc="-1" strike="noStrike">
              <a:latin typeface="Arial"/>
            </a:endParaRPr>
          </a:p>
        </p:txBody>
      </p:sp>
      <p:sp>
        <p:nvSpPr>
          <p:cNvPr id="153" name=""/>
          <p:cNvSpPr/>
          <p:nvPr/>
        </p:nvSpPr>
        <p:spPr>
          <a:xfrm>
            <a:off x="414000" y="4428000"/>
            <a:ext cx="1136340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Sty</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infection or inflammation of the glands that are connected to the eyelashes along the margin of the eyelid. A sty is similar to a pimple and is usually caused by bacterial infection. The eyelid swells and becomes reddish. You may apply hot compress over the infected eye to ease the pain.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0260000" y="5746320"/>
            <a:ext cx="176040" cy="341640"/>
          </a:xfrm>
          <a:prstGeom prst="rect">
            <a:avLst/>
          </a:prstGeom>
          <a:noFill/>
          <a:ln w="0">
            <a:noFill/>
          </a:ln>
        </p:spPr>
        <p:style>
          <a:lnRef idx="0"/>
          <a:fillRef idx="0"/>
          <a:effectRef idx="0"/>
          <a:fontRef idx="minor"/>
        </p:style>
      </p:sp>
      <p:sp>
        <p:nvSpPr>
          <p:cNvPr id="155" name=""/>
          <p:cNvSpPr/>
          <p:nvPr/>
        </p:nvSpPr>
        <p:spPr>
          <a:xfrm>
            <a:off x="0" y="828000"/>
            <a:ext cx="3059280" cy="539280"/>
          </a:xfrm>
          <a:prstGeom prst="rect">
            <a:avLst/>
          </a:prstGeom>
          <a:gradFill rotWithShape="0">
            <a:gsLst>
              <a:gs pos="0">
                <a:srgbClr val="b3cac7">
                  <a:alpha val="0"/>
                </a:srgbClr>
              </a:gs>
              <a:gs pos="100000">
                <a:srgbClr val="b3cac7"/>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Common Eye Defects</a:t>
            </a:r>
            <a:endParaRPr b="0" lang="en-PH" sz="1800" spc="-1" strike="noStrike">
              <a:latin typeface="Arial"/>
            </a:endParaRPr>
          </a:p>
        </p:txBody>
      </p:sp>
      <p:sp>
        <p:nvSpPr>
          <p:cNvPr id="156" name=""/>
          <p:cNvSpPr/>
          <p:nvPr/>
        </p:nvSpPr>
        <p:spPr>
          <a:xfrm>
            <a:off x="360720" y="1583280"/>
            <a:ext cx="464256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Some common defects of the eyes are:</a:t>
            </a:r>
            <a:endParaRPr b="0" lang="en-PH" sz="1800" spc="-1" strike="noStrike">
              <a:latin typeface="Arial"/>
            </a:endParaRPr>
          </a:p>
        </p:txBody>
      </p:sp>
      <p:sp>
        <p:nvSpPr>
          <p:cNvPr id="157" name=""/>
          <p:cNvSpPr/>
          <p:nvPr/>
        </p:nvSpPr>
        <p:spPr>
          <a:xfrm>
            <a:off x="335880" y="2160000"/>
            <a:ext cx="11519280" cy="1943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Strabismus or Squint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eye defect in which the two eyes cannot focus on the same object because of lack of coordination of the eye muscles. One or both eyes may turn toward the nose (cross-eyed) or outward (wall-eyed). In most cases, strabismus can be corrected if treated early in childhood. Treatment may involve the use of eyeglasses, eye exercise, and surgery.</a:t>
            </a:r>
            <a:endParaRPr b="0" lang="en-PH" sz="1800" spc="-1" strike="noStrike">
              <a:latin typeface="Arial"/>
            </a:endParaRPr>
          </a:p>
        </p:txBody>
      </p:sp>
      <p:sp>
        <p:nvSpPr>
          <p:cNvPr id="158" name=""/>
          <p:cNvSpPr/>
          <p:nvPr/>
        </p:nvSpPr>
        <p:spPr>
          <a:xfrm>
            <a:off x="335880" y="4320000"/>
            <a:ext cx="1151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b7b3ca"/>
                </a:highlight>
                <a:latin typeface="Lato"/>
                <a:ea typeface="DejaVu Sans"/>
              </a:rPr>
              <a:t>Astigmatism</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is an eye condition in which the horizontal and vertical images do not focus on the same point, making the vision blurred or distorted. The lens or cornea of the eye has a surface that is not evenly curved. Astigmatism can be corrected by the use of appropriate eyeglasses.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2023-08-24T16:25:11Z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