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7E1D282-0EB9-42B5-B64C-B9F74AAC70F8}"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BA75B41-2EA3-46C5-9C6F-6A768CF5F43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EE735F1-2357-4D0F-BBC3-A422162BC66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B3376BD-2A68-42B2-9ACA-E2E70D5C9017}"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A84BCE9-A3F3-4798-81E4-35A77FD8AADD}"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BE13D8D-F982-48FE-A725-D12B2CE1233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1D547CF-D58B-4312-9501-3F45BA900E0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19C2982-67CD-4C8C-90F7-4F779BADE4F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5B4094A-9CA8-4DE2-8B54-5E6BCABA1A6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2353E64-CED1-48D1-9E03-4CA09C94E0AD}"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F5EA07B-4054-4172-BA7D-621B842C1B6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BF2FECD-D6D6-4818-8317-44B037179CD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159D658-089F-4DBA-A25F-2DED037D2F6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963D88E-4DEC-4A61-AC98-6794FC235CC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E700E0A-399B-48A2-A1EB-27F8A3C3F63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038E24E-87ED-4F9E-996B-14FED89AC0BE}"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3CDF7B7-3248-4535-B61F-C5559ED098F2}"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F13AEAC-A9A6-4745-88B3-CA0E582AA56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315099A-FF08-4061-B26E-3530094C8CD8}"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9107A9D-6557-4DC7-A008-FDB5C6E2C73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9A5045F-E14D-4ED5-89E4-769D1C4EB07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0E15799-96A9-4B76-8D19-A1A150A264D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E132342-BD58-4B55-B0BA-D4147245623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73BAFBC-8A78-4324-8D63-7FE4AC6CB17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F45A9D3-5986-41EE-A44E-A0B5808F303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EDF8891-B158-4451-90E4-A30FBC93BF6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DB16A90-E007-43EB-AD00-200446549AA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15B65E5-842E-4F9D-BFB7-65206AE63B0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292F8CD-8B78-4C30-BADE-AF8477FCBBA3}"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CA78565C-C88A-4A75-962F-8613D7CDFE1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4E22D13-74B0-47E6-B234-175A8489030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20ED7CD-6841-4BB7-92CE-05F372611BC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81A4867-11C7-4970-959E-2DC9C0A6B35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09FD3D4-073B-49B7-96C8-1494F87900C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3F2B5A6-A6BB-4C18-95AD-62D87CE6A40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0E6446A-3155-4786-8719-35821FEB135D}"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BDBCB8F-54B4-4716-8956-D226195178F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8CA560A-A150-491E-A49F-A7BBAA6195EF}"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ACF8AD6D-6CE9-4638-A38A-67DEF8581C8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664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Pagbabago at Pagpapatuloy sa NCR</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77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Pangalan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1080000" y="1620000"/>
            <a:ext cx="10080000" cy="1982160"/>
          </a:xfrm>
          <a:prstGeom prst="rect">
            <a:avLst/>
          </a:prstGeom>
          <a:noFill/>
          <a:ln w="0">
            <a:noFill/>
          </a:ln>
        </p:spPr>
        <p:txBody>
          <a:bodyPr lIns="90000" rIns="90000" tIns="45000" bIns="45000" anchor="t">
            <a:noAutofit/>
          </a:bodyPr>
          <a:p>
            <a:pPr marL="216000" indent="-216000">
              <a:lnSpc>
                <a:spcPct val="100000"/>
              </a:lnSpc>
              <a:spcBef>
                <a:spcPts val="850"/>
              </a:spcBef>
              <a:spcAft>
                <a:spcPts val="850"/>
              </a:spcAft>
              <a:buClr>
                <a:srgbClr val="000000"/>
              </a:buClr>
              <a:buSzPct val="45000"/>
              <a:buFont typeface="Wingdings" charset="2"/>
              <a:buChar char=""/>
            </a:pPr>
            <a:r>
              <a:rPr b="0" lang="en-PH" sz="2200" spc="-1" strike="noStrike">
                <a:solidFill>
                  <a:srgbClr val="000000"/>
                </a:solidFill>
                <a:latin typeface="Lato"/>
              </a:rPr>
              <a:t>Sinimulang tawagin ang </a:t>
            </a:r>
            <a:r>
              <a:rPr b="0" lang="en-PH" sz="2200" spc="-1" strike="noStrike">
                <a:solidFill>
                  <a:srgbClr val="000000"/>
                </a:solidFill>
                <a:latin typeface="Lato"/>
              </a:rPr>
              <a:t>National Capital Region</a:t>
            </a:r>
            <a:r>
              <a:rPr b="0" lang="en-PH" sz="2200" spc="-1" strike="noStrike">
                <a:solidFill>
                  <a:srgbClr val="000000"/>
                </a:solidFill>
                <a:latin typeface="Lato"/>
              </a:rPr>
              <a:t> na </a:t>
            </a:r>
            <a:r>
              <a:rPr b="1" lang="en-PH" sz="2200" spc="-1" strike="noStrike">
                <a:solidFill>
                  <a:srgbClr val="000000"/>
                </a:solidFill>
                <a:latin typeface="Lato"/>
              </a:rPr>
              <a:t>Metro Manila</a:t>
            </a:r>
            <a:r>
              <a:rPr b="0" lang="en-PH" sz="2200" spc="-1" strike="noStrike">
                <a:solidFill>
                  <a:srgbClr val="000000"/>
                </a:solidFill>
                <a:latin typeface="Lato"/>
              </a:rPr>
              <a:t> noong 1975. Tinawag din itong </a:t>
            </a:r>
            <a:r>
              <a:rPr b="1" lang="en-PH" sz="2200" spc="-1" strike="noStrike">
                <a:solidFill>
                  <a:srgbClr val="000000"/>
                </a:solidFill>
                <a:latin typeface="Lato"/>
              </a:rPr>
              <a:t>Metropolitan Manila</a:t>
            </a:r>
            <a:r>
              <a:rPr b="0" lang="en-PH" sz="2200" spc="-1" strike="noStrike">
                <a:solidFill>
                  <a:srgbClr val="000000"/>
                </a:solidFill>
                <a:latin typeface="Lato"/>
              </a:rPr>
              <a:t> dahil binubuo ito ng mauunlad na lungsod at bayan. Tinatawag din itong </a:t>
            </a:r>
            <a:r>
              <a:rPr b="1" lang="en-PH" sz="2200" spc="-1" strike="noStrike">
                <a:solidFill>
                  <a:srgbClr val="000000"/>
                </a:solidFill>
                <a:latin typeface="Lato"/>
              </a:rPr>
              <a:t>Kalakhang Maynila</a:t>
            </a:r>
            <a:r>
              <a:rPr b="0" lang="en-PH" sz="2200" spc="-1" strike="noStrike">
                <a:solidFill>
                  <a:srgbClr val="000000"/>
                </a:solidFill>
                <a:latin typeface="Lato"/>
              </a:rPr>
              <a:t> o </a:t>
            </a:r>
            <a:r>
              <a:rPr b="1" lang="en-PH" sz="2200" spc="-1" strike="noStrike">
                <a:solidFill>
                  <a:srgbClr val="000000"/>
                </a:solidFill>
                <a:latin typeface="Lato"/>
              </a:rPr>
              <a:t>Kamaynilaan.</a:t>
            </a:r>
            <a:endParaRPr b="0" lang="en-PH" sz="2200" spc="-1" strike="noStrike">
              <a:solidFill>
                <a:srgbClr val="000000"/>
              </a:solidFill>
              <a:latin typeface="Lato"/>
              <a:ea typeface="PingFang SC"/>
            </a:endParaRPr>
          </a:p>
          <a:p>
            <a:pPr marL="216000" indent="-216000">
              <a:lnSpc>
                <a:spcPct val="100000"/>
              </a:lnSpc>
              <a:spcBef>
                <a:spcPts val="850"/>
              </a:spcBef>
              <a:spcAft>
                <a:spcPts val="850"/>
              </a:spcAft>
              <a:buClr>
                <a:srgbClr val="000000"/>
              </a:buClr>
              <a:buSzPct val="45000"/>
              <a:buFont typeface="Wingdings" charset="2"/>
              <a:buChar char=""/>
            </a:pPr>
            <a:r>
              <a:rPr b="0" lang="en-PH" sz="2200" spc="-1" strike="noStrike">
                <a:solidFill>
                  <a:srgbClr val="000000"/>
                </a:solidFill>
                <a:latin typeface="Lato"/>
              </a:rPr>
              <a:t>Ngayon, dalawang malalaking letrang </a:t>
            </a:r>
            <a:r>
              <a:rPr b="1" lang="en-PH" sz="2200" spc="-1" strike="noStrike">
                <a:solidFill>
                  <a:srgbClr val="000000"/>
                </a:solidFill>
                <a:latin typeface="Lato"/>
              </a:rPr>
              <a:t>MM</a:t>
            </a:r>
            <a:r>
              <a:rPr b="0" lang="en-PH" sz="2200" spc="-1" strike="noStrike">
                <a:solidFill>
                  <a:srgbClr val="000000"/>
                </a:solidFill>
                <a:latin typeface="Lato"/>
              </a:rPr>
              <a:t> ang ginagamit para tukuyin ito. Ang dalawang letrang ito ay acronym ng Metro Manila.</a:t>
            </a:r>
            <a:endParaRPr b="0" lang="en-PH" sz="22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2"/>
          <p:cNvSpPr/>
          <p:nvPr/>
        </p:nvSpPr>
        <p:spPr>
          <a:xfrm>
            <a:off x="-113040" y="532080"/>
            <a:ext cx="71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Populasyon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1080000" y="1620000"/>
            <a:ext cx="10080000" cy="162648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2200" spc="-1" strike="noStrike">
                <a:solidFill>
                  <a:srgbClr val="000000"/>
                </a:solidFill>
                <a:latin typeface="Lato"/>
              </a:rPr>
              <a:t>Populasyon ng NCR mula 1990 hanggang 2015</a:t>
            </a:r>
            <a:endParaRPr b="1" lang="en-PH" sz="2200" spc="-1" strike="noStrike">
              <a:solidFill>
                <a:srgbClr val="000000"/>
              </a:solidFill>
              <a:latin typeface="Lato"/>
              <a:ea typeface="PingFang SC"/>
            </a:endParaRPr>
          </a:p>
        </p:txBody>
      </p:sp>
      <p:pic>
        <p:nvPicPr>
          <p:cNvPr id="140" name="" descr=""/>
          <p:cNvPicPr/>
          <p:nvPr/>
        </p:nvPicPr>
        <p:blipFill>
          <a:blip r:embed="rId1"/>
          <a:stretch/>
        </p:blipFill>
        <p:spPr>
          <a:xfrm>
            <a:off x="1908000" y="2117160"/>
            <a:ext cx="7920000" cy="4064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5"/>
          <p:cNvSpPr/>
          <p:nvPr/>
        </p:nvSpPr>
        <p:spPr>
          <a:xfrm>
            <a:off x="-113040" y="532080"/>
            <a:ext cx="71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8"/>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Populasyon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txBox="1"/>
          <p:nvPr/>
        </p:nvSpPr>
        <p:spPr>
          <a:xfrm>
            <a:off x="1080000" y="1620000"/>
            <a:ext cx="10080000" cy="162648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2200" spc="-1" strike="noStrike">
                <a:solidFill>
                  <a:srgbClr val="000000"/>
                </a:solidFill>
                <a:latin typeface="Lato"/>
              </a:rPr>
              <a:t>Populasyon ng Ilang Lungsod ng Metro Manila</a:t>
            </a:r>
            <a:endParaRPr b="1" lang="en-PH" sz="2200" spc="-1" strike="noStrike">
              <a:solidFill>
                <a:srgbClr val="000000"/>
              </a:solidFill>
              <a:latin typeface="Lato"/>
              <a:ea typeface="PingFang SC"/>
            </a:endParaRPr>
          </a:p>
        </p:txBody>
      </p:sp>
      <p:graphicFrame>
        <p:nvGraphicFramePr>
          <p:cNvPr id="144" name=""/>
          <p:cNvGraphicFramePr/>
          <p:nvPr/>
        </p:nvGraphicFramePr>
        <p:xfrm>
          <a:off x="1424520" y="2224440"/>
          <a:ext cx="9179640" cy="2095560"/>
        </p:xfrm>
        <a:graphic>
          <a:graphicData uri="http://schemas.openxmlformats.org/drawingml/2006/table">
            <a:tbl>
              <a:tblPr/>
              <a:tblGrid>
                <a:gridCol w="1834920"/>
                <a:gridCol w="1834920"/>
                <a:gridCol w="1834920"/>
                <a:gridCol w="1834920"/>
                <a:gridCol w="1840320"/>
              </a:tblGrid>
              <a:tr h="528120">
                <a:tc>
                  <a:txBody>
                    <a:bodyPr lIns="90000" rIns="90000" tIns="46800" bIns="46800" anchor="ctr">
                      <a:noAutofit/>
                    </a:bodyPr>
                    <a:p>
                      <a:pPr algn="ctr"/>
                      <a:r>
                        <a:rPr b="1" lang="en-PH" sz="2200" spc="-1" strike="noStrike">
                          <a:solidFill>
                            <a:srgbClr val="000000"/>
                          </a:solidFill>
                          <a:latin typeface="Lato"/>
                        </a:rPr>
                        <a:t>Lungsod</a:t>
                      </a:r>
                      <a:endParaRPr b="1"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1" lang="en-PH" sz="2200" spc="-1" strike="noStrike">
                          <a:solidFill>
                            <a:srgbClr val="000000"/>
                          </a:solidFill>
                          <a:latin typeface="Lato"/>
                        </a:rPr>
                        <a:t>1990</a:t>
                      </a:r>
                      <a:endParaRPr b="1"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1" lang="en-PH" sz="2200" spc="-1" strike="noStrike">
                          <a:solidFill>
                            <a:srgbClr val="000000"/>
                          </a:solidFill>
                          <a:latin typeface="Lato"/>
                        </a:rPr>
                        <a:t>2000</a:t>
                      </a:r>
                      <a:endParaRPr b="1"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1" lang="en-PH" sz="2200" spc="-1" strike="noStrike">
                          <a:solidFill>
                            <a:srgbClr val="000000"/>
                          </a:solidFill>
                          <a:latin typeface="Lato"/>
                        </a:rPr>
                        <a:t>2010</a:t>
                      </a:r>
                      <a:endParaRPr b="1"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1" lang="en-PH" sz="2200" spc="-1" strike="noStrike">
                          <a:solidFill>
                            <a:srgbClr val="000000"/>
                          </a:solidFill>
                          <a:latin typeface="Lato"/>
                        </a:rPr>
                        <a:t>2015</a:t>
                      </a:r>
                      <a:endParaRPr b="1"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r>
              <a:tr h="528120">
                <a:tc>
                  <a:txBody>
                    <a:bodyPr lIns="90000" rIns="90000" tIns="46800" bIns="46800" anchor="ctr">
                      <a:noAutofit/>
                    </a:bodyPr>
                    <a:p>
                      <a:pPr algn="ctr"/>
                      <a:r>
                        <a:rPr b="0" lang="en-PH" sz="2200" spc="-1" strike="noStrike">
                          <a:solidFill>
                            <a:srgbClr val="000000"/>
                          </a:solidFill>
                          <a:latin typeface="Lato"/>
                        </a:rPr>
                        <a:t>Quezon</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1,669,776</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2,173,831</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2,761,720</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2,936,116</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r>
              <a:tr h="528120">
                <a:tc>
                  <a:txBody>
                    <a:bodyPr lIns="90000" rIns="90000" tIns="46800" bIns="46800" anchor="ctr">
                      <a:noAutofit/>
                    </a:bodyPr>
                    <a:p>
                      <a:pPr algn="ctr"/>
                      <a:r>
                        <a:rPr b="0" lang="en-PH" sz="2200" spc="-1" strike="noStrike">
                          <a:solidFill>
                            <a:srgbClr val="000000"/>
                          </a:solidFill>
                          <a:latin typeface="Lato"/>
                        </a:rPr>
                        <a:t>Maynila</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1,601,234</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1,581,082</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1,652,171</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1,780,148</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r>
              <a:tr h="511200">
                <a:tc>
                  <a:txBody>
                    <a:bodyPr lIns="90000" rIns="90000" tIns="46800" bIns="46800" anchor="ctr">
                      <a:noAutofit/>
                    </a:bodyPr>
                    <a:p>
                      <a:pPr algn="ctr"/>
                      <a:r>
                        <a:rPr b="0" lang="en-PH" sz="2200" spc="-1" strike="noStrike">
                          <a:solidFill>
                            <a:srgbClr val="000000"/>
                          </a:solidFill>
                          <a:latin typeface="Lato"/>
                        </a:rPr>
                        <a:t>Pateros</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51,409</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57,407</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64,147</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c>
                  <a:txBody>
                    <a:bodyPr lIns="90000" rIns="90000" tIns="46800" bIns="46800" anchor="ctr">
                      <a:noAutofit/>
                    </a:bodyPr>
                    <a:p>
                      <a:pPr algn="ctr"/>
                      <a:r>
                        <a:rPr b="0" lang="en-PH" sz="2200" spc="-1" strike="noStrike">
                          <a:solidFill>
                            <a:srgbClr val="000000"/>
                          </a:solidFill>
                          <a:latin typeface="Lato"/>
                        </a:rPr>
                        <a:t>63,840</a:t>
                      </a:r>
                      <a:endParaRPr b="0" lang="en-PH" sz="2200" spc="-1" strike="noStrike">
                        <a:solidFill>
                          <a:srgbClr val="000000"/>
                        </a:solidFill>
                        <a:latin typeface="Lato"/>
                      </a:endParaRPr>
                    </a:p>
                  </a:txBody>
                  <a:tcPr anchor="ctr" marL="90000" marR="90000">
                    <a:lnL w="10800">
                      <a:solidFill>
                        <a:srgbClr val="4472c4"/>
                      </a:solidFill>
                    </a:lnL>
                    <a:lnR w="10800">
                      <a:solidFill>
                        <a:srgbClr val="4472c4"/>
                      </a:solidFill>
                    </a:lnR>
                    <a:lnT w="10800">
                      <a:solidFill>
                        <a:srgbClr val="4472c4"/>
                      </a:solidFill>
                    </a:lnT>
                    <a:lnB w="10800">
                      <a:solidFill>
                        <a:srgbClr val="4472c4"/>
                      </a:solidFill>
                    </a:lnB>
                    <a:solidFill>
                      <a:srgbClr val="ffffff"/>
                    </a:solidFill>
                  </a:tcPr>
                </a:tc>
              </a:tr>
            </a:tbl>
          </a:graphicData>
        </a:graphic>
      </p:graphicFrame>
      <p:sp>
        <p:nvSpPr>
          <p:cNvPr id="145" name=""/>
          <p:cNvSpPr txBox="1"/>
          <p:nvPr/>
        </p:nvSpPr>
        <p:spPr>
          <a:xfrm>
            <a:off x="1177560" y="4680000"/>
            <a:ext cx="2602440" cy="364680"/>
          </a:xfrm>
          <a:prstGeom prst="rect">
            <a:avLst/>
          </a:prstGeom>
          <a:noFill/>
          <a:ln w="0">
            <a:noFill/>
          </a:ln>
        </p:spPr>
        <p:txBody>
          <a:bodyPr lIns="90000" rIns="90000" tIns="45000" bIns="45000" anchor="t">
            <a:noAutofit/>
          </a:bodyPr>
          <a:p>
            <a:r>
              <a:rPr b="1" lang="en-PH" sz="1800" spc="-1" strike="noStrike">
                <a:solidFill>
                  <a:srgbClr val="000000"/>
                </a:solidFill>
                <a:latin typeface="Lato"/>
              </a:rPr>
              <a:t>Pinagkunan</a:t>
            </a:r>
            <a:r>
              <a:rPr b="0" lang="en-PH" sz="1800" spc="-1" strike="noStrike">
                <a:solidFill>
                  <a:srgbClr val="000000"/>
                </a:solidFill>
                <a:latin typeface="Lato"/>
              </a:rPr>
              <a:t>: PSA, 2015</a:t>
            </a:r>
            <a:endParaRPr b="0" lang="en-PH" sz="18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9"/>
          <p:cNvSpPr/>
          <p:nvPr/>
        </p:nvSpPr>
        <p:spPr>
          <a:xfrm>
            <a:off x="-113040" y="532080"/>
            <a:ext cx="71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0"/>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Populasyon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1080000" y="1620000"/>
            <a:ext cx="10080000" cy="1626480"/>
          </a:xfrm>
          <a:prstGeom prst="rect">
            <a:avLst/>
          </a:prstGeom>
          <a:noFill/>
          <a:ln w="0">
            <a:noFill/>
          </a:ln>
        </p:spPr>
        <p:txBody>
          <a:bodyPr lIns="90000" rIns="90000" tIns="45000" bIns="45000" anchor="t">
            <a:noAutofit/>
          </a:bodyPr>
          <a:p>
            <a:pPr>
              <a:lnSpc>
                <a:spcPct val="100000"/>
              </a:lnSpc>
              <a:spcBef>
                <a:spcPts val="850"/>
              </a:spcBef>
              <a:spcAft>
                <a:spcPts val="850"/>
              </a:spcAft>
            </a:pPr>
            <a:r>
              <a:rPr b="1" i="1" lang="en-PH" sz="2200" spc="-1" strike="noStrike">
                <a:solidFill>
                  <a:srgbClr val="000000"/>
                </a:solidFill>
                <a:latin typeface="Lato"/>
              </a:rPr>
              <a:t>Pictograph </a:t>
            </a:r>
            <a:r>
              <a:rPr b="1" lang="en-PH" sz="2200" spc="-1" strike="noStrike">
                <a:solidFill>
                  <a:srgbClr val="000000"/>
                </a:solidFill>
                <a:latin typeface="Lato"/>
              </a:rPr>
              <a:t>ng </a:t>
            </a:r>
            <a:r>
              <a:rPr b="1" lang="en-PH" sz="2200" spc="-1" strike="noStrike">
                <a:solidFill>
                  <a:srgbClr val="000000"/>
                </a:solidFill>
                <a:latin typeface="Lato"/>
              </a:rPr>
              <a:t>Populasyon ng Ilang Lungsod ng Metro Manila</a:t>
            </a:r>
            <a:endParaRPr b="1" lang="en-PH" sz="2200" spc="-1" strike="noStrike">
              <a:solidFill>
                <a:srgbClr val="000000"/>
              </a:solidFill>
              <a:latin typeface="Lato"/>
              <a:ea typeface="PingFang SC"/>
            </a:endParaRPr>
          </a:p>
        </p:txBody>
      </p:sp>
      <p:sp>
        <p:nvSpPr>
          <p:cNvPr id="149" name=""/>
          <p:cNvSpPr txBox="1"/>
          <p:nvPr/>
        </p:nvSpPr>
        <p:spPr>
          <a:xfrm>
            <a:off x="1357560" y="5755320"/>
            <a:ext cx="2602440" cy="364680"/>
          </a:xfrm>
          <a:prstGeom prst="rect">
            <a:avLst/>
          </a:prstGeom>
          <a:noFill/>
          <a:ln w="0">
            <a:noFill/>
          </a:ln>
        </p:spPr>
        <p:txBody>
          <a:bodyPr lIns="90000" rIns="90000" tIns="45000" bIns="45000" anchor="t">
            <a:noAutofit/>
          </a:bodyPr>
          <a:p>
            <a:r>
              <a:rPr b="1" lang="en-PH" sz="1800" spc="-1" strike="noStrike">
                <a:solidFill>
                  <a:srgbClr val="000000"/>
                </a:solidFill>
                <a:latin typeface="Lato"/>
              </a:rPr>
              <a:t>Pinagkunan</a:t>
            </a:r>
            <a:r>
              <a:rPr b="0" lang="en-PH" sz="1800" spc="-1" strike="noStrike">
                <a:solidFill>
                  <a:srgbClr val="000000"/>
                </a:solidFill>
                <a:latin typeface="Lato"/>
              </a:rPr>
              <a:t>: PSA, 2015</a:t>
            </a:r>
            <a:endParaRPr b="0" lang="en-PH" sz="1800" spc="-1" strike="noStrike">
              <a:solidFill>
                <a:srgbClr val="000000"/>
              </a:solidFill>
              <a:latin typeface="Lato"/>
            </a:endParaRPr>
          </a:p>
        </p:txBody>
      </p:sp>
      <p:pic>
        <p:nvPicPr>
          <p:cNvPr id="150" name="" descr=""/>
          <p:cNvPicPr/>
          <p:nvPr/>
        </p:nvPicPr>
        <p:blipFill>
          <a:blip r:embed="rId1"/>
          <a:stretch/>
        </p:blipFill>
        <p:spPr>
          <a:xfrm>
            <a:off x="2504160" y="2176920"/>
            <a:ext cx="7035840" cy="3578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1"/>
          <p:cNvSpPr/>
          <p:nvPr/>
        </p:nvSpPr>
        <p:spPr>
          <a:xfrm>
            <a:off x="-113040" y="532080"/>
            <a:ext cx="71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2" name="Rectangle 12"/>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Kapaligiran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3" name="" descr=""/>
          <p:cNvPicPr/>
          <p:nvPr/>
        </p:nvPicPr>
        <p:blipFill>
          <a:blip r:embed="rId1"/>
          <a:stretch/>
        </p:blipFill>
        <p:spPr>
          <a:xfrm>
            <a:off x="1056600" y="1872000"/>
            <a:ext cx="4235400" cy="2808000"/>
          </a:xfrm>
          <a:prstGeom prst="rect">
            <a:avLst/>
          </a:prstGeom>
          <a:ln w="0">
            <a:solidFill>
              <a:srgbClr val="3465a4"/>
            </a:solidFill>
          </a:ln>
        </p:spPr>
      </p:pic>
      <p:pic>
        <p:nvPicPr>
          <p:cNvPr id="154" name="" descr=""/>
          <p:cNvPicPr/>
          <p:nvPr/>
        </p:nvPicPr>
        <p:blipFill>
          <a:blip r:embed="rId2"/>
          <a:stretch/>
        </p:blipFill>
        <p:spPr>
          <a:xfrm>
            <a:off x="5472000" y="1872000"/>
            <a:ext cx="5868000" cy="2808000"/>
          </a:xfrm>
          <a:prstGeom prst="rect">
            <a:avLst/>
          </a:prstGeom>
          <a:ln w="0">
            <a:solidFill>
              <a:srgbClr val="3465a4"/>
            </a:solidFill>
          </a:ln>
        </p:spPr>
      </p:pic>
      <p:sp>
        <p:nvSpPr>
          <p:cNvPr id="155" name=""/>
          <p:cNvSpPr txBox="1"/>
          <p:nvPr/>
        </p:nvSpPr>
        <p:spPr>
          <a:xfrm>
            <a:off x="2854440" y="1368000"/>
            <a:ext cx="776556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Noon </a:t>
            </a:r>
            <a:r>
              <a:rPr b="1" lang="en-PH" sz="2200" spc="-1" strike="noStrike">
                <a:solidFill>
                  <a:srgbClr val="000000"/>
                </a:solidFill>
                <a:latin typeface="Lato"/>
              </a:rPr>
              <a:t>	</a:t>
            </a:r>
            <a:r>
              <a:rPr b="1" lang="en-PH" sz="2200" spc="-1" strike="noStrike">
                <a:solidFill>
                  <a:srgbClr val="000000"/>
                </a:solidFill>
                <a:latin typeface="Lato"/>
              </a:rPr>
              <a:t>	</a:t>
            </a:r>
            <a:r>
              <a:rPr b="1" lang="en-PH" sz="2200" spc="-1" strike="noStrike">
                <a:solidFill>
                  <a:srgbClr val="000000"/>
                </a:solidFill>
                <a:latin typeface="Lato"/>
              </a:rPr>
              <a:t>	</a:t>
            </a:r>
            <a:r>
              <a:rPr b="1" lang="en-PH" sz="2200" spc="-1" strike="noStrike">
                <a:solidFill>
                  <a:srgbClr val="000000"/>
                </a:solidFill>
                <a:latin typeface="Lato"/>
              </a:rPr>
              <a:t>	</a:t>
            </a:r>
            <a:r>
              <a:rPr b="1" lang="en-PH" sz="2200" spc="-1" strike="noStrike">
                <a:solidFill>
                  <a:srgbClr val="000000"/>
                </a:solidFill>
                <a:latin typeface="Lato"/>
              </a:rPr>
              <a:t>	</a:t>
            </a:r>
            <a:r>
              <a:rPr b="1" lang="en-PH" sz="2200" spc="-1" strike="noStrike">
                <a:solidFill>
                  <a:srgbClr val="000000"/>
                </a:solidFill>
                <a:latin typeface="Lato"/>
              </a:rPr>
              <a:t>            Ngayon</a:t>
            </a:r>
            <a:endParaRPr b="1" lang="en-PH" sz="2200" spc="-1" strike="noStrike">
              <a:solidFill>
                <a:srgbClr val="000000"/>
              </a:solidFill>
              <a:latin typeface="Lato"/>
            </a:endParaRPr>
          </a:p>
        </p:txBody>
      </p:sp>
      <p:sp>
        <p:nvSpPr>
          <p:cNvPr id="156" name=""/>
          <p:cNvSpPr txBox="1"/>
          <p:nvPr/>
        </p:nvSpPr>
        <p:spPr>
          <a:xfrm>
            <a:off x="1105200" y="4697640"/>
            <a:ext cx="10558800" cy="160236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2200" spc="-1" strike="noStrike">
                <a:solidFill>
                  <a:srgbClr val="000000"/>
                </a:solidFill>
                <a:latin typeface="Lato"/>
              </a:rPr>
              <a:t>Patuloy rin ang pagbabago sa mga gusali, daan, at tulay. Ang mga impraestrukturang ito ay pinondohan ng ating pamahalaan para sa pagpapatayo nito. Malaking tulong ito sa ating pamumuhay dahil gumanda ang paligid at napabilis ang ating paglalakbay. Ang mga ito ay tanda ng pag-unlad ng lungsod o bayan.</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3"/>
          <p:cNvSpPr/>
          <p:nvPr/>
        </p:nvSpPr>
        <p:spPr>
          <a:xfrm>
            <a:off x="-113040" y="532080"/>
            <a:ext cx="71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sa Kapaligiran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9" name="" descr=""/>
          <p:cNvPicPr/>
          <p:nvPr/>
        </p:nvPicPr>
        <p:blipFill>
          <a:blip r:embed="rId1"/>
          <a:stretch/>
        </p:blipFill>
        <p:spPr>
          <a:xfrm>
            <a:off x="1548000" y="1465920"/>
            <a:ext cx="4140000" cy="3332520"/>
          </a:xfrm>
          <a:prstGeom prst="rect">
            <a:avLst/>
          </a:prstGeom>
          <a:ln w="0">
            <a:solidFill>
              <a:srgbClr val="3465a4"/>
            </a:solidFill>
          </a:ln>
        </p:spPr>
      </p:pic>
      <p:pic>
        <p:nvPicPr>
          <p:cNvPr id="160" name="" descr=""/>
          <p:cNvPicPr/>
          <p:nvPr/>
        </p:nvPicPr>
        <p:blipFill>
          <a:blip r:embed="rId2"/>
          <a:stretch/>
        </p:blipFill>
        <p:spPr>
          <a:xfrm>
            <a:off x="6444000" y="1467360"/>
            <a:ext cx="4356000" cy="3275640"/>
          </a:xfrm>
          <a:prstGeom prst="rect">
            <a:avLst/>
          </a:prstGeom>
          <a:ln w="0">
            <a:solidFill>
              <a:srgbClr val="3465a4"/>
            </a:solidFill>
          </a:ln>
        </p:spPr>
      </p:pic>
      <p:sp>
        <p:nvSpPr>
          <p:cNvPr id="161" name=""/>
          <p:cNvSpPr txBox="1"/>
          <p:nvPr/>
        </p:nvSpPr>
        <p:spPr>
          <a:xfrm>
            <a:off x="1440000" y="4901400"/>
            <a:ext cx="9540000" cy="109584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2200" spc="-1" strike="noStrike">
                <a:solidFill>
                  <a:srgbClr val="000000"/>
                </a:solidFill>
                <a:latin typeface="Lato"/>
              </a:rPr>
              <a:t>Patuloy ang pagbabagong ito sa ating lugar kaya patuloy ring nagiging maayos ang ating paglalakbay at kalakalan. Nagpapakita rin ito ng patuloy na pag-unlad ng ating lungsod o bayan.</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2078</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2023-08-11T14:28:20Z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