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6.png" ContentType="image/png"/>
  <Override PartName="/ppt/media/image11.png" ContentType="image/png"/>
  <Override PartName="/ppt/media/image7.png" ContentType="image/png"/>
  <Override PartName="/ppt/media/image12.png" ContentType="image/png"/>
  <Override PartName="/ppt/media/image8.png" ContentType="image/png"/>
  <Override PartName="/ppt/media/image13.png" ContentType="image/png"/>
  <Override PartName="/ppt/media/image10.png" ContentType="image/png"/>
  <Override PartName="/ppt/media/image9.png" ContentType="image/png"/>
  <Override PartName="/ppt/media/image14.png" ContentType="image/png"/>
  <Override PartName="/ppt/media/image5.png" ContentType="image/png"/>
  <Override PartName="/ppt/media/image15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slide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86720" cy="685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93600" cy="279360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99040" cy="385704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99040" cy="37872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86720" cy="62964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65160" cy="96516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29240" cy="102924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864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179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611040" cy="3379320"/>
          </a:xfrm>
          <a:prstGeom prst="rect">
            <a:avLst/>
          </a:prstGeom>
          <a:ln w="127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4059360" y="2904840"/>
            <a:ext cx="748980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Dividing a Fraction by a Whole Number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/>
          </p:nvPr>
        </p:nvSpPr>
        <p:spPr>
          <a:xfrm>
            <a:off x="1080000" y="1053000"/>
            <a:ext cx="9899280" cy="434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Dividing a Fraction by a Whole Number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In dividing a fraction to a whole number, get the reciprocal of the divisor and proceed to the multiplication of fractions.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Let’s have a example.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How many pieces of 1/3 meter lace can be cut from 4 meters of lace?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To solve the above problem, you need to divide 4 by   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              </a:t>
            </a:r>
            <a:r>
              <a:rPr b="0" lang="en-PH" sz="1800" spc="-1" strike="noStrike">
                <a:latin typeface="Lato"/>
              </a:rPr>
              <a:t>Is the same as 4 x 3.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26" name=""/>
          <p:cNvSpPr/>
          <p:nvPr/>
        </p:nvSpPr>
        <p:spPr>
          <a:xfrm>
            <a:off x="-1260000" y="266760"/>
            <a:ext cx="5512680" cy="225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pic>
        <p:nvPicPr>
          <p:cNvPr id="127" name="" descr=""/>
          <p:cNvPicPr/>
          <p:nvPr/>
        </p:nvPicPr>
        <p:blipFill>
          <a:blip r:embed="rId1"/>
          <a:stretch/>
        </p:blipFill>
        <p:spPr>
          <a:xfrm>
            <a:off x="8629560" y="2185560"/>
            <a:ext cx="3070080" cy="1594080"/>
          </a:xfrm>
          <a:prstGeom prst="rect">
            <a:avLst/>
          </a:prstGeom>
          <a:ln w="0">
            <a:noFill/>
          </a:ln>
        </p:spPr>
      </p:pic>
      <p:pic>
        <p:nvPicPr>
          <p:cNvPr id="128" name="" descr=""/>
          <p:cNvPicPr/>
          <p:nvPr/>
        </p:nvPicPr>
        <p:blipFill>
          <a:blip r:embed="rId2"/>
          <a:stretch/>
        </p:blipFill>
        <p:spPr>
          <a:xfrm>
            <a:off x="6493320" y="4054680"/>
            <a:ext cx="166320" cy="444960"/>
          </a:xfrm>
          <a:prstGeom prst="rect">
            <a:avLst/>
          </a:prstGeom>
          <a:ln w="0">
            <a:noFill/>
          </a:ln>
        </p:spPr>
      </p:pic>
      <p:pic>
        <p:nvPicPr>
          <p:cNvPr id="129" name="" descr=""/>
          <p:cNvPicPr/>
          <p:nvPr/>
        </p:nvPicPr>
        <p:blipFill>
          <a:blip r:embed="rId3"/>
          <a:stretch/>
        </p:blipFill>
        <p:spPr>
          <a:xfrm>
            <a:off x="2520000" y="4500000"/>
            <a:ext cx="478440" cy="545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/>
          </p:nvPr>
        </p:nvSpPr>
        <p:spPr>
          <a:xfrm>
            <a:off x="828720" y="900000"/>
            <a:ext cx="10510200" cy="434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Dividing a Fraction by a Whole Number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Cont.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What rule should you follow in dividing fractions? To divide fractions, change the divisor to its reciprocal, and then perform multiplication instead.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There are twelve pieces of    meter lace that can be cut from 4 meters of lace.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,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1" name=""/>
          <p:cNvSpPr/>
          <p:nvPr/>
        </p:nvSpPr>
        <p:spPr>
          <a:xfrm>
            <a:off x="-1377720" y="983160"/>
            <a:ext cx="5512680" cy="225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pic>
        <p:nvPicPr>
          <p:cNvPr id="132" name="" descr=""/>
          <p:cNvPicPr/>
          <p:nvPr/>
        </p:nvPicPr>
        <p:blipFill>
          <a:blip r:embed="rId1"/>
          <a:stretch/>
        </p:blipFill>
        <p:spPr>
          <a:xfrm>
            <a:off x="4135680" y="2520000"/>
            <a:ext cx="1036080" cy="1013760"/>
          </a:xfrm>
          <a:prstGeom prst="rect">
            <a:avLst/>
          </a:prstGeom>
          <a:ln w="0">
            <a:noFill/>
          </a:ln>
        </p:spPr>
      </p:pic>
      <p:sp>
        <p:nvSpPr>
          <p:cNvPr id="133" name=""/>
          <p:cNvSpPr/>
          <p:nvPr/>
        </p:nvSpPr>
        <p:spPr>
          <a:xfrm>
            <a:off x="3600000" y="3600000"/>
            <a:ext cx="210960" cy="523080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/>
          </p:nvPr>
        </p:nvSpPr>
        <p:spPr>
          <a:xfrm>
            <a:off x="977400" y="496440"/>
            <a:ext cx="10510200" cy="434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3200" spc="-1" strike="noStrike">
              <a:latin typeface="Arial"/>
            </a:endParaRPr>
          </a:p>
          <a:p>
            <a:pPr>
              <a:lnSpc>
                <a:spcPct val="90000"/>
              </a:lnSpc>
              <a:buNone/>
            </a:pPr>
            <a:endParaRPr b="0" lang="en-PH" sz="3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Dividing a Fraction by a Whole Number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97"/>
              </a:spcBef>
              <a:buNone/>
            </a:pPr>
            <a:r>
              <a:rPr b="0" lang="en-PH" sz="1800" spc="-1" strike="noStrike">
                <a:latin typeface="Lato"/>
              </a:rPr>
              <a:t>Here is another example: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Gladys can prepare for an exam for 1/4 day. If she has 2 days to prepare, how many exams can she be ready to take?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To solve the problem on the previous page, you need to divide 2 by 1/4.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       </a:t>
            </a:r>
            <a:r>
              <a:rPr b="0" lang="en-PH" sz="1800" spc="-1" strike="noStrike">
                <a:latin typeface="Lato"/>
              </a:rPr>
              <a:t>is just the same as 2 x 4.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So, we have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Gladys can prepare for 8 exams in 2 days.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200" spc="-1" strike="noStrike">
                <a:latin typeface="Lato"/>
              </a:rPr>
              <a:t>.</a:t>
            </a:r>
            <a:endParaRPr b="0" lang="en-PH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97"/>
              </a:spcBef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35" name=""/>
          <p:cNvSpPr/>
          <p:nvPr/>
        </p:nvSpPr>
        <p:spPr>
          <a:xfrm>
            <a:off x="-1377720" y="983160"/>
            <a:ext cx="5512680" cy="225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pic>
        <p:nvPicPr>
          <p:cNvPr id="136" name="" descr=""/>
          <p:cNvPicPr/>
          <p:nvPr/>
        </p:nvPicPr>
        <p:blipFill>
          <a:blip r:embed="rId1"/>
          <a:stretch/>
        </p:blipFill>
        <p:spPr>
          <a:xfrm>
            <a:off x="1974240" y="3456000"/>
            <a:ext cx="545400" cy="523080"/>
          </a:xfrm>
          <a:prstGeom prst="rect">
            <a:avLst/>
          </a:prstGeom>
          <a:ln w="0">
            <a:noFill/>
          </a:ln>
        </p:spPr>
      </p:pic>
      <p:pic>
        <p:nvPicPr>
          <p:cNvPr id="137" name="" descr=""/>
          <p:cNvPicPr/>
          <p:nvPr/>
        </p:nvPicPr>
        <p:blipFill>
          <a:blip r:embed="rId2"/>
          <a:stretch/>
        </p:blipFill>
        <p:spPr>
          <a:xfrm>
            <a:off x="2510640" y="4156200"/>
            <a:ext cx="1448640" cy="523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/>
          </p:nvPr>
        </p:nvSpPr>
        <p:spPr>
          <a:xfrm>
            <a:off x="720000" y="333360"/>
            <a:ext cx="10510200" cy="614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00000"/>
              </a:lnSpc>
              <a:buNone/>
            </a:pPr>
            <a:endParaRPr b="0" lang="en-PH" sz="3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3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Dividing a Fraction by a Whole Number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Example #3. Chie can sew a yard of cloth for 3/4 hour using a machine. If she has 6 hours to sew, how many yards of cloth can she sew?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To solve the problem, you need to divide 6 by 3/4.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                </a:t>
            </a:r>
            <a:r>
              <a:rPr b="0" lang="en-PH" sz="1800" spc="-1" strike="noStrike">
                <a:latin typeface="Lato"/>
              </a:rPr>
              <a:t>is the same as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So, we have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Chie can sew 8 yards of cloth in 6 hours.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39" name=""/>
          <p:cNvSpPr/>
          <p:nvPr/>
        </p:nvSpPr>
        <p:spPr>
          <a:xfrm>
            <a:off x="-1377720" y="983160"/>
            <a:ext cx="5512680" cy="225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pic>
        <p:nvPicPr>
          <p:cNvPr id="140" name="" descr=""/>
          <p:cNvPicPr/>
          <p:nvPr/>
        </p:nvPicPr>
        <p:blipFill>
          <a:blip r:embed="rId1"/>
          <a:stretch/>
        </p:blipFill>
        <p:spPr>
          <a:xfrm>
            <a:off x="2160000" y="2880000"/>
            <a:ext cx="511920" cy="556560"/>
          </a:xfrm>
          <a:prstGeom prst="rect">
            <a:avLst/>
          </a:prstGeom>
          <a:ln w="0">
            <a:noFill/>
          </a:ln>
        </p:spPr>
      </p:pic>
      <p:pic>
        <p:nvPicPr>
          <p:cNvPr id="141" name="" descr=""/>
          <p:cNvPicPr/>
          <p:nvPr/>
        </p:nvPicPr>
        <p:blipFill>
          <a:blip r:embed="rId2"/>
          <a:stretch/>
        </p:blipFill>
        <p:spPr>
          <a:xfrm>
            <a:off x="4370400" y="2879640"/>
            <a:ext cx="489600" cy="534240"/>
          </a:xfrm>
          <a:prstGeom prst="rect">
            <a:avLst/>
          </a:prstGeom>
          <a:ln w="0">
            <a:noFill/>
          </a:ln>
        </p:spPr>
      </p:pic>
      <p:pic>
        <p:nvPicPr>
          <p:cNvPr id="142" name="" descr=""/>
          <p:cNvPicPr/>
          <p:nvPr/>
        </p:nvPicPr>
        <p:blipFill>
          <a:blip r:embed="rId3"/>
          <a:stretch/>
        </p:blipFill>
        <p:spPr>
          <a:xfrm>
            <a:off x="2310840" y="3796920"/>
            <a:ext cx="1649160" cy="523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/>
          </p:nvPr>
        </p:nvSpPr>
        <p:spPr>
          <a:xfrm>
            <a:off x="720000" y="720000"/>
            <a:ext cx="10510200" cy="434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3200" spc="-1" strike="noStrike">
              <a:latin typeface="Arial"/>
            </a:endParaRPr>
          </a:p>
          <a:p>
            <a:pPr>
              <a:lnSpc>
                <a:spcPct val="90000"/>
              </a:lnSpc>
              <a:buNone/>
            </a:pPr>
            <a:endParaRPr b="0" lang="en-PH" sz="3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Multiplying a Fraction by a Whole Number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Additional examples.                                            Answers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1. 1/2 ÷</a:t>
            </a:r>
            <a:r>
              <a:rPr b="0" lang="en-PH" sz="1800" spc="-1" strike="noStrike">
                <a:latin typeface="Lato"/>
                <a:ea typeface="PingFang SC"/>
              </a:rPr>
              <a:t> 6                                                              1. 1/2 ÷ 6 = </a:t>
            </a:r>
            <a:r>
              <a:rPr b="1" lang="en-PH" sz="1800" spc="-1" strike="noStrike">
                <a:latin typeface="Lato"/>
                <a:ea typeface="PingFang SC"/>
              </a:rPr>
              <a:t>1/12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PingFang SC"/>
              </a:rPr>
              <a:t>2. 2/5 ÷ 5                                                              2. 2/5 ÷ 5 = </a:t>
            </a:r>
            <a:r>
              <a:rPr b="1" lang="en-PH" sz="1800" spc="-1" strike="noStrike">
                <a:latin typeface="Lato"/>
                <a:ea typeface="PingFang SC"/>
              </a:rPr>
              <a:t>2/25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PingFang SC"/>
              </a:rPr>
              <a:t>3. 3/4 ÷ 10                                                            3. 3/4 ÷ 10 = </a:t>
            </a:r>
            <a:r>
              <a:rPr b="1" lang="en-PH" sz="1800" spc="-1" strike="noStrike">
                <a:latin typeface="Lato"/>
                <a:ea typeface="PingFang SC"/>
              </a:rPr>
              <a:t>3/40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PingFang SC"/>
              </a:rPr>
              <a:t>4. 5/2 ÷ 3                                                              4. 5/2 ÷ 3 = </a:t>
            </a:r>
            <a:r>
              <a:rPr b="1" lang="en-PH" sz="1800" spc="-1" strike="noStrike">
                <a:latin typeface="Lato"/>
                <a:ea typeface="PingFang SC"/>
              </a:rPr>
              <a:t>5/6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PingFang SC"/>
              </a:rPr>
              <a:t>5. 5/12 ÷ 4                                                            5. 5/12 ÷ 4 = </a:t>
            </a:r>
            <a:r>
              <a:rPr b="1" lang="en-PH" sz="1800" spc="-1" strike="noStrike">
                <a:latin typeface="Lato"/>
                <a:ea typeface="PingFang SC"/>
              </a:rPr>
              <a:t>5/48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97"/>
              </a:spcBef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44" name=""/>
          <p:cNvSpPr/>
          <p:nvPr/>
        </p:nvSpPr>
        <p:spPr>
          <a:xfrm>
            <a:off x="-1377720" y="983160"/>
            <a:ext cx="5512680" cy="225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497</TotalTime>
  <Application>LibreOffice/7.2.5.2$MacOSX_X86_64 LibreOffice_project/499f9727c189e6ef3471021d6132d4c694f357e5</Application>
  <AppVersion>15.0000</AppVersion>
  <Words>71</Words>
  <Paragraphs>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2023-04-04T09:47:04Z</dcterms:modified>
  <cp:revision>49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7</vt:i4>
  </property>
</Properties>
</file>