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964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Maraming Gustong Maging</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(Kasarian ng 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txBox="1"/>
          <p:nvPr/>
        </p:nvSpPr>
        <p:spPr>
          <a:xfrm>
            <a:off x="540000" y="1197720"/>
            <a:ext cx="10980000" cy="1142280"/>
          </a:xfrm>
          <a:prstGeom prst="rect">
            <a:avLst/>
          </a:prstGeom>
          <a:gradFill rotWithShape="0">
            <a:gsLst>
              <a:gs pos="0">
                <a:srgbClr val="f7d1d5"/>
              </a:gs>
              <a:gs pos="100000">
                <a:srgbClr val="f7d1d5">
                  <a:alpha val="0"/>
                </a:srgbClr>
              </a:gs>
            </a:gsLst>
            <a:lin ang="5400000"/>
          </a:gradFill>
          <a:ln w="76320">
            <a:solidFill>
              <a:srgbClr val="395511"/>
            </a:solidFill>
            <a:round/>
          </a:ln>
        </p:spPr>
        <p:txBody>
          <a:bodyPr lIns="128160" rIns="128160" tIns="83160" bIns="83160" anchor="t">
            <a:noAutofit/>
          </a:bodyPr>
          <a:p>
            <a:pPr algn="ctr">
              <a:buNone/>
            </a:pPr>
            <a:r>
              <a:rPr b="0" lang="en-PH" sz="3200" spc="-1" strike="noStrike">
                <a:latin typeface="Lato"/>
              </a:rPr>
              <a:t>Ano ang masasabi mo sa sumusunod na grupo ng pangngalan?</a:t>
            </a:r>
            <a:endParaRPr b="0" lang="en-PH" sz="3200" spc="-1" strike="noStrike">
              <a:latin typeface="Lato"/>
            </a:endParaRPr>
          </a:p>
        </p:txBody>
      </p:sp>
      <p:sp>
        <p:nvSpPr>
          <p:cNvPr id="126" name=""/>
          <p:cNvSpPr/>
          <p:nvPr/>
        </p:nvSpPr>
        <p:spPr>
          <a:xfrm>
            <a:off x="1980000" y="2880000"/>
            <a:ext cx="2520000" cy="2520000"/>
          </a:xfrm>
          <a:prstGeom prst="ellipse">
            <a:avLst/>
          </a:prstGeom>
          <a:solidFill>
            <a:srgbClr val="ffffff"/>
          </a:solidFill>
          <a:ln w="29160">
            <a:solidFill>
              <a:srgbClr val="342a06"/>
            </a:solidFill>
            <a:round/>
          </a:ln>
        </p:spPr>
        <p:style>
          <a:lnRef idx="0"/>
          <a:fillRef idx="0"/>
          <a:effectRef idx="0"/>
          <a:fontRef idx="minor"/>
        </p:style>
        <p:txBody>
          <a:bodyPr lIns="104400" rIns="104400" tIns="59400" bIns="59400" anchor="ctr">
            <a:noAutofit/>
          </a:bodyPr>
          <a:p>
            <a:pPr algn="ctr">
              <a:lnSpc>
                <a:spcPct val="150000"/>
              </a:lnSpc>
              <a:buNone/>
            </a:pPr>
            <a:r>
              <a:rPr b="0" lang="en-PH" sz="2800" spc="-1" strike="noStrike">
                <a:latin typeface="Lato"/>
              </a:rPr>
              <a:t>madre</a:t>
            </a:r>
            <a:endParaRPr b="0" lang="en-PH" sz="2800" spc="-1" strike="noStrike">
              <a:latin typeface="Arial"/>
            </a:endParaRPr>
          </a:p>
          <a:p>
            <a:pPr algn="ctr">
              <a:lnSpc>
                <a:spcPct val="150000"/>
              </a:lnSpc>
              <a:buNone/>
            </a:pPr>
            <a:r>
              <a:rPr b="0" lang="en-PH" sz="2800" spc="-1" strike="noStrike">
                <a:latin typeface="Lato"/>
              </a:rPr>
              <a:t>nanay</a:t>
            </a:r>
            <a:endParaRPr b="0" lang="en-PH" sz="2800" spc="-1" strike="noStrike">
              <a:latin typeface="Arial"/>
            </a:endParaRPr>
          </a:p>
          <a:p>
            <a:pPr algn="ctr">
              <a:lnSpc>
                <a:spcPct val="150000"/>
              </a:lnSpc>
              <a:buNone/>
            </a:pPr>
            <a:r>
              <a:rPr b="0" lang="en-PH" sz="2800" spc="-1" strike="noStrike">
                <a:latin typeface="Lato"/>
              </a:rPr>
              <a:t>ate</a:t>
            </a:r>
            <a:endParaRPr b="0" lang="en-PH" sz="2800" spc="-1" strike="noStrike">
              <a:latin typeface="Arial"/>
            </a:endParaRPr>
          </a:p>
        </p:txBody>
      </p:sp>
      <p:sp>
        <p:nvSpPr>
          <p:cNvPr id="127" name=""/>
          <p:cNvSpPr/>
          <p:nvPr/>
        </p:nvSpPr>
        <p:spPr>
          <a:xfrm>
            <a:off x="5040000" y="3960000"/>
            <a:ext cx="1980000" cy="540000"/>
          </a:xfrm>
          <a:custGeom>
            <a:avLst/>
            <a:gdLst/>
            <a:ahLst/>
            <a:rect l="0" t="0" r="r" b="b"/>
            <a:pathLst>
              <a:path w="5502" h="1502">
                <a:moveTo>
                  <a:pt x="0" y="750"/>
                </a:moveTo>
                <a:lnTo>
                  <a:pt x="1095" y="0"/>
                </a:lnTo>
                <a:lnTo>
                  <a:pt x="1095" y="375"/>
                </a:lnTo>
                <a:lnTo>
                  <a:pt x="4405" y="375"/>
                </a:lnTo>
                <a:lnTo>
                  <a:pt x="4405" y="0"/>
                </a:lnTo>
                <a:lnTo>
                  <a:pt x="5501" y="750"/>
                </a:lnTo>
                <a:lnTo>
                  <a:pt x="4405" y="1501"/>
                </a:lnTo>
                <a:lnTo>
                  <a:pt x="4405" y="1125"/>
                </a:lnTo>
                <a:lnTo>
                  <a:pt x="1095" y="1125"/>
                </a:lnTo>
                <a:lnTo>
                  <a:pt x="1095" y="1501"/>
                </a:lnTo>
                <a:lnTo>
                  <a:pt x="0" y="750"/>
                </a:lnTo>
              </a:path>
            </a:pathLst>
          </a:custGeom>
          <a:solidFill>
            <a:srgbClr val="dee6ef"/>
          </a:solidFill>
          <a:ln w="0">
            <a:solidFill>
              <a:srgbClr val="b4c7dc"/>
            </a:solidFill>
          </a:ln>
        </p:spPr>
        <p:style>
          <a:lnRef idx="0"/>
          <a:fillRef idx="0"/>
          <a:effectRef idx="0"/>
          <a:fontRef idx="minor"/>
        </p:style>
      </p:sp>
      <p:sp>
        <p:nvSpPr>
          <p:cNvPr id="128" name=""/>
          <p:cNvSpPr/>
          <p:nvPr/>
        </p:nvSpPr>
        <p:spPr>
          <a:xfrm>
            <a:off x="7596360" y="2880360"/>
            <a:ext cx="2520000" cy="2520000"/>
          </a:xfrm>
          <a:prstGeom prst="ellipse">
            <a:avLst/>
          </a:prstGeom>
          <a:solidFill>
            <a:srgbClr val="ffffff"/>
          </a:solidFill>
          <a:ln w="29160">
            <a:solidFill>
              <a:srgbClr val="342a06"/>
            </a:solidFill>
            <a:round/>
          </a:ln>
        </p:spPr>
        <p:style>
          <a:lnRef idx="0"/>
          <a:fillRef idx="0"/>
          <a:effectRef idx="0"/>
          <a:fontRef idx="minor"/>
        </p:style>
        <p:txBody>
          <a:bodyPr lIns="104400" rIns="104400" tIns="59400" bIns="59400" anchor="ctr">
            <a:noAutofit/>
          </a:bodyPr>
          <a:p>
            <a:pPr algn="ctr">
              <a:lnSpc>
                <a:spcPct val="150000"/>
              </a:lnSpc>
              <a:buNone/>
            </a:pPr>
            <a:r>
              <a:rPr b="0" lang="en-PH" sz="2800" spc="-1" strike="noStrike">
                <a:latin typeface="Lato"/>
              </a:rPr>
              <a:t>pari</a:t>
            </a:r>
            <a:endParaRPr b="0" lang="en-PH" sz="2800" spc="-1" strike="noStrike">
              <a:latin typeface="Arial"/>
            </a:endParaRPr>
          </a:p>
          <a:p>
            <a:pPr algn="ctr">
              <a:lnSpc>
                <a:spcPct val="150000"/>
              </a:lnSpc>
              <a:buNone/>
            </a:pPr>
            <a:r>
              <a:rPr b="0" lang="en-PH" sz="2800" spc="-1" strike="noStrike">
                <a:latin typeface="Lato"/>
              </a:rPr>
              <a:t>tatay</a:t>
            </a:r>
            <a:endParaRPr b="0" lang="en-PH" sz="2800" spc="-1" strike="noStrike">
              <a:latin typeface="Arial"/>
            </a:endParaRPr>
          </a:p>
          <a:p>
            <a:pPr algn="ctr">
              <a:lnSpc>
                <a:spcPct val="150000"/>
              </a:lnSpc>
              <a:buNone/>
            </a:pPr>
            <a:r>
              <a:rPr b="0" lang="en-PH" sz="2800" spc="-1" strike="noStrike">
                <a:latin typeface="Lato"/>
              </a:rPr>
              <a:t>kuya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txBox="1"/>
          <p:nvPr/>
        </p:nvSpPr>
        <p:spPr>
          <a:xfrm>
            <a:off x="1011240" y="1041480"/>
            <a:ext cx="10076760" cy="4898520"/>
          </a:xfrm>
          <a:prstGeom prst="rect">
            <a:avLst/>
          </a:prstGeom>
          <a:solidFill>
            <a:srgbClr val="f6f9d4">
              <a:alpha val="89000"/>
            </a:srgbClr>
          </a:solidFill>
          <a:ln w="76320">
            <a:solidFill>
              <a:srgbClr val="780373"/>
            </a:solidFill>
            <a:prstDash val="sysDash"/>
            <a:round/>
          </a:ln>
        </p:spPr>
        <p:txBody>
          <a:bodyPr lIns="128160" rIns="128160" tIns="83160" bIns="83160" anchor="t">
            <a:noAutofit/>
          </a:bodyPr>
          <a:p>
            <a:pPr algn="just">
              <a:lnSpc>
                <a:spcPct val="150000"/>
              </a:lnSpc>
              <a:buNone/>
            </a:pPr>
            <a:r>
              <a:rPr b="0" lang="en-PH" sz="3200" spc="-1" strike="noStrike">
                <a:latin typeface="Lato"/>
              </a:rPr>
              <a:t>	</a:t>
            </a:r>
            <a:r>
              <a:rPr b="0" lang="en-PH" sz="3200" spc="-1" strike="noStrike">
                <a:latin typeface="Lato"/>
              </a:rPr>
              <a:t>Ang grupo ng pangngalan sa kaliwa ay mga pangngalang tumutukoy sa babae samantalang ang grupo ng pangngalan sa kanan ay tumutukoy sa lalaki. Ipinakikita ng mga halimbawang ito ang kasarian ng pangngalan. Ibig sabihin, may mga pangngalang panlalaki at may mga pangngalang pambabae.</a:t>
            </a:r>
            <a:endParaRPr b="0" lang="en-PH" sz="32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txBox="1"/>
          <p:nvPr/>
        </p:nvSpPr>
        <p:spPr>
          <a:xfrm>
            <a:off x="1011240" y="1761480"/>
            <a:ext cx="10076760" cy="2738520"/>
          </a:xfrm>
          <a:prstGeom prst="rect">
            <a:avLst/>
          </a:prstGeom>
          <a:solidFill>
            <a:srgbClr val="f6f9d4">
              <a:alpha val="89000"/>
            </a:srgbClr>
          </a:solidFill>
          <a:ln w="76320">
            <a:solidFill>
              <a:srgbClr val="780373"/>
            </a:solidFill>
            <a:prstDash val="sysDash"/>
            <a:round/>
          </a:ln>
        </p:spPr>
        <p:txBody>
          <a:bodyPr lIns="128160" rIns="128160" tIns="83160" bIns="83160" anchor="t">
            <a:noAutofit/>
          </a:bodyPr>
          <a:p>
            <a:pPr algn="just">
              <a:lnSpc>
                <a:spcPct val="150000"/>
              </a:lnSpc>
              <a:buNone/>
            </a:pPr>
            <a:r>
              <a:rPr b="0" lang="en-PH" sz="3200" spc="-1" strike="noStrike">
                <a:latin typeface="Lato"/>
              </a:rPr>
              <a:t>1. </a:t>
            </a:r>
            <a:r>
              <a:rPr b="0" lang="en-PH" sz="3200" spc="-1" strike="noStrike">
                <a:highlight>
                  <a:srgbClr val="ffa6a6"/>
                </a:highlight>
                <a:latin typeface="Lato"/>
              </a:rPr>
              <a:t>Pangngalang panlalaki</a:t>
            </a:r>
            <a:r>
              <a:rPr b="0" lang="en-PH" sz="3200" spc="-1" strike="noStrike">
                <a:latin typeface="Lato"/>
              </a:rPr>
              <a:t> – mga pangngalan na karaniwang tumutukoy lamang sa </a:t>
            </a:r>
            <a:r>
              <a:rPr b="0" lang="en-PH" sz="3200" spc="-1" strike="noStrike">
                <a:highlight>
                  <a:srgbClr val="ffa6a6"/>
                </a:highlight>
                <a:latin typeface="Lato"/>
              </a:rPr>
              <a:t>lalaki.</a:t>
            </a:r>
            <a:endParaRPr b="0" lang="en-PH" sz="3200" spc="-1" strike="noStrike">
              <a:latin typeface="Lato"/>
            </a:endParaRPr>
          </a:p>
          <a:p>
            <a:pPr algn="just">
              <a:lnSpc>
                <a:spcPct val="150000"/>
              </a:lnSpc>
              <a:buNone/>
            </a:pPr>
            <a:r>
              <a:rPr b="0" lang="en-PH" sz="3200" spc="-1" strike="noStrike">
                <a:latin typeface="Lato"/>
              </a:rPr>
              <a:t>Halimbawa: tatay, lolo, kuya</a:t>
            </a:r>
            <a:endParaRPr b="0" lang="en-PH" sz="3200" spc="-1" strike="noStrike">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txBox="1"/>
          <p:nvPr/>
        </p:nvSpPr>
        <p:spPr>
          <a:xfrm>
            <a:off x="1011240" y="1761480"/>
            <a:ext cx="10076760" cy="2738520"/>
          </a:xfrm>
          <a:prstGeom prst="rect">
            <a:avLst/>
          </a:prstGeom>
          <a:solidFill>
            <a:srgbClr val="f6f9d4">
              <a:alpha val="89000"/>
            </a:srgbClr>
          </a:solidFill>
          <a:ln w="76320">
            <a:solidFill>
              <a:srgbClr val="780373"/>
            </a:solidFill>
            <a:prstDash val="sysDash"/>
            <a:round/>
          </a:ln>
        </p:spPr>
        <p:txBody>
          <a:bodyPr lIns="128160" rIns="128160" tIns="83160" bIns="83160" anchor="t">
            <a:noAutofit/>
          </a:bodyPr>
          <a:p>
            <a:pPr algn="just">
              <a:lnSpc>
                <a:spcPct val="150000"/>
              </a:lnSpc>
              <a:buNone/>
            </a:pPr>
            <a:r>
              <a:rPr b="0" lang="en-PH" sz="3200" spc="-1" strike="noStrike">
                <a:latin typeface="Lato"/>
              </a:rPr>
              <a:t>2. </a:t>
            </a:r>
            <a:r>
              <a:rPr b="0" lang="en-PH" sz="3200" spc="-1" strike="noStrike">
                <a:highlight>
                  <a:srgbClr val="ffa6a6"/>
                </a:highlight>
                <a:latin typeface="Lato"/>
              </a:rPr>
              <a:t>Pangngalang pambabae</a:t>
            </a:r>
            <a:r>
              <a:rPr b="0" lang="en-PH" sz="3200" spc="-1" strike="noStrike">
                <a:latin typeface="Lato"/>
              </a:rPr>
              <a:t> – mga pangngalan na karaniwang tumutukoy lamang sa </a:t>
            </a:r>
            <a:r>
              <a:rPr b="0" lang="en-PH" sz="3200" spc="-1" strike="noStrike">
                <a:highlight>
                  <a:srgbClr val="ffa6a6"/>
                </a:highlight>
                <a:latin typeface="Lato"/>
              </a:rPr>
              <a:t>babae</a:t>
            </a:r>
            <a:r>
              <a:rPr b="0" lang="en-PH" sz="3200" spc="-1" strike="noStrike">
                <a:latin typeface="Lato"/>
              </a:rPr>
              <a:t>.</a:t>
            </a:r>
            <a:endParaRPr b="0" lang="en-PH" sz="3200" spc="-1" strike="noStrike">
              <a:latin typeface="Lato"/>
            </a:endParaRPr>
          </a:p>
          <a:p>
            <a:pPr algn="just">
              <a:lnSpc>
                <a:spcPct val="150000"/>
              </a:lnSpc>
              <a:buNone/>
            </a:pPr>
            <a:r>
              <a:rPr b="0" lang="en-PH" sz="3200" spc="-1" strike="noStrike">
                <a:latin typeface="Lato"/>
              </a:rPr>
              <a:t>Halimbawa: nanay, lola, ate</a:t>
            </a:r>
            <a:endParaRPr b="0" lang="en-PH" sz="32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txBox="1"/>
          <p:nvPr/>
        </p:nvSpPr>
        <p:spPr>
          <a:xfrm>
            <a:off x="1011240" y="1761480"/>
            <a:ext cx="10076760" cy="3458520"/>
          </a:xfrm>
          <a:prstGeom prst="rect">
            <a:avLst/>
          </a:prstGeom>
          <a:solidFill>
            <a:srgbClr val="f6f9d4">
              <a:alpha val="89000"/>
            </a:srgbClr>
          </a:solidFill>
          <a:ln w="76320">
            <a:solidFill>
              <a:srgbClr val="780373"/>
            </a:solidFill>
            <a:prstDash val="sysDash"/>
            <a:round/>
          </a:ln>
        </p:spPr>
        <p:txBody>
          <a:bodyPr lIns="128160" rIns="128160" tIns="83160" bIns="83160" anchor="t">
            <a:noAutofit/>
          </a:bodyPr>
          <a:p>
            <a:pPr algn="just">
              <a:lnSpc>
                <a:spcPct val="150000"/>
              </a:lnSpc>
              <a:buNone/>
            </a:pPr>
            <a:r>
              <a:rPr b="0" lang="en-PH" sz="3200" spc="-1" strike="noStrike">
                <a:latin typeface="Lato"/>
              </a:rPr>
              <a:t>3. </a:t>
            </a:r>
            <a:r>
              <a:rPr b="0" lang="en-PH" sz="3200" spc="-1" strike="noStrike">
                <a:highlight>
                  <a:srgbClr val="ffa6a6"/>
                </a:highlight>
                <a:latin typeface="Lato"/>
              </a:rPr>
              <a:t>Pangngalang hindi tiyak ang kasarian</a:t>
            </a:r>
            <a:r>
              <a:rPr b="0" lang="en-PH" sz="3200" spc="-1" strike="noStrike">
                <a:latin typeface="Lato"/>
              </a:rPr>
              <a:t> – mga pangngalang maaaring tumukoy kapuwa sa babae o lalaki</a:t>
            </a:r>
            <a:endParaRPr b="0" lang="en-PH" sz="3200" spc="-1" strike="noStrike">
              <a:latin typeface="Lato"/>
            </a:endParaRPr>
          </a:p>
          <a:p>
            <a:pPr algn="just">
              <a:lnSpc>
                <a:spcPct val="150000"/>
              </a:lnSpc>
              <a:buNone/>
            </a:pPr>
            <a:r>
              <a:rPr b="0" lang="en-PH" sz="3200" spc="-1" strike="noStrike">
                <a:latin typeface="Lato"/>
              </a:rPr>
              <a:t>Halimbawa: guro, negosyante, artista</a:t>
            </a:r>
            <a:endParaRPr b="0" lang="en-PH" sz="3200" spc="-1" strike="noStrike">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txBox="1"/>
          <p:nvPr/>
        </p:nvSpPr>
        <p:spPr>
          <a:xfrm>
            <a:off x="1011240" y="1761480"/>
            <a:ext cx="10076760" cy="2558520"/>
          </a:xfrm>
          <a:prstGeom prst="rect">
            <a:avLst/>
          </a:prstGeom>
          <a:solidFill>
            <a:srgbClr val="f6f9d4">
              <a:alpha val="89000"/>
            </a:srgbClr>
          </a:solidFill>
          <a:ln w="76320">
            <a:solidFill>
              <a:srgbClr val="780373"/>
            </a:solidFill>
            <a:prstDash val="sysDash"/>
            <a:round/>
          </a:ln>
        </p:spPr>
        <p:txBody>
          <a:bodyPr lIns="128160" rIns="128160" tIns="83160" bIns="83160" anchor="t">
            <a:noAutofit/>
          </a:bodyPr>
          <a:p>
            <a:pPr algn="just">
              <a:lnSpc>
                <a:spcPct val="150000"/>
              </a:lnSpc>
              <a:buNone/>
            </a:pPr>
            <a:r>
              <a:rPr b="0" lang="en-PH" sz="3200" spc="-1" strike="noStrike">
                <a:latin typeface="Lato"/>
              </a:rPr>
              <a:t>	</a:t>
            </a:r>
            <a:r>
              <a:rPr b="0" lang="en-PH" sz="3200" spc="-1" strike="noStrike">
                <a:latin typeface="Lato"/>
              </a:rPr>
              <a:t>Dagdag sa tatlong kasarian ng pangngalan na una mo nang natutuhan, mayroon ding pangngalang walang kasarian.</a:t>
            </a:r>
            <a:endParaRPr b="0" lang="en-PH" sz="32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txBox="1"/>
          <p:nvPr/>
        </p:nvSpPr>
        <p:spPr>
          <a:xfrm>
            <a:off x="1011240" y="1761480"/>
            <a:ext cx="10076760" cy="3278520"/>
          </a:xfrm>
          <a:prstGeom prst="rect">
            <a:avLst/>
          </a:prstGeom>
          <a:solidFill>
            <a:srgbClr val="f6f9d4">
              <a:alpha val="89000"/>
            </a:srgbClr>
          </a:solidFill>
          <a:ln w="76320">
            <a:solidFill>
              <a:srgbClr val="780373"/>
            </a:solidFill>
            <a:prstDash val="sysDash"/>
            <a:round/>
          </a:ln>
        </p:spPr>
        <p:txBody>
          <a:bodyPr lIns="128160" rIns="128160" tIns="83160" bIns="83160" anchor="t">
            <a:noAutofit/>
          </a:bodyPr>
          <a:p>
            <a:pPr algn="just">
              <a:lnSpc>
                <a:spcPct val="150000"/>
              </a:lnSpc>
              <a:buNone/>
            </a:pPr>
            <a:r>
              <a:rPr b="0" lang="en-PH" sz="3200" spc="-1" strike="noStrike">
                <a:latin typeface="Lato"/>
              </a:rPr>
              <a:t>4. </a:t>
            </a:r>
            <a:r>
              <a:rPr b="0" lang="en-PH" sz="3200" spc="-1" strike="noStrike">
                <a:highlight>
                  <a:srgbClr val="ffa6a6"/>
                </a:highlight>
                <a:latin typeface="Lato"/>
              </a:rPr>
              <a:t>Pangngalang walang kasarian</a:t>
            </a:r>
            <a:r>
              <a:rPr b="0" lang="en-PH" sz="3200" spc="-1" strike="noStrike">
                <a:latin typeface="Lato"/>
              </a:rPr>
              <a:t> – ito ay ang mga pangngalang tumutukoy sa mga bagay na walang kasarian</a:t>
            </a:r>
            <a:endParaRPr b="0" lang="en-PH" sz="3200" spc="-1" strike="noStrike">
              <a:latin typeface="Lato"/>
            </a:endParaRPr>
          </a:p>
          <a:p>
            <a:pPr algn="just">
              <a:lnSpc>
                <a:spcPct val="150000"/>
              </a:lnSpc>
              <a:buNone/>
            </a:pPr>
            <a:r>
              <a:rPr b="0" lang="en-PH" sz="3200" spc="-1" strike="noStrike">
                <a:latin typeface="Lato"/>
              </a:rPr>
              <a:t>Halimbawa: paaralan, pangarap, kaso</a:t>
            </a:r>
            <a:endParaRPr b="0" lang="en-PH" sz="3200" spc="-1" strike="noStrike">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txBox="1"/>
          <p:nvPr/>
        </p:nvSpPr>
        <p:spPr>
          <a:xfrm>
            <a:off x="900000" y="1121400"/>
            <a:ext cx="10500120" cy="1619280"/>
          </a:xfrm>
          <a:prstGeom prst="rect">
            <a:avLst/>
          </a:prstGeom>
          <a:solidFill>
            <a:srgbClr val="ffde59">
              <a:alpha val="56000"/>
            </a:srgbClr>
          </a:solidFill>
          <a:ln w="57240">
            <a:solidFill>
              <a:srgbClr val="443205"/>
            </a:solidFill>
            <a:round/>
          </a:ln>
        </p:spPr>
        <p:txBody>
          <a:bodyPr lIns="118440" rIns="118440" tIns="73440" bIns="73440" anchor="t">
            <a:noAutofit/>
          </a:bodyPr>
          <a:p>
            <a:pPr algn="ctr">
              <a:lnSpc>
                <a:spcPct val="115000"/>
              </a:lnSpc>
              <a:buNone/>
            </a:pPr>
            <a:r>
              <a:rPr b="0" lang="en-PH" sz="2800" spc="-1" strike="noStrike">
                <a:latin typeface="Lato"/>
              </a:rPr>
              <a:t>Pag-aralan ang Talahanayan. </a:t>
            </a:r>
            <a:endParaRPr b="0" lang="en-PH" sz="2800" spc="-1" strike="noStrike">
              <a:latin typeface="Lato"/>
            </a:endParaRPr>
          </a:p>
          <a:p>
            <a:pPr algn="just">
              <a:lnSpc>
                <a:spcPct val="115000"/>
              </a:lnSpc>
              <a:buNone/>
            </a:pPr>
            <a:r>
              <a:rPr b="0" lang="en-PH" sz="2800" spc="-1" strike="noStrike">
                <a:latin typeface="Lato"/>
              </a:rPr>
              <a:t>Bilugan ang pangngalang wala sa tamang hanay. Ituro ito sa tamang hanay gamit ang </a:t>
            </a:r>
            <a:r>
              <a:rPr b="0" i="1" lang="en-PH" sz="2800" spc="-1" strike="noStrike">
                <a:latin typeface="Lato"/>
              </a:rPr>
              <a:t>arrow</a:t>
            </a:r>
            <a:r>
              <a:rPr b="0" lang="en-PH" sz="2800" spc="-1" strike="noStrike">
                <a:latin typeface="Lato"/>
              </a:rPr>
              <a:t>. Gawing gabay ang halimbawa.</a:t>
            </a:r>
            <a:endParaRPr b="0" lang="en-PH" sz="2800" spc="-1" strike="noStrike">
              <a:latin typeface="Lato"/>
            </a:endParaRPr>
          </a:p>
        </p:txBody>
      </p:sp>
      <p:graphicFrame>
        <p:nvGraphicFramePr>
          <p:cNvPr id="136" name=""/>
          <p:cNvGraphicFramePr/>
          <p:nvPr/>
        </p:nvGraphicFramePr>
        <p:xfrm>
          <a:off x="1024920" y="3016440"/>
          <a:ext cx="10243080" cy="2923560"/>
        </p:xfrm>
        <a:graphic>
          <a:graphicData uri="http://schemas.openxmlformats.org/drawingml/2006/table">
            <a:tbl>
              <a:tblPr/>
              <a:tblGrid>
                <a:gridCol w="1899000"/>
                <a:gridCol w="2354040"/>
                <a:gridCol w="2602080"/>
                <a:gridCol w="3387960"/>
              </a:tblGrid>
              <a:tr h="974160">
                <a:tc>
                  <a:txBody>
                    <a:bodyPr lIns="90000" rIns="90000" tIns="46800" bIns="46800" anchor="ctr">
                      <a:noAutofit/>
                    </a:bodyPr>
                    <a:p>
                      <a:pPr algn="ctr">
                        <a:buNone/>
                      </a:pPr>
                      <a:r>
                        <a:rPr b="1" lang="en-PH" sz="2800" spc="-1" strike="noStrike">
                          <a:latin typeface="Lato"/>
                        </a:rPr>
                        <a:t>Pambabae </a:t>
                      </a:r>
                      <a:endParaRPr b="1" lang="en-PH" sz="2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ctr">
                      <a:noAutofit/>
                    </a:bodyPr>
                    <a:p>
                      <a:pPr algn="ctr">
                        <a:buNone/>
                      </a:pPr>
                      <a:r>
                        <a:rPr b="1" lang="en-PH" sz="2800" spc="-1" strike="noStrike">
                          <a:latin typeface="Lato"/>
                        </a:rPr>
                        <a:t>Panlalaki </a:t>
                      </a:r>
                      <a:endParaRPr b="1" lang="en-PH" sz="2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ctr">
                      <a:noAutofit/>
                    </a:bodyPr>
                    <a:p>
                      <a:pPr algn="ctr">
                        <a:buNone/>
                      </a:pPr>
                      <a:r>
                        <a:rPr b="1" lang="en-PH" sz="2800" spc="-1" strike="noStrike">
                          <a:latin typeface="Lato"/>
                        </a:rPr>
                        <a:t>Hindi Tiyak</a:t>
                      </a:r>
                      <a:endParaRPr b="1" lang="en-PH" sz="2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ctr">
                      <a:noAutofit/>
                    </a:bodyPr>
                    <a:p>
                      <a:pPr algn="ctr">
                        <a:buNone/>
                      </a:pPr>
                      <a:r>
                        <a:rPr b="1" lang="en-PH" sz="2800" spc="-1" strike="noStrike">
                          <a:latin typeface="Lato"/>
                        </a:rPr>
                        <a:t>Walang Kasarian</a:t>
                      </a:r>
                      <a:endParaRPr b="1" lang="en-PH" sz="2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r>
              <a:tr h="974160">
                <a:tc>
                  <a:txBody>
                    <a:bodyPr lIns="90000" rIns="90000" tIns="46800" bIns="46800" anchor="t">
                      <a:noAutofit/>
                    </a:bodyPr>
                    <a:p>
                      <a:pPr algn="ctr">
                        <a:buNone/>
                      </a:pPr>
                      <a:r>
                        <a:rPr b="0" lang="en-PH" sz="2800" spc="-1" strike="noStrike">
                          <a:latin typeface="Lato"/>
                        </a:rPr>
                        <a:t>Pulis </a:t>
                      </a:r>
                      <a:endParaRPr b="0" lang="en-PH" sz="2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t">
                      <a:noAutofit/>
                    </a:bodyPr>
                    <a:p>
                      <a:pPr algn="ctr">
                        <a:buNone/>
                      </a:pPr>
                      <a:r>
                        <a:rPr b="0" lang="en-PH" sz="2800" spc="-1" strike="noStrike">
                          <a:latin typeface="Lato"/>
                        </a:rPr>
                        <a:t>Manong</a:t>
                      </a:r>
                      <a:endParaRPr b="0" lang="en-PH" sz="2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t">
                      <a:noAutofit/>
                    </a:bodyPr>
                    <a:p>
                      <a:pPr algn="ctr">
                        <a:buNone/>
                      </a:pPr>
                      <a:r>
                        <a:rPr b="0" lang="en-PH" sz="2800" spc="-1" strike="noStrike">
                          <a:latin typeface="Lato"/>
                        </a:rPr>
                        <a:t>Gitara </a:t>
                      </a:r>
                      <a:endParaRPr b="0" lang="en-PH" sz="2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t">
                      <a:noAutofit/>
                    </a:bodyPr>
                    <a:p>
                      <a:pPr algn="ctr">
                        <a:buNone/>
                      </a:pPr>
                      <a:r>
                        <a:rPr b="0" lang="en-PH" sz="2800" spc="-1" strike="noStrike">
                          <a:latin typeface="Lato"/>
                        </a:rPr>
                        <a:t>Libro </a:t>
                      </a:r>
                      <a:endParaRPr b="0" lang="en-PH" sz="2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r>
              <a:tr h="975240">
                <a:tc>
                  <a:txBody>
                    <a:bodyPr lIns="90000" rIns="90000" tIns="46800" bIns="46800" anchor="t">
                      <a:noAutofit/>
                    </a:bodyPr>
                    <a:p>
                      <a:pPr algn="ctr">
                        <a:buNone/>
                      </a:pPr>
                      <a:r>
                        <a:rPr b="0" lang="en-PH" sz="2800" spc="-1" strike="noStrike">
                          <a:latin typeface="Lato"/>
                        </a:rPr>
                        <a:t>Prinsesa</a:t>
                      </a:r>
                      <a:endParaRPr b="0" lang="en-PH" sz="2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t">
                      <a:noAutofit/>
                    </a:bodyPr>
                    <a:p>
                      <a:pPr algn="ctr">
                        <a:buNone/>
                      </a:pPr>
                      <a:r>
                        <a:rPr b="0" lang="en-PH" sz="2800" spc="-1" strike="noStrike">
                          <a:latin typeface="Lato"/>
                        </a:rPr>
                        <a:t>Panadero</a:t>
                      </a:r>
                      <a:endParaRPr b="0" lang="en-PH" sz="2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t">
                      <a:noAutofit/>
                    </a:bodyPr>
                    <a:p>
                      <a:pPr algn="ctr">
                        <a:buNone/>
                      </a:pPr>
                      <a:r>
                        <a:rPr b="0" lang="en-PH" sz="2800" spc="-1" strike="noStrike">
                          <a:latin typeface="Lato"/>
                        </a:rPr>
                        <a:t>Dentista </a:t>
                      </a:r>
                      <a:endParaRPr b="0" lang="en-PH" sz="2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tIns="46800" bIns="46800" anchor="t">
                      <a:noAutofit/>
                    </a:bodyPr>
                    <a:p>
                      <a:pPr algn="ctr">
                        <a:buNone/>
                      </a:pPr>
                      <a:r>
                        <a:rPr b="0" lang="en-PH" sz="2800" spc="-1" strike="noStrike">
                          <a:latin typeface="Lato"/>
                        </a:rPr>
                        <a:t>mekaniko</a:t>
                      </a:r>
                      <a:endParaRPr b="0" lang="en-PH" sz="2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r>
            </a:tbl>
          </a:graphicData>
        </a:graphic>
      </p:graphicFrame>
      <p:sp>
        <p:nvSpPr>
          <p:cNvPr id="137" name=""/>
          <p:cNvSpPr/>
          <p:nvPr/>
        </p:nvSpPr>
        <p:spPr>
          <a:xfrm>
            <a:off x="1476000" y="3960000"/>
            <a:ext cx="900000" cy="720000"/>
          </a:xfrm>
          <a:prstGeom prst="ellipse">
            <a:avLst/>
          </a:prstGeom>
          <a:noFill/>
          <a:ln w="57240">
            <a:solidFill>
              <a:srgbClr val="2a6099"/>
            </a:solidFill>
            <a:round/>
          </a:ln>
        </p:spPr>
        <p:style>
          <a:lnRef idx="0"/>
          <a:fillRef idx="0"/>
          <a:effectRef idx="0"/>
          <a:fontRef idx="minor"/>
        </p:style>
      </p:sp>
      <p:sp>
        <p:nvSpPr>
          <p:cNvPr id="138" name=""/>
          <p:cNvSpPr/>
          <p:nvPr/>
        </p:nvSpPr>
        <p:spPr>
          <a:xfrm flipV="1">
            <a:off x="2520000" y="3600000"/>
            <a:ext cx="3240000" cy="540000"/>
          </a:xfrm>
          <a:prstGeom prst="line">
            <a:avLst/>
          </a:prstGeom>
          <a:ln w="76320">
            <a:solidFill>
              <a:srgbClr val="3465a4"/>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2714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2023-08-04T14:31:38Z</dcterms:modified>
  <cp:revision>253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