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9640" cy="1187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Maraming Gustong Maging</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(Kasarian 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txBox="1"/>
          <p:nvPr/>
        </p:nvSpPr>
        <p:spPr>
          <a:xfrm>
            <a:off x="540000" y="1197720"/>
            <a:ext cx="10980000" cy="1142280"/>
          </a:xfrm>
          <a:prstGeom prst="rect">
            <a:avLst/>
          </a:prstGeom>
          <a:gradFill rotWithShape="0">
            <a:gsLst>
              <a:gs pos="0">
                <a:srgbClr val="f7d1d5"/>
              </a:gs>
              <a:gs pos="100000">
                <a:srgbClr val="f7d1d5">
                  <a:alpha val="0"/>
                </a:srgbClr>
              </a:gs>
            </a:gsLst>
            <a:lin ang="5400000"/>
          </a:gradFill>
          <a:ln w="76320">
            <a:solidFill>
              <a:srgbClr val="395511"/>
            </a:solidFill>
            <a:round/>
          </a:ln>
        </p:spPr>
        <p:txBody>
          <a:bodyPr lIns="128160" rIns="128160" tIns="83160" bIns="83160" anchor="t">
            <a:noAutofit/>
          </a:bodyPr>
          <a:p>
            <a:pPr algn="ctr">
              <a:buNone/>
            </a:pPr>
            <a:r>
              <a:rPr b="0" lang="en-PH" sz="3200" spc="-1" strike="noStrike">
                <a:latin typeface="Lato"/>
              </a:rPr>
              <a:t>Ano ang masasabi mo sa sumusunod na grupo ng pangngalan?</a:t>
            </a:r>
            <a:endParaRPr b="0" lang="en-PH" sz="3200" spc="-1" strike="noStrike">
              <a:latin typeface="Lato"/>
            </a:endParaRPr>
          </a:p>
        </p:txBody>
      </p:sp>
      <p:sp>
        <p:nvSpPr>
          <p:cNvPr id="126" name=""/>
          <p:cNvSpPr/>
          <p:nvPr/>
        </p:nvSpPr>
        <p:spPr>
          <a:xfrm>
            <a:off x="1980000" y="2880000"/>
            <a:ext cx="2520000" cy="2520000"/>
          </a:xfrm>
          <a:prstGeom prst="ellipse">
            <a:avLst/>
          </a:prstGeom>
          <a:solidFill>
            <a:srgbClr val="ffffff"/>
          </a:solidFill>
          <a:ln w="29160">
            <a:solidFill>
              <a:srgbClr val="342a06"/>
            </a:solidFill>
            <a:round/>
          </a:ln>
        </p:spPr>
        <p:style>
          <a:lnRef idx="0"/>
          <a:fillRef idx="0"/>
          <a:effectRef idx="0"/>
          <a:fontRef idx="minor"/>
        </p:style>
        <p:txBody>
          <a:bodyPr lIns="104400" rIns="104400" tIns="59400" bIns="59400" anchor="ctr">
            <a:noAutofit/>
          </a:bodyPr>
          <a:p>
            <a:pPr algn="ctr">
              <a:lnSpc>
                <a:spcPct val="150000"/>
              </a:lnSpc>
              <a:buNone/>
            </a:pPr>
            <a:r>
              <a:rPr b="0" lang="en-PH" sz="2800" spc="-1" strike="noStrike">
                <a:latin typeface="Lato"/>
              </a:rPr>
              <a:t>madre</a:t>
            </a:r>
            <a:endParaRPr b="0" lang="en-PH" sz="2800" spc="-1" strike="noStrike">
              <a:latin typeface="Arial"/>
            </a:endParaRPr>
          </a:p>
          <a:p>
            <a:pPr algn="ctr">
              <a:lnSpc>
                <a:spcPct val="150000"/>
              </a:lnSpc>
              <a:buNone/>
            </a:pPr>
            <a:r>
              <a:rPr b="0" lang="en-PH" sz="2800" spc="-1" strike="noStrike">
                <a:latin typeface="Lato"/>
              </a:rPr>
              <a:t>nanay</a:t>
            </a:r>
            <a:endParaRPr b="0" lang="en-PH" sz="2800" spc="-1" strike="noStrike">
              <a:latin typeface="Arial"/>
            </a:endParaRPr>
          </a:p>
          <a:p>
            <a:pPr algn="ctr">
              <a:lnSpc>
                <a:spcPct val="150000"/>
              </a:lnSpc>
              <a:buNone/>
            </a:pPr>
            <a:r>
              <a:rPr b="0" lang="en-PH" sz="2800" spc="-1" strike="noStrike">
                <a:latin typeface="Lato"/>
              </a:rPr>
              <a:t>ate</a:t>
            </a:r>
            <a:endParaRPr b="0" lang="en-PH" sz="2800" spc="-1" strike="noStrike">
              <a:latin typeface="Arial"/>
            </a:endParaRPr>
          </a:p>
        </p:txBody>
      </p:sp>
      <p:sp>
        <p:nvSpPr>
          <p:cNvPr id="127" name=""/>
          <p:cNvSpPr/>
          <p:nvPr/>
        </p:nvSpPr>
        <p:spPr>
          <a:xfrm>
            <a:off x="5040000" y="3960000"/>
            <a:ext cx="1980000" cy="540000"/>
          </a:xfrm>
          <a:custGeom>
            <a:avLst/>
            <a:gdLst/>
            <a:ahLst/>
            <a:rect l="0" t="0" r="r" b="b"/>
            <a:pathLst>
              <a:path w="5502" h="1502">
                <a:moveTo>
                  <a:pt x="0" y="750"/>
                </a:moveTo>
                <a:lnTo>
                  <a:pt x="1095" y="0"/>
                </a:lnTo>
                <a:lnTo>
                  <a:pt x="1095" y="375"/>
                </a:lnTo>
                <a:lnTo>
                  <a:pt x="4405" y="375"/>
                </a:lnTo>
                <a:lnTo>
                  <a:pt x="4405" y="0"/>
                </a:lnTo>
                <a:lnTo>
                  <a:pt x="5501" y="750"/>
                </a:lnTo>
                <a:lnTo>
                  <a:pt x="4405" y="1501"/>
                </a:lnTo>
                <a:lnTo>
                  <a:pt x="4405" y="1125"/>
                </a:lnTo>
                <a:lnTo>
                  <a:pt x="1095" y="1125"/>
                </a:lnTo>
                <a:lnTo>
                  <a:pt x="1095" y="1501"/>
                </a:lnTo>
                <a:lnTo>
                  <a:pt x="0" y="750"/>
                </a:lnTo>
              </a:path>
            </a:pathLst>
          </a:custGeom>
          <a:solidFill>
            <a:srgbClr val="dee6ef"/>
          </a:solidFill>
          <a:ln w="0">
            <a:solidFill>
              <a:srgbClr val="b4c7dc"/>
            </a:solidFill>
          </a:ln>
        </p:spPr>
        <p:style>
          <a:lnRef idx="0"/>
          <a:fillRef idx="0"/>
          <a:effectRef idx="0"/>
          <a:fontRef idx="minor"/>
        </p:style>
      </p:sp>
      <p:sp>
        <p:nvSpPr>
          <p:cNvPr id="128" name=""/>
          <p:cNvSpPr/>
          <p:nvPr/>
        </p:nvSpPr>
        <p:spPr>
          <a:xfrm>
            <a:off x="7596360" y="2880360"/>
            <a:ext cx="2520000" cy="2520000"/>
          </a:xfrm>
          <a:prstGeom prst="ellipse">
            <a:avLst/>
          </a:prstGeom>
          <a:solidFill>
            <a:srgbClr val="ffffff"/>
          </a:solidFill>
          <a:ln w="29160">
            <a:solidFill>
              <a:srgbClr val="342a06"/>
            </a:solidFill>
            <a:round/>
          </a:ln>
        </p:spPr>
        <p:style>
          <a:lnRef idx="0"/>
          <a:fillRef idx="0"/>
          <a:effectRef idx="0"/>
          <a:fontRef idx="minor"/>
        </p:style>
        <p:txBody>
          <a:bodyPr lIns="104400" rIns="104400" tIns="59400" bIns="59400" anchor="ctr">
            <a:noAutofit/>
          </a:bodyPr>
          <a:p>
            <a:pPr algn="ctr">
              <a:lnSpc>
                <a:spcPct val="150000"/>
              </a:lnSpc>
              <a:buNone/>
            </a:pPr>
            <a:r>
              <a:rPr b="0" lang="en-PH" sz="2800" spc="-1" strike="noStrike">
                <a:latin typeface="Lato"/>
              </a:rPr>
              <a:t>pari</a:t>
            </a:r>
            <a:endParaRPr b="0" lang="en-PH" sz="2800" spc="-1" strike="noStrike">
              <a:latin typeface="Arial"/>
            </a:endParaRPr>
          </a:p>
          <a:p>
            <a:pPr algn="ctr">
              <a:lnSpc>
                <a:spcPct val="150000"/>
              </a:lnSpc>
              <a:buNone/>
            </a:pPr>
            <a:r>
              <a:rPr b="0" lang="en-PH" sz="2800" spc="-1" strike="noStrike">
                <a:latin typeface="Lato"/>
              </a:rPr>
              <a:t>tatay</a:t>
            </a:r>
            <a:endParaRPr b="0" lang="en-PH" sz="2800" spc="-1" strike="noStrike">
              <a:latin typeface="Arial"/>
            </a:endParaRPr>
          </a:p>
          <a:p>
            <a:pPr algn="ctr">
              <a:lnSpc>
                <a:spcPct val="150000"/>
              </a:lnSpc>
              <a:buNone/>
            </a:pPr>
            <a:r>
              <a:rPr b="0" lang="en-PH" sz="2800" spc="-1" strike="noStrike">
                <a:latin typeface="Lato"/>
              </a:rPr>
              <a:t>kuya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txBox="1"/>
          <p:nvPr/>
        </p:nvSpPr>
        <p:spPr>
          <a:xfrm>
            <a:off x="1011240" y="1041480"/>
            <a:ext cx="10076760" cy="4898520"/>
          </a:xfrm>
          <a:prstGeom prst="rect">
            <a:avLst/>
          </a:prstGeom>
          <a:solidFill>
            <a:srgbClr val="f6f9d4">
              <a:alpha val="89000"/>
            </a:srgbClr>
          </a:solidFill>
          <a:ln w="76320">
            <a:solidFill>
              <a:srgbClr val="780373"/>
            </a:solidFill>
            <a:prstDash val="sysDash"/>
            <a:round/>
          </a:ln>
        </p:spPr>
        <p:txBody>
          <a:bodyPr lIns="128160" rIns="128160" tIns="83160" bIns="83160" anchor="t">
            <a:noAutofit/>
          </a:bodyPr>
          <a:p>
            <a:pPr algn="just">
              <a:lnSpc>
                <a:spcPct val="150000"/>
              </a:lnSpc>
              <a:buNone/>
            </a:pPr>
            <a:r>
              <a:rPr b="0" lang="en-PH" sz="3200" spc="-1" strike="noStrike">
                <a:latin typeface="Lato"/>
              </a:rPr>
              <a:t>	</a:t>
            </a:r>
            <a:r>
              <a:rPr b="0" lang="en-PH" sz="3200" spc="-1" strike="noStrike">
                <a:latin typeface="Lato"/>
              </a:rPr>
              <a:t>Ang grupo ng pangngalan sa kaliwa ay mga pangngalang tumutukoy sa babae samantalang ang grupo ng pangngalan sa kanan ay tumutukoy sa lalaki. Ipinakikita ng mga halimbawang ito ang kasarian ng pangngalan. Ibig sabihin, may mga pangngalang panlalaki at may mga pangngalang pambabae.</a:t>
            </a:r>
            <a:endParaRPr b="0" lang="en-PH" sz="32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txBox="1"/>
          <p:nvPr/>
        </p:nvSpPr>
        <p:spPr>
          <a:xfrm>
            <a:off x="1011240" y="1761480"/>
            <a:ext cx="10076760" cy="2738520"/>
          </a:xfrm>
          <a:prstGeom prst="rect">
            <a:avLst/>
          </a:prstGeom>
          <a:solidFill>
            <a:srgbClr val="f6f9d4">
              <a:alpha val="89000"/>
            </a:srgbClr>
          </a:solidFill>
          <a:ln w="76320">
            <a:solidFill>
              <a:srgbClr val="780373"/>
            </a:solidFill>
            <a:prstDash val="sysDash"/>
            <a:round/>
          </a:ln>
        </p:spPr>
        <p:txBody>
          <a:bodyPr lIns="128160" rIns="128160" tIns="83160" bIns="83160" anchor="t">
            <a:noAutofit/>
          </a:bodyPr>
          <a:p>
            <a:pPr algn="just">
              <a:lnSpc>
                <a:spcPct val="150000"/>
              </a:lnSpc>
              <a:buNone/>
            </a:pPr>
            <a:r>
              <a:rPr b="0" lang="en-PH" sz="3200" spc="-1" strike="noStrike">
                <a:latin typeface="Lato"/>
              </a:rPr>
              <a:t>1. </a:t>
            </a:r>
            <a:r>
              <a:rPr b="0" lang="en-PH" sz="3200" spc="-1" strike="noStrike">
                <a:highlight>
                  <a:srgbClr val="ffa6a6"/>
                </a:highlight>
                <a:latin typeface="Lato"/>
              </a:rPr>
              <a:t>Pangngalang panlalaki</a:t>
            </a:r>
            <a:r>
              <a:rPr b="0" lang="en-PH" sz="3200" spc="-1" strike="noStrike">
                <a:latin typeface="Lato"/>
              </a:rPr>
              <a:t> – mga pangngalan na karaniwang tumutukoy lamang sa </a:t>
            </a:r>
            <a:r>
              <a:rPr b="0" lang="en-PH" sz="3200" spc="-1" strike="noStrike">
                <a:highlight>
                  <a:srgbClr val="ffa6a6"/>
                </a:highlight>
                <a:latin typeface="Lato"/>
              </a:rPr>
              <a:t>lalaki.</a:t>
            </a:r>
            <a:endParaRPr b="0" lang="en-PH" sz="3200" spc="-1" strike="noStrike">
              <a:latin typeface="Lato"/>
            </a:endParaRPr>
          </a:p>
          <a:p>
            <a:pPr algn="just">
              <a:lnSpc>
                <a:spcPct val="150000"/>
              </a:lnSpc>
              <a:buNone/>
            </a:pPr>
            <a:r>
              <a:rPr b="0" lang="en-PH" sz="3200" spc="-1" strike="noStrike">
                <a:latin typeface="Lato"/>
              </a:rPr>
              <a:t>Halimbawa: tatay, lolo, kuya</a:t>
            </a:r>
            <a:endParaRPr b="0" lang="en-PH" sz="32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txBox="1"/>
          <p:nvPr/>
        </p:nvSpPr>
        <p:spPr>
          <a:xfrm>
            <a:off x="1011240" y="1761480"/>
            <a:ext cx="10076760" cy="2738520"/>
          </a:xfrm>
          <a:prstGeom prst="rect">
            <a:avLst/>
          </a:prstGeom>
          <a:solidFill>
            <a:srgbClr val="f6f9d4">
              <a:alpha val="89000"/>
            </a:srgbClr>
          </a:solidFill>
          <a:ln w="76320">
            <a:solidFill>
              <a:srgbClr val="780373"/>
            </a:solidFill>
            <a:prstDash val="sysDash"/>
            <a:round/>
          </a:ln>
        </p:spPr>
        <p:txBody>
          <a:bodyPr lIns="128160" rIns="128160" tIns="83160" bIns="83160" anchor="t">
            <a:noAutofit/>
          </a:bodyPr>
          <a:p>
            <a:pPr algn="just">
              <a:lnSpc>
                <a:spcPct val="150000"/>
              </a:lnSpc>
              <a:buNone/>
            </a:pPr>
            <a:r>
              <a:rPr b="0" lang="en-PH" sz="3200" spc="-1" strike="noStrike">
                <a:latin typeface="Lato"/>
              </a:rPr>
              <a:t>2. </a:t>
            </a:r>
            <a:r>
              <a:rPr b="0" lang="en-PH" sz="3200" spc="-1" strike="noStrike">
                <a:highlight>
                  <a:srgbClr val="ffa6a6"/>
                </a:highlight>
                <a:latin typeface="Lato"/>
              </a:rPr>
              <a:t>Pangngalang pambabae</a:t>
            </a:r>
            <a:r>
              <a:rPr b="0" lang="en-PH" sz="3200" spc="-1" strike="noStrike">
                <a:latin typeface="Lato"/>
              </a:rPr>
              <a:t> – mga pangngalan na karaniwang tumutukoy lamang sa </a:t>
            </a:r>
            <a:r>
              <a:rPr b="0" lang="en-PH" sz="3200" spc="-1" strike="noStrike">
                <a:highlight>
                  <a:srgbClr val="ffa6a6"/>
                </a:highlight>
                <a:latin typeface="Lato"/>
              </a:rPr>
              <a:t>babae</a:t>
            </a:r>
            <a:r>
              <a:rPr b="0" lang="en-PH" sz="3200" spc="-1" strike="noStrike">
                <a:latin typeface="Lato"/>
              </a:rPr>
              <a:t>.</a:t>
            </a:r>
            <a:endParaRPr b="0" lang="en-PH" sz="3200" spc="-1" strike="noStrike">
              <a:latin typeface="Lato"/>
            </a:endParaRPr>
          </a:p>
          <a:p>
            <a:pPr algn="just">
              <a:lnSpc>
                <a:spcPct val="150000"/>
              </a:lnSpc>
              <a:buNone/>
            </a:pPr>
            <a:r>
              <a:rPr b="0" lang="en-PH" sz="3200" spc="-1" strike="noStrike">
                <a:latin typeface="Lato"/>
              </a:rPr>
              <a:t>Halimbawa: nanay, lola, ate</a:t>
            </a:r>
            <a:endParaRPr b="0" lang="en-PH" sz="32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txBox="1"/>
          <p:nvPr/>
        </p:nvSpPr>
        <p:spPr>
          <a:xfrm>
            <a:off x="1011240" y="1761480"/>
            <a:ext cx="10076760" cy="3458520"/>
          </a:xfrm>
          <a:prstGeom prst="rect">
            <a:avLst/>
          </a:prstGeom>
          <a:solidFill>
            <a:srgbClr val="f6f9d4">
              <a:alpha val="89000"/>
            </a:srgbClr>
          </a:solidFill>
          <a:ln w="76320">
            <a:solidFill>
              <a:srgbClr val="780373"/>
            </a:solidFill>
            <a:prstDash val="sysDash"/>
            <a:round/>
          </a:ln>
        </p:spPr>
        <p:txBody>
          <a:bodyPr lIns="128160" rIns="128160" tIns="83160" bIns="83160" anchor="t">
            <a:noAutofit/>
          </a:bodyPr>
          <a:p>
            <a:pPr algn="just">
              <a:lnSpc>
                <a:spcPct val="150000"/>
              </a:lnSpc>
              <a:buNone/>
            </a:pPr>
            <a:r>
              <a:rPr b="0" lang="en-PH" sz="3200" spc="-1" strike="noStrike">
                <a:latin typeface="Lato"/>
              </a:rPr>
              <a:t>3. </a:t>
            </a:r>
            <a:r>
              <a:rPr b="0" lang="en-PH" sz="3200" spc="-1" strike="noStrike">
                <a:highlight>
                  <a:srgbClr val="ffa6a6"/>
                </a:highlight>
                <a:latin typeface="Lato"/>
              </a:rPr>
              <a:t>Pangngalang hindi tiyak ang kasarian</a:t>
            </a:r>
            <a:r>
              <a:rPr b="0" lang="en-PH" sz="3200" spc="-1" strike="noStrike">
                <a:latin typeface="Lato"/>
              </a:rPr>
              <a:t> – mga pangngalang maaaring tumukoy kapuwa sa babae o lalaki</a:t>
            </a:r>
            <a:endParaRPr b="0" lang="en-PH" sz="3200" spc="-1" strike="noStrike">
              <a:latin typeface="Lato"/>
            </a:endParaRPr>
          </a:p>
          <a:p>
            <a:pPr algn="just">
              <a:lnSpc>
                <a:spcPct val="150000"/>
              </a:lnSpc>
              <a:buNone/>
            </a:pPr>
            <a:r>
              <a:rPr b="0" lang="en-PH" sz="3200" spc="-1" strike="noStrike">
                <a:latin typeface="Lato"/>
              </a:rPr>
              <a:t>Halimbawa: guro, negosyante, artista</a:t>
            </a:r>
            <a:endParaRPr b="0" lang="en-PH" sz="32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txBox="1"/>
          <p:nvPr/>
        </p:nvSpPr>
        <p:spPr>
          <a:xfrm>
            <a:off x="1011240" y="1761480"/>
            <a:ext cx="10076760" cy="2558520"/>
          </a:xfrm>
          <a:prstGeom prst="rect">
            <a:avLst/>
          </a:prstGeom>
          <a:solidFill>
            <a:srgbClr val="f6f9d4">
              <a:alpha val="89000"/>
            </a:srgbClr>
          </a:solidFill>
          <a:ln w="76320">
            <a:solidFill>
              <a:srgbClr val="780373"/>
            </a:solidFill>
            <a:prstDash val="sysDash"/>
            <a:round/>
          </a:ln>
        </p:spPr>
        <p:txBody>
          <a:bodyPr lIns="128160" rIns="128160" tIns="83160" bIns="83160" anchor="t">
            <a:noAutofit/>
          </a:bodyPr>
          <a:p>
            <a:pPr algn="just">
              <a:lnSpc>
                <a:spcPct val="150000"/>
              </a:lnSpc>
              <a:buNone/>
            </a:pPr>
            <a:r>
              <a:rPr b="0" lang="en-PH" sz="3200" spc="-1" strike="noStrike">
                <a:latin typeface="Lato"/>
              </a:rPr>
              <a:t>	</a:t>
            </a:r>
            <a:r>
              <a:rPr b="0" lang="en-PH" sz="3200" spc="-1" strike="noStrike">
                <a:latin typeface="Lato"/>
              </a:rPr>
              <a:t>Dagdag sa tatlong kasarian ng pangngalan na una mo nang natutuhan, mayroon ding pangngalang walang kasarian.</a:t>
            </a:r>
            <a:endParaRPr b="0" lang="en-PH" sz="32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txBox="1"/>
          <p:nvPr/>
        </p:nvSpPr>
        <p:spPr>
          <a:xfrm>
            <a:off x="1011240" y="1761480"/>
            <a:ext cx="10076760" cy="3278520"/>
          </a:xfrm>
          <a:prstGeom prst="rect">
            <a:avLst/>
          </a:prstGeom>
          <a:solidFill>
            <a:srgbClr val="f6f9d4">
              <a:alpha val="89000"/>
            </a:srgbClr>
          </a:solidFill>
          <a:ln w="76320">
            <a:solidFill>
              <a:srgbClr val="780373"/>
            </a:solidFill>
            <a:prstDash val="sysDash"/>
            <a:round/>
          </a:ln>
        </p:spPr>
        <p:txBody>
          <a:bodyPr lIns="128160" rIns="128160" tIns="83160" bIns="83160" anchor="t">
            <a:noAutofit/>
          </a:bodyPr>
          <a:p>
            <a:pPr algn="just">
              <a:lnSpc>
                <a:spcPct val="150000"/>
              </a:lnSpc>
              <a:buNone/>
            </a:pPr>
            <a:r>
              <a:rPr b="0" lang="en-PH" sz="3200" spc="-1" strike="noStrike">
                <a:latin typeface="Lato"/>
              </a:rPr>
              <a:t>4. </a:t>
            </a:r>
            <a:r>
              <a:rPr b="0" lang="en-PH" sz="3200" spc="-1" strike="noStrike">
                <a:highlight>
                  <a:srgbClr val="ffa6a6"/>
                </a:highlight>
                <a:latin typeface="Lato"/>
              </a:rPr>
              <a:t>Pangngalang walang kasarian</a:t>
            </a:r>
            <a:r>
              <a:rPr b="0" lang="en-PH" sz="3200" spc="-1" strike="noStrike">
                <a:latin typeface="Lato"/>
              </a:rPr>
              <a:t> – ito ay ang mga pangngalang tumutukoy sa mga bagay na walang kasarian</a:t>
            </a:r>
            <a:endParaRPr b="0" lang="en-PH" sz="3200" spc="-1" strike="noStrike">
              <a:latin typeface="Lato"/>
            </a:endParaRPr>
          </a:p>
          <a:p>
            <a:pPr algn="just">
              <a:lnSpc>
                <a:spcPct val="150000"/>
              </a:lnSpc>
              <a:buNone/>
            </a:pPr>
            <a:r>
              <a:rPr b="0" lang="en-PH" sz="3200" spc="-1" strike="noStrike">
                <a:latin typeface="Lato"/>
              </a:rPr>
              <a:t>Halimbawa: paaralan, pangarap, kaso</a:t>
            </a:r>
            <a:endParaRPr b="0" lang="en-PH" sz="32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txBox="1"/>
          <p:nvPr/>
        </p:nvSpPr>
        <p:spPr>
          <a:xfrm>
            <a:off x="900000" y="1121400"/>
            <a:ext cx="10500120" cy="1619280"/>
          </a:xfrm>
          <a:prstGeom prst="rect">
            <a:avLst/>
          </a:prstGeom>
          <a:solidFill>
            <a:srgbClr val="ffde59">
              <a:alpha val="56000"/>
            </a:srgbClr>
          </a:solidFill>
          <a:ln w="57240">
            <a:solidFill>
              <a:srgbClr val="443205"/>
            </a:solidFill>
            <a:round/>
          </a:ln>
        </p:spPr>
        <p:txBody>
          <a:bodyPr lIns="118440" rIns="118440" tIns="73440" bIns="73440" anchor="t">
            <a:noAutofit/>
          </a:bodyPr>
          <a:p>
            <a:pPr algn="ctr">
              <a:lnSpc>
                <a:spcPct val="115000"/>
              </a:lnSpc>
              <a:buNone/>
            </a:pPr>
            <a:r>
              <a:rPr b="0" lang="en-PH" sz="2800" spc="-1" strike="noStrike">
                <a:latin typeface="Lato"/>
              </a:rPr>
              <a:t>Pag-aralan ang Talahanayan. </a:t>
            </a:r>
            <a:endParaRPr b="0" lang="en-PH" sz="2800" spc="-1" strike="noStrike">
              <a:latin typeface="Lato"/>
            </a:endParaRPr>
          </a:p>
          <a:p>
            <a:pPr algn="just">
              <a:lnSpc>
                <a:spcPct val="115000"/>
              </a:lnSpc>
              <a:buNone/>
            </a:pPr>
            <a:r>
              <a:rPr b="0" lang="en-PH" sz="2800" spc="-1" strike="noStrike">
                <a:latin typeface="Lato"/>
              </a:rPr>
              <a:t>Bilugan ang pangngalang wala sa tamang hanay. Ituro ito sa tamang hanay gamit ang </a:t>
            </a:r>
            <a:r>
              <a:rPr b="0" i="1" lang="en-PH" sz="2800" spc="-1" strike="noStrike">
                <a:latin typeface="Lato"/>
              </a:rPr>
              <a:t>arrow</a:t>
            </a:r>
            <a:r>
              <a:rPr b="0" lang="en-PH" sz="2800" spc="-1" strike="noStrike">
                <a:latin typeface="Lato"/>
              </a:rPr>
              <a:t>. Gawing gabay ang halimbawa.</a:t>
            </a:r>
            <a:endParaRPr b="0" lang="en-PH" sz="2800" spc="-1" strike="noStrike">
              <a:latin typeface="Lato"/>
            </a:endParaRPr>
          </a:p>
        </p:txBody>
      </p:sp>
      <p:graphicFrame>
        <p:nvGraphicFramePr>
          <p:cNvPr id="136" name=""/>
          <p:cNvGraphicFramePr/>
          <p:nvPr/>
        </p:nvGraphicFramePr>
        <p:xfrm>
          <a:off x="1024920" y="3016440"/>
          <a:ext cx="10243080" cy="2923560"/>
        </p:xfrm>
        <a:graphic>
          <a:graphicData uri="http://schemas.openxmlformats.org/drawingml/2006/table">
            <a:tbl>
              <a:tblPr/>
              <a:tblGrid>
                <a:gridCol w="1899000"/>
                <a:gridCol w="2354040"/>
                <a:gridCol w="2602080"/>
                <a:gridCol w="3387960"/>
              </a:tblGrid>
              <a:tr h="974160">
                <a:tc>
                  <a:txBody>
                    <a:bodyPr lIns="90000" rIns="90000" tIns="46800" bIns="46800" anchor="ctr">
                      <a:noAutofit/>
                    </a:bodyPr>
                    <a:p>
                      <a:pPr algn="ctr">
                        <a:buNone/>
                      </a:pPr>
                      <a:r>
                        <a:rPr b="1" lang="en-PH" sz="2800" spc="-1" strike="noStrike">
                          <a:latin typeface="Lato"/>
                        </a:rPr>
                        <a:t>Pambabae </a:t>
                      </a:r>
                      <a:endParaRPr b="1" lang="en-PH" sz="2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ctr">
                      <a:noAutofit/>
                    </a:bodyPr>
                    <a:p>
                      <a:pPr algn="ctr">
                        <a:buNone/>
                      </a:pPr>
                      <a:r>
                        <a:rPr b="1" lang="en-PH" sz="2800" spc="-1" strike="noStrike">
                          <a:latin typeface="Lato"/>
                        </a:rPr>
                        <a:t>Panlalaki </a:t>
                      </a:r>
                      <a:endParaRPr b="1" lang="en-PH" sz="2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ctr">
                      <a:noAutofit/>
                    </a:bodyPr>
                    <a:p>
                      <a:pPr algn="ctr">
                        <a:buNone/>
                      </a:pPr>
                      <a:r>
                        <a:rPr b="1" lang="en-PH" sz="2800" spc="-1" strike="noStrike">
                          <a:latin typeface="Lato"/>
                        </a:rPr>
                        <a:t>Hindi Tiyak</a:t>
                      </a:r>
                      <a:endParaRPr b="1" lang="en-PH" sz="2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ctr">
                      <a:noAutofit/>
                    </a:bodyPr>
                    <a:p>
                      <a:pPr algn="ctr">
                        <a:buNone/>
                      </a:pPr>
                      <a:r>
                        <a:rPr b="1" lang="en-PH" sz="2800" spc="-1" strike="noStrike">
                          <a:latin typeface="Lato"/>
                        </a:rPr>
                        <a:t>Walang Kasarian</a:t>
                      </a:r>
                      <a:endParaRPr b="1" lang="en-PH" sz="2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r>
              <a:tr h="974160">
                <a:tc>
                  <a:txBody>
                    <a:bodyPr lIns="90000" rIns="90000" tIns="46800" bIns="46800" anchor="t">
                      <a:noAutofit/>
                    </a:bodyPr>
                    <a:p>
                      <a:pPr algn="ctr">
                        <a:buNone/>
                      </a:pPr>
                      <a:r>
                        <a:rPr b="0" lang="en-PH" sz="2800" spc="-1" strike="noStrike">
                          <a:latin typeface="Lato"/>
                        </a:rPr>
                        <a:t>Pulis </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t">
                      <a:noAutofit/>
                    </a:bodyPr>
                    <a:p>
                      <a:pPr algn="ctr">
                        <a:buNone/>
                      </a:pPr>
                      <a:r>
                        <a:rPr b="0" lang="en-PH" sz="2800" spc="-1" strike="noStrike">
                          <a:latin typeface="Lato"/>
                        </a:rPr>
                        <a:t>Manong</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t">
                      <a:noAutofit/>
                    </a:bodyPr>
                    <a:p>
                      <a:pPr algn="ctr">
                        <a:buNone/>
                      </a:pPr>
                      <a:r>
                        <a:rPr b="0" lang="en-PH" sz="2800" spc="-1" strike="noStrike">
                          <a:latin typeface="Lato"/>
                        </a:rPr>
                        <a:t>Gitara </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t">
                      <a:noAutofit/>
                    </a:bodyPr>
                    <a:p>
                      <a:pPr algn="ctr">
                        <a:buNone/>
                      </a:pPr>
                      <a:r>
                        <a:rPr b="0" lang="en-PH" sz="2800" spc="-1" strike="noStrike">
                          <a:latin typeface="Lato"/>
                        </a:rPr>
                        <a:t>Libro </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r>
              <a:tr h="975240">
                <a:tc>
                  <a:txBody>
                    <a:bodyPr lIns="90000" rIns="90000" tIns="46800" bIns="46800" anchor="t">
                      <a:noAutofit/>
                    </a:bodyPr>
                    <a:p>
                      <a:pPr algn="ctr">
                        <a:buNone/>
                      </a:pPr>
                      <a:r>
                        <a:rPr b="0" lang="en-PH" sz="2800" spc="-1" strike="noStrike">
                          <a:latin typeface="Lato"/>
                        </a:rPr>
                        <a:t>Prinsesa</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t">
                      <a:noAutofit/>
                    </a:bodyPr>
                    <a:p>
                      <a:pPr algn="ctr">
                        <a:buNone/>
                      </a:pPr>
                      <a:r>
                        <a:rPr b="0" lang="en-PH" sz="2800" spc="-1" strike="noStrike">
                          <a:latin typeface="Lato"/>
                        </a:rPr>
                        <a:t>Panadero</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t">
                      <a:noAutofit/>
                    </a:bodyPr>
                    <a:p>
                      <a:pPr algn="ctr">
                        <a:buNone/>
                      </a:pPr>
                      <a:r>
                        <a:rPr b="0" lang="en-PH" sz="2800" spc="-1" strike="noStrike">
                          <a:latin typeface="Lato"/>
                        </a:rPr>
                        <a:t>Dentista </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a:txBody>
                    <a:bodyPr lIns="90000" rIns="90000" tIns="46800" bIns="46800" anchor="t">
                      <a:noAutofit/>
                    </a:bodyPr>
                    <a:p>
                      <a:pPr algn="ctr">
                        <a:buNone/>
                      </a:pPr>
                      <a:r>
                        <a:rPr b="0" lang="en-PH" sz="2800" spc="-1" strike="noStrike">
                          <a:latin typeface="Lato"/>
                        </a:rPr>
                        <a:t>mekaniko</a:t>
                      </a:r>
                      <a:endParaRPr b="0" lang="en-PH" sz="2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r>
            </a:tbl>
          </a:graphicData>
        </a:graphic>
      </p:graphicFrame>
      <p:sp>
        <p:nvSpPr>
          <p:cNvPr id="137" name=""/>
          <p:cNvSpPr/>
          <p:nvPr/>
        </p:nvSpPr>
        <p:spPr>
          <a:xfrm>
            <a:off x="1476000" y="3960000"/>
            <a:ext cx="900000" cy="720000"/>
          </a:xfrm>
          <a:prstGeom prst="ellipse">
            <a:avLst/>
          </a:prstGeom>
          <a:noFill/>
          <a:ln w="57240">
            <a:solidFill>
              <a:srgbClr val="2a6099"/>
            </a:solidFill>
            <a:round/>
          </a:ln>
        </p:spPr>
        <p:style>
          <a:lnRef idx="0"/>
          <a:fillRef idx="0"/>
          <a:effectRef idx="0"/>
          <a:fontRef idx="minor"/>
        </p:style>
      </p:sp>
      <p:sp>
        <p:nvSpPr>
          <p:cNvPr id="138" name=""/>
          <p:cNvSpPr/>
          <p:nvPr/>
        </p:nvSpPr>
        <p:spPr>
          <a:xfrm flipV="1">
            <a:off x="2520000" y="3600000"/>
            <a:ext cx="3240000" cy="540000"/>
          </a:xfrm>
          <a:prstGeom prst="line">
            <a:avLst/>
          </a:prstGeom>
          <a:ln w="76320">
            <a:solidFill>
              <a:srgbClr val="3465a4"/>
            </a:solidFill>
            <a:roun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2714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2023-08-04T14:31:38Z</dcterms:modified>
  <cp:revision>253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