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
          <p:cNvPicPr/>
          <p:nvPr/>
        </p:nvPicPr>
        <p:blipFill>
          <a:blip r:embed="rId1"/>
          <a:stretch/>
        </p:blipFill>
        <p:spPr>
          <a:xfrm>
            <a:off x="0" y="0"/>
            <a:ext cx="18285840" cy="10284840"/>
          </a:xfrm>
          <a:prstGeom prst="rect">
            <a:avLst/>
          </a:prstGeom>
          <a:ln w="0">
            <a:noFill/>
          </a:ln>
        </p:spPr>
      </p:pic>
      <p:grpSp>
        <p:nvGrpSpPr>
          <p:cNvPr id="39" name="Group 3"/>
          <p:cNvGrpSpPr/>
          <p:nvPr/>
        </p:nvGrpSpPr>
        <p:grpSpPr>
          <a:xfrm>
            <a:off x="0" y="0"/>
            <a:ext cx="18273960" cy="10272960"/>
            <a:chOff x="0" y="0"/>
            <a:chExt cx="18273960" cy="10272960"/>
          </a:xfrm>
        </p:grpSpPr>
        <p:sp>
          <p:nvSpPr>
            <p:cNvPr id="40" name="Freeform 4"/>
            <p:cNvSpPr/>
            <p:nvPr/>
          </p:nvSpPr>
          <p:spPr>
            <a:xfrm>
              <a:off x="0" y="0"/>
              <a:ext cx="18273960" cy="1027296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1" name="Freeform 5"/>
          <p:cNvSpPr/>
          <p:nvPr/>
        </p:nvSpPr>
        <p:spPr>
          <a:xfrm>
            <a:off x="499680" y="2701800"/>
            <a:ext cx="4184640" cy="418464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42" name="Group 6"/>
          <p:cNvGrpSpPr/>
          <p:nvPr/>
        </p:nvGrpSpPr>
        <p:grpSpPr>
          <a:xfrm>
            <a:off x="5231160" y="2212920"/>
            <a:ext cx="13042440" cy="5779440"/>
            <a:chOff x="5231160" y="2212920"/>
            <a:chExt cx="13042440" cy="5779440"/>
          </a:xfrm>
        </p:grpSpPr>
        <p:sp>
          <p:nvSpPr>
            <p:cNvPr id="43" name="Freeform 7"/>
            <p:cNvSpPr/>
            <p:nvPr/>
          </p:nvSpPr>
          <p:spPr>
            <a:xfrm>
              <a:off x="5231160" y="2212920"/>
              <a:ext cx="13042440" cy="577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44" name="Freeform 8"/>
          <p:cNvSpPr/>
          <p:nvPr/>
        </p:nvSpPr>
        <p:spPr>
          <a:xfrm>
            <a:off x="5231160" y="8006760"/>
            <a:ext cx="13042800" cy="56232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45" name="TextBox 9"/>
          <p:cNvSpPr/>
          <p:nvPr/>
        </p:nvSpPr>
        <p:spPr>
          <a:xfrm>
            <a:off x="6068160" y="4361040"/>
            <a:ext cx="11048760" cy="1645560"/>
          </a:xfrm>
          <a:prstGeom prst="rect">
            <a:avLst/>
          </a:prstGeom>
          <a:noFill/>
          <a:ln w="0">
            <a:noFill/>
          </a:ln>
        </p:spPr>
        <p:style>
          <a:lnRef idx="0"/>
          <a:fillRef idx="0"/>
          <a:effectRef idx="0"/>
          <a:fontRef idx="minor"/>
        </p:style>
        <p:txBody>
          <a:bodyPr lIns="0" rIns="0" tIns="0" bIns="0" anchor="t">
            <a:spAutoFit/>
          </a:bodyPr>
          <a:p>
            <a:pPr>
              <a:lnSpc>
                <a:spcPts val="6480"/>
              </a:lnSpc>
              <a:buNone/>
            </a:pPr>
            <a:r>
              <a:rPr b="0" lang="en-US" sz="5400" spc="-1" strike="noStrike">
                <a:solidFill>
                  <a:srgbClr val="ffffff"/>
                </a:solidFill>
                <a:latin typeface="Lato Bold"/>
                <a:ea typeface="DejaVu Sans"/>
              </a:rPr>
              <a:t>Conversion of Decimals, Fractions, and Percents</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47" name="Group 3"/>
          <p:cNvGrpSpPr/>
          <p:nvPr/>
        </p:nvGrpSpPr>
        <p:grpSpPr>
          <a:xfrm>
            <a:off x="16303320" y="0"/>
            <a:ext cx="1441800" cy="1441800"/>
            <a:chOff x="16303320" y="0"/>
            <a:chExt cx="1441800" cy="1441800"/>
          </a:xfrm>
        </p:grpSpPr>
        <p:sp>
          <p:nvSpPr>
            <p:cNvPr id="48"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49"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0" name="TextBox 6"/>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51" name="TextBox 7"/>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52" name="TextBox 8"/>
          <p:cNvSpPr/>
          <p:nvPr/>
        </p:nvSpPr>
        <p:spPr>
          <a:xfrm>
            <a:off x="1158120" y="1370520"/>
            <a:ext cx="8021880" cy="4571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concept of percent can be applied to your activities in school. Take a look at the given situation.</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Nathan scored 92 out of 100 items in his Mathematics test. What percent of the total number of items was he able to answer correctly? What does this result show about Nathan’s performance in math?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given model represents the score of Nathan in his mathematics test.</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	</a:t>
            </a:r>
            <a:r>
              <a:rPr b="0" lang="en-US" sz="1800" spc="-1" strike="noStrike">
                <a:solidFill>
                  <a:srgbClr val="000000"/>
                </a:solidFill>
                <a:latin typeface="Lato"/>
                <a:ea typeface="DejaVu Sans"/>
              </a:rPr>
              <a:t>92 out of 100 </a:t>
            </a:r>
            <a:endParaRPr b="0" lang="en-PH" sz="1800" spc="-1" strike="noStrike">
              <a:latin typeface="Arial"/>
            </a:endParaRPr>
          </a:p>
        </p:txBody>
      </p:sp>
      <p:pic>
        <p:nvPicPr>
          <p:cNvPr id="53" name="" descr=""/>
          <p:cNvPicPr/>
          <p:nvPr/>
        </p:nvPicPr>
        <p:blipFill>
          <a:blip r:embed="rId3"/>
          <a:stretch/>
        </p:blipFill>
        <p:spPr>
          <a:xfrm>
            <a:off x="3604320" y="4500000"/>
            <a:ext cx="3415680" cy="3441960"/>
          </a:xfrm>
          <a:prstGeom prst="rect">
            <a:avLst/>
          </a:prstGeom>
          <a:ln w="0">
            <a:noFill/>
          </a:ln>
        </p:spPr>
      </p:pic>
      <p:sp>
        <p:nvSpPr>
          <p:cNvPr id="54" name="TextBox 3"/>
          <p:cNvSpPr/>
          <p:nvPr/>
        </p:nvSpPr>
        <p:spPr>
          <a:xfrm>
            <a:off x="9438120" y="1550520"/>
            <a:ext cx="8021880" cy="54867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Looking at the model, 92 of 100 can be represented as 92%. Thus, we can say that:</a:t>
            </a:r>
            <a:endParaRPr b="0" lang="en-PH" sz="2000" spc="-1" strike="noStrike">
              <a:latin typeface="Arial"/>
            </a:endParaRPr>
          </a:p>
          <a:p>
            <a:pPr>
              <a:lnSpc>
                <a:spcPts val="3600"/>
              </a:lnSpc>
              <a:buNone/>
            </a:pPr>
            <a:endParaRPr b="0" lang="en-PH" sz="2000" spc="-1" strike="noStrike">
              <a:latin typeface="Arial"/>
            </a:endParaRPr>
          </a:p>
          <a:p>
            <a:pPr algn="ctr">
              <a:lnSpc>
                <a:spcPts val="3600"/>
              </a:lnSpc>
              <a:buNone/>
            </a:pPr>
            <a:r>
              <a:rPr b="1" lang="en-US" sz="2000" spc="-1" strike="noStrike">
                <a:solidFill>
                  <a:srgbClr val="000000"/>
                </a:solidFill>
                <a:latin typeface="Lato"/>
                <a:ea typeface="DejaVu Sans"/>
              </a:rPr>
              <a:t>92 out of 100 or 92/100 is equal to 92%</a:t>
            </a:r>
            <a:endParaRPr b="0" lang="en-PH" sz="2000" spc="-1" strike="noStrike">
              <a:latin typeface="Arial"/>
            </a:endParaRPr>
          </a:p>
          <a:p>
            <a:pPr algn="ct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This result shows that Nathan is performing well in Math.</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Notice that it became easy for us to interpret Nathan’s performance in Math because we were able to convert it to percent.</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succeeding lesson will allow us to explore more on converting fractions and decimal numbers to percent and vice versa.</a:t>
            </a:r>
            <a:endParaRPr b="0" lang="en-PH" sz="20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Freeform 1"/>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56" name="Group 1"/>
          <p:cNvGrpSpPr/>
          <p:nvPr/>
        </p:nvGrpSpPr>
        <p:grpSpPr>
          <a:xfrm>
            <a:off x="16303320" y="0"/>
            <a:ext cx="1441800" cy="1441800"/>
            <a:chOff x="16303320" y="0"/>
            <a:chExt cx="1441800" cy="1441800"/>
          </a:xfrm>
        </p:grpSpPr>
        <p:sp>
          <p:nvSpPr>
            <p:cNvPr id="57" name="Freeform 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58" name="Freeform 6"/>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9" name="TextBox 4"/>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0" name="TextBox 5"/>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61" name="TextBox 10"/>
          <p:cNvSpPr/>
          <p:nvPr/>
        </p:nvSpPr>
        <p:spPr>
          <a:xfrm>
            <a:off x="1158120" y="1370520"/>
            <a:ext cx="14861880" cy="9147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Remember, percent is a ratio that compares a number to 100. It is similar to a fraction whose denominator is 100. As a fraction, the percent symbol (%) takes the place of hundredths. Study the given examples.</a:t>
            </a:r>
            <a:endParaRPr b="0" lang="en-PH" sz="2000" spc="-1" strike="noStrike">
              <a:latin typeface="Arial"/>
            </a:endParaRPr>
          </a:p>
        </p:txBody>
      </p:sp>
      <p:pic>
        <p:nvPicPr>
          <p:cNvPr id="62" name="" descr=""/>
          <p:cNvPicPr/>
          <p:nvPr/>
        </p:nvPicPr>
        <p:blipFill>
          <a:blip r:embed="rId3"/>
          <a:stretch/>
        </p:blipFill>
        <p:spPr>
          <a:xfrm>
            <a:off x="2792160" y="2695320"/>
            <a:ext cx="13038840" cy="5404680"/>
          </a:xfrm>
          <a:prstGeom prst="rect">
            <a:avLst/>
          </a:prstGeom>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rcRect l="0" t="0" r="4" b="43773"/>
          <a:stretch/>
        </p:blipFill>
        <p:spPr>
          <a:xfrm>
            <a:off x="9452880" y="888120"/>
            <a:ext cx="7281720" cy="3647880"/>
          </a:xfrm>
          <a:prstGeom prst="rect">
            <a:avLst/>
          </a:prstGeom>
          <a:ln w="0">
            <a:noFill/>
          </a:ln>
        </p:spPr>
      </p:pic>
      <p:sp>
        <p:nvSpPr>
          <p:cNvPr id="64" name="Freeform 9"/>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65" name="Group 2"/>
          <p:cNvGrpSpPr/>
          <p:nvPr/>
        </p:nvGrpSpPr>
        <p:grpSpPr>
          <a:xfrm>
            <a:off x="16303320" y="0"/>
            <a:ext cx="1441800" cy="1441800"/>
            <a:chOff x="16303320" y="0"/>
            <a:chExt cx="1441800" cy="1441800"/>
          </a:xfrm>
        </p:grpSpPr>
        <p:sp>
          <p:nvSpPr>
            <p:cNvPr id="66" name="Freeform 10"/>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67" name="Freeform 11"/>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68" name="TextBox 11"/>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9" name="TextBox 12"/>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mc:AlternateContent>
        <mc:Choice xmlns:a14="http://schemas.microsoft.com/office/drawing/2010/main" Requires="a14">
          <p:sp>
            <p:nvSpPr>
              <p:cNvPr id="70" name=""/>
              <p:cNvSpPr txBox="1"/>
              <p:nvPr/>
            </p:nvSpPr>
            <p:spPr>
              <a:xfrm>
                <a:off x="8904240" y="4383360"/>
                <a:ext cx="719640" cy="359640"/>
              </a:xfrm>
              <a:prstGeom prst="rect">
                <a:avLst/>
              </a:prstGeom>
            </p:spPr>
            <p:txBody>
              <a:bodyPr/>
              <a:p>
                <a14:m>
                  <m:oMath xmlns:m="http://schemas.openxmlformats.org/officeDocument/2006/math"/>
                </a14:m>
              </a:p>
            </p:txBody>
          </p:sp>
        </mc:Choice>
        <mc:Fallback/>
      </mc:AlternateContent>
      <mc:AlternateContent>
        <mc:Choice xmlns:a14="http://schemas.microsoft.com/office/drawing/2010/main" Requires="a14">
          <p:sp>
            <p:nvSpPr>
              <p:cNvPr id="71" name=""/>
              <p:cNvSpPr txBox="1"/>
              <p:nvPr/>
            </p:nvSpPr>
            <p:spPr>
              <a:xfrm>
                <a:off x="1279800" y="6416640"/>
                <a:ext cx="72000" cy="169200"/>
              </a:xfrm>
              <a:prstGeom prst="rect">
                <a:avLst/>
              </a:prstGeom>
            </p:spPr>
            <p:txBody>
              <a:bodyPr/>
              <a:p>
                <a14:m>
                  <m:oMath xmlns:m="http://schemas.openxmlformats.org/officeDocument/2006/math"/>
                </a14:m>
              </a:p>
            </p:txBody>
          </p:sp>
        </mc:Choice>
        <mc:Fallback/>
      </mc:AlternateContent>
      <mc:AlternateContent>
        <mc:Choice xmlns:a14="http://schemas.microsoft.com/office/drawing/2010/main" Requires="a14">
          <p:sp>
            <p:nvSpPr>
              <p:cNvPr id="72" name=""/>
              <p:cNvSpPr txBox="1"/>
              <p:nvPr/>
            </p:nvSpPr>
            <p:spPr>
              <a:xfrm>
                <a:off x="8904240" y="5018040"/>
                <a:ext cx="719640" cy="359640"/>
              </a:xfrm>
              <a:prstGeom prst="rect">
                <a:avLst/>
              </a:prstGeom>
            </p:spPr>
            <p:txBody>
              <a:bodyPr/>
              <a:p>
                <a14:m>
                  <m:oMath xmlns:m="http://schemas.openxmlformats.org/officeDocument/2006/math"/>
                </a14:m>
              </a:p>
            </p:txBody>
          </p:sp>
        </mc:Choice>
        <mc:Fallback/>
      </mc:AlternateContent>
      <p:pic>
        <p:nvPicPr>
          <p:cNvPr id="73" name="" descr=""/>
          <p:cNvPicPr/>
          <p:nvPr/>
        </p:nvPicPr>
        <p:blipFill>
          <a:blip r:embed="rId4"/>
          <a:stretch/>
        </p:blipFill>
        <p:spPr>
          <a:xfrm>
            <a:off x="615960" y="684000"/>
            <a:ext cx="8528040" cy="7202520"/>
          </a:xfrm>
          <a:prstGeom prst="rect">
            <a:avLst/>
          </a:prstGeom>
          <a:ln w="0">
            <a:noFill/>
          </a:ln>
        </p:spPr>
      </p:pic>
      <mc:AlternateContent>
        <mc:Choice xmlns:a14="http://schemas.microsoft.com/office/drawing/2010/main" Requires="a14">
          <p:sp>
            <p:nvSpPr>
              <p:cNvPr id="74" name=""/>
              <p:cNvSpPr txBox="1"/>
              <p:nvPr/>
            </p:nvSpPr>
            <p:spPr>
              <a:xfrm>
                <a:off x="8904240" y="5018040"/>
                <a:ext cx="72000" cy="169200"/>
              </a:xfrm>
              <a:prstGeom prst="rect">
                <a:avLst/>
              </a:prstGeom>
            </p:spPr>
            <p:txBody>
              <a:bodyPr/>
              <a:p>
                <a14:m>
                  <m:oMath xmlns:m="http://schemas.openxmlformats.org/officeDocument/2006/math"/>
                </a14:m>
              </a:p>
            </p:txBody>
          </p:sp>
        </mc:Choice>
        <mc:Fallback/>
      </mc:AlternateContent>
      <p:pic>
        <p:nvPicPr>
          <p:cNvPr id="75" name="" descr=""/>
          <p:cNvPicPr/>
          <p:nvPr/>
        </p:nvPicPr>
        <p:blipFill>
          <a:blip r:embed="rId5"/>
          <a:stretch/>
        </p:blipFill>
        <p:spPr>
          <a:xfrm>
            <a:off x="9803880" y="4457880"/>
            <a:ext cx="6840000" cy="91980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6" name="Group 5"/>
          <p:cNvGrpSpPr/>
          <p:nvPr/>
        </p:nvGrpSpPr>
        <p:grpSpPr>
          <a:xfrm>
            <a:off x="9446400" y="1600560"/>
            <a:ext cx="8733600" cy="7219440"/>
            <a:chOff x="9446400" y="1600560"/>
            <a:chExt cx="8733600" cy="7219440"/>
          </a:xfrm>
        </p:grpSpPr>
        <p:sp>
          <p:nvSpPr>
            <p:cNvPr id="77" name="Freeform 15"/>
            <p:cNvSpPr/>
            <p:nvPr/>
          </p:nvSpPr>
          <p:spPr>
            <a:xfrm>
              <a:off x="9446400" y="1600560"/>
              <a:ext cx="8733600" cy="721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78" name="Freeform 1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79" name="Group 4"/>
          <p:cNvGrpSpPr/>
          <p:nvPr/>
        </p:nvGrpSpPr>
        <p:grpSpPr>
          <a:xfrm>
            <a:off x="16303320" y="0"/>
            <a:ext cx="1441800" cy="1441800"/>
            <a:chOff x="16303320" y="0"/>
            <a:chExt cx="1441800" cy="1441800"/>
          </a:xfrm>
        </p:grpSpPr>
        <p:sp>
          <p:nvSpPr>
            <p:cNvPr id="80" name="Freeform 1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1" name="Freeform 14"/>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2" name="TextBox 13"/>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3" name="TextBox 14"/>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mc:AlternateContent>
        <mc:Choice xmlns:a14="http://schemas.microsoft.com/office/drawing/2010/main" Requires="a14">
          <p:sp>
            <p:nvSpPr>
              <p:cNvPr id="84" name=""/>
              <p:cNvSpPr txBox="1"/>
              <p:nvPr/>
            </p:nvSpPr>
            <p:spPr>
              <a:xfrm>
                <a:off x="8904240" y="4383360"/>
                <a:ext cx="719640" cy="359640"/>
              </a:xfrm>
              <a:prstGeom prst="rect">
                <a:avLst/>
              </a:prstGeom>
            </p:spPr>
            <p:txBody>
              <a:bodyPr/>
              <a:p>
                <a14:m>
                  <m:oMath xmlns:m="http://schemas.openxmlformats.org/officeDocument/2006/math"/>
                </a14:m>
              </a:p>
            </p:txBody>
          </p:sp>
        </mc:Choice>
        <mc:Fallback/>
      </mc:AlternateContent>
      <mc:AlternateContent>
        <mc:Choice xmlns:a14="http://schemas.microsoft.com/office/drawing/2010/main" Requires="a14">
          <p:sp>
            <p:nvSpPr>
              <p:cNvPr id="85" name=""/>
              <p:cNvSpPr txBox="1"/>
              <p:nvPr/>
            </p:nvSpPr>
            <p:spPr>
              <a:xfrm>
                <a:off x="1279800" y="6416640"/>
                <a:ext cx="72000" cy="169200"/>
              </a:xfrm>
              <a:prstGeom prst="rect">
                <a:avLst/>
              </a:prstGeom>
            </p:spPr>
            <p:txBody>
              <a:bodyPr/>
              <a:p>
                <a14:m>
                  <m:oMath xmlns:m="http://schemas.openxmlformats.org/officeDocument/2006/math"/>
                </a14:m>
              </a:p>
            </p:txBody>
          </p:sp>
        </mc:Choice>
        <mc:Fallback/>
      </mc:AlternateContent>
      <mc:AlternateContent>
        <mc:Choice xmlns:a14="http://schemas.microsoft.com/office/drawing/2010/main" Requires="a14">
          <p:sp>
            <p:nvSpPr>
              <p:cNvPr id="86" name=""/>
              <p:cNvSpPr txBox="1"/>
              <p:nvPr/>
            </p:nvSpPr>
            <p:spPr>
              <a:xfrm>
                <a:off x="8904240" y="5018040"/>
                <a:ext cx="719640" cy="359640"/>
              </a:xfrm>
              <a:prstGeom prst="rect">
                <a:avLst/>
              </a:prstGeom>
            </p:spPr>
            <p:txBody>
              <a:bodyPr/>
              <a:p>
                <a14:m>
                  <m:oMath xmlns:m="http://schemas.openxmlformats.org/officeDocument/2006/math"/>
                </a14:m>
              </a:p>
            </p:txBody>
          </p:sp>
        </mc:Choice>
        <mc:Fallback/>
      </mc:AlternateContent>
      <mc:AlternateContent>
        <mc:Choice xmlns:a14="http://schemas.microsoft.com/office/drawing/2010/main" Requires="a14">
          <p:sp>
            <p:nvSpPr>
              <p:cNvPr id="87" name=""/>
              <p:cNvSpPr txBox="1"/>
              <p:nvPr/>
            </p:nvSpPr>
            <p:spPr>
              <a:xfrm>
                <a:off x="8904240" y="5018040"/>
                <a:ext cx="72000" cy="169200"/>
              </a:xfrm>
              <a:prstGeom prst="rect">
                <a:avLst/>
              </a:prstGeom>
            </p:spPr>
            <p:txBody>
              <a:bodyPr/>
              <a:p>
                <a14:m>
                  <m:oMath xmlns:m="http://schemas.openxmlformats.org/officeDocument/2006/math"/>
                </a14:m>
              </a:p>
            </p:txBody>
          </p:sp>
        </mc:Choice>
        <mc:Fallback/>
      </mc:AlternateContent>
      <p:pic>
        <p:nvPicPr>
          <p:cNvPr id="88" name="" descr=""/>
          <p:cNvPicPr/>
          <p:nvPr/>
        </p:nvPicPr>
        <p:blipFill>
          <a:blip r:embed="rId3"/>
          <a:stretch/>
        </p:blipFill>
        <p:spPr>
          <a:xfrm>
            <a:off x="1152000" y="296280"/>
            <a:ext cx="7695360" cy="8847720"/>
          </a:xfrm>
          <a:prstGeom prst="rect">
            <a:avLst/>
          </a:prstGeom>
          <a:ln w="0">
            <a:noFill/>
          </a:ln>
        </p:spPr>
      </p:pic>
      <p:sp>
        <p:nvSpPr>
          <p:cNvPr id="89" name="TextBox 15"/>
          <p:cNvSpPr/>
          <p:nvPr/>
        </p:nvSpPr>
        <p:spPr>
          <a:xfrm>
            <a:off x="9748080" y="1620000"/>
            <a:ext cx="807192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KEY TAKEAWAYS</a:t>
            </a:r>
            <a:endParaRPr b="0" lang="en-PH" sz="3000" spc="-1" strike="noStrike">
              <a:solidFill>
                <a:srgbClr val="ffffff"/>
              </a:solidFill>
              <a:latin typeface="Arial"/>
            </a:endParaRPr>
          </a:p>
        </p:txBody>
      </p:sp>
      <p:sp>
        <p:nvSpPr>
          <p:cNvPr id="90" name="TextBox 16"/>
          <p:cNvSpPr/>
          <p:nvPr/>
        </p:nvSpPr>
        <p:spPr>
          <a:xfrm>
            <a:off x="9591480" y="2077200"/>
            <a:ext cx="8228520" cy="6400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To convert a fraction to a percent, write it as a decimal fraction with a</a:t>
            </a: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denominator of 100. Then, replace “per hundred” with the % symbol.</a:t>
            </a:r>
            <a:endParaRPr b="0" lang="en-PH" sz="2000" spc="-1" strike="noStrike">
              <a:solidFill>
                <a:srgbClr val="ffffff"/>
              </a:solidFill>
              <a:latin typeface="Arial"/>
            </a:endParaRPr>
          </a:p>
          <a:p>
            <a:pPr>
              <a:lnSpc>
                <a:spcPts val="3600"/>
              </a:lnSpc>
              <a:buNone/>
            </a:pP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To convert a percent to a fraction, write it as a decimal fraction and reduce to lowest terms.</a:t>
            </a:r>
            <a:endParaRPr b="0" lang="en-PH" sz="2000" spc="-1" strike="noStrike">
              <a:solidFill>
                <a:srgbClr val="ffffff"/>
              </a:solidFill>
              <a:latin typeface="Arial"/>
            </a:endParaRPr>
          </a:p>
          <a:p>
            <a:pPr>
              <a:lnSpc>
                <a:spcPts val="3600"/>
              </a:lnSpc>
              <a:buNone/>
            </a:pP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To convert a fraction to a decimal, divide the numerator of the fraction by its denominator.</a:t>
            </a:r>
            <a:endParaRPr b="0" lang="en-PH" sz="2000" spc="-1" strike="noStrike">
              <a:solidFill>
                <a:srgbClr val="ffffff"/>
              </a:solidFill>
              <a:latin typeface="Arial"/>
            </a:endParaRPr>
          </a:p>
          <a:p>
            <a:pPr>
              <a:lnSpc>
                <a:spcPts val="3600"/>
              </a:lnSpc>
              <a:buNone/>
            </a:pP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To convert a decimal to a fraction, change the decimal to a decimal fraction and reduce to lowest terms.</a:t>
            </a:r>
            <a:endParaRPr b="0" lang="en-PH" sz="2000" spc="-1" strike="noStrike">
              <a:solidFill>
                <a:srgbClr val="ffffff"/>
              </a:solidFill>
              <a:latin typeface="Arial"/>
            </a:endParaRPr>
          </a:p>
          <a:p>
            <a:pPr>
              <a:lnSpc>
                <a:spcPts val="3600"/>
              </a:lnSpc>
              <a:buNone/>
            </a:pP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 </a:t>
            </a:r>
            <a:r>
              <a:rPr b="0" lang="en-US" sz="2000" spc="-1" strike="noStrike">
                <a:solidFill>
                  <a:srgbClr val="ffffff"/>
                </a:solidFill>
                <a:latin typeface="Lato"/>
                <a:ea typeface="DejaVu Sans"/>
              </a:rPr>
              <a:t>To convert a decimal to percent, multiply the decimal value by 100 and then annex the percent sign (%).</a:t>
            </a:r>
            <a:endParaRPr b="0" lang="en-PH" sz="2000" spc="-1" strike="noStrike">
              <a:solidFill>
                <a:srgbClr val="ffffff"/>
              </a:solidFill>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92" name="Group 3"/>
          <p:cNvGrpSpPr/>
          <p:nvPr/>
        </p:nvGrpSpPr>
        <p:grpSpPr>
          <a:xfrm>
            <a:off x="16303320" y="0"/>
            <a:ext cx="1441800" cy="1441800"/>
            <a:chOff x="16303320" y="0"/>
            <a:chExt cx="1441800" cy="1441800"/>
          </a:xfrm>
        </p:grpSpPr>
        <p:sp>
          <p:nvSpPr>
            <p:cNvPr id="93"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4"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95" name="TextBox 7"/>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96" name="TextBox 8"/>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7" name="TextBox 9"/>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8" name="TextBox 2"/>
          <p:cNvSpPr/>
          <p:nvPr/>
        </p:nvSpPr>
        <p:spPr>
          <a:xfrm>
            <a:off x="618480" y="9824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Convert the following quantities into the indicated form.</a:t>
            </a:r>
            <a:endParaRPr b="0" lang="en-PH" sz="2000" spc="-1" strike="noStrike">
              <a:latin typeface="Arial"/>
            </a:endParaRPr>
          </a:p>
        </p:txBody>
      </p:sp>
      <p:pic>
        <p:nvPicPr>
          <p:cNvPr id="99" name="" descr=""/>
          <p:cNvPicPr/>
          <p:nvPr/>
        </p:nvPicPr>
        <p:blipFill>
          <a:blip r:embed="rId3"/>
          <a:stretch/>
        </p:blipFill>
        <p:spPr>
          <a:xfrm>
            <a:off x="2880000" y="1550160"/>
            <a:ext cx="12211200" cy="7269840"/>
          </a:xfrm>
          <a:prstGeom prst="rect">
            <a:avLst/>
          </a:prstGeom>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Freeform 2"/>
          <p:cNvSpPr/>
          <p:nvPr/>
        </p:nvSpPr>
        <p:spPr>
          <a:xfrm>
            <a:off x="4133880" y="2263320"/>
            <a:ext cx="9910800" cy="506304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PPT Template</Template>
  <TotalTime>16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2023-06-29T13:44:19Z</dcterms:created>
  <dc:creator/>
  <dc:description/>
  <dc:identifier>DAFl9Zu4QXU</dc:identifier>
  <dc:language>en-PH</dc:language>
  <cp:lastModifiedBy/>
  <dcterms:modified xsi:type="dcterms:W3CDTF">2023-06-30T10:03:56Z</dcterms:modified>
  <cp:revision>4</cp:revision>
  <dc:subject/>
  <dc:title>PPT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