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B11921CC-1EBD-4FF5-BABC-D30F04736F2A}"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9171ABCF-ED00-4B15-A5F5-FFA91A36B6BF}"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9E73E848-CFED-4820-8A04-BD6B8FA79078}"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C9BD197A-9755-4553-ACEF-15D20077B2A1}"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529F5B1A-31E4-4B94-A0F5-A4AFA0D58E88}"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A5265B4E-BF4F-418B-9217-C77CFB73FE7B}"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7A5C1E1E-3467-4E39-9F5F-A8C473723059}"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D07CCE4A-23CB-463C-8232-EA3A3EED9F99}"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CD276AFD-C038-4E76-AF1E-D8D6EA17DF58}"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0062319F-ECED-46A3-AE06-3CD7239F7A0F}"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9D9807F9-2B73-4460-9C3B-BC6FEDE11D13}"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962477F8-469F-4B7E-B4F9-AE1509CA9740}"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46F96F32-F286-4AE8-B9E4-30F9DF3DC596}"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C7525F12-7364-41ED-B262-5533217D0B36}"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55A3A85D-11F4-4478-89D4-E0491B8BF41D}"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884E075C-EE5C-409D-91D6-0711B563E6FA}"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5CDECA70-45AD-4A8C-BCBE-0E7F3CFC39B8}"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B6B2456B-9D4B-4C5A-B65C-9DC72AABBA98}"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403FCDCB-EB49-4F05-BD18-0F89A072F7C9}"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EA13F9C9-B6B5-4241-81AD-7792A6350F6D}"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9329C334-28C7-4EBA-A721-84B80677EAC4}"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DAD47336-F4BC-444C-B77E-2A61D8E8BBD5}"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E172007A-E49C-408D-9B44-E1488F2C2513}"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A8B4E880-F02D-4EEB-BE99-9ECA8809E865}"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92A06373-2C71-46C2-A6C4-E5CBB3C7480E}"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2F134F71-E758-4C84-8477-F2B27053B921}"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34A3CEF1-2149-421B-90BF-C8712F7D5C56}"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22D06D3E-E99C-4679-8D6E-AED60FE0276B}"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A965AE0C-5FFC-465C-B491-ED4D6901AAD2}"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717F5586-BB57-467B-BFE9-37DACAF227B4}"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57BEC6AB-932A-4AEE-A579-A6A31EB7C2E2}"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B4E29FFD-26E7-4769-9E6B-99F1E76BD878}"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F68CA0D8-3E6E-45BC-BE71-9BCC57923D9F}"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DE2131D7-A439-4CC2-9568-93D88B73E2F0}"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1D36122-913E-460A-B049-05A572E874FF}"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24B7D256-1464-4CF0-93F8-9116A1BD82C0}"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280" cy="68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160" cy="2783160"/>
          </a:xfrm>
          <a:prstGeom prst="rect">
            <a:avLst/>
          </a:prstGeom>
          <a:ln w="0">
            <a:noFill/>
          </a:ln>
        </p:spPr>
      </p:pic>
      <p:sp>
        <p:nvSpPr>
          <p:cNvPr id="2" name="Rectangle 5"/>
          <p:cNvSpPr/>
          <p:nvPr/>
        </p:nvSpPr>
        <p:spPr>
          <a:xfrm>
            <a:off x="3487320" y="1475280"/>
            <a:ext cx="8688600" cy="3846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600" cy="3682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643D5F9A-BA53-4B16-B11B-D25C52D4C66E}"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280" cy="619200"/>
          </a:xfrm>
          <a:prstGeom prst="rect">
            <a:avLst/>
          </a:prstGeom>
          <a:ln w="0">
            <a:noFill/>
          </a:ln>
        </p:spPr>
      </p:pic>
      <p:sp>
        <p:nvSpPr>
          <p:cNvPr id="46" name="Rectangle 7"/>
          <p:cNvSpPr/>
          <p:nvPr/>
        </p:nvSpPr>
        <p:spPr>
          <a:xfrm>
            <a:off x="10868760" y="0"/>
            <a:ext cx="954720" cy="954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800" cy="1018800"/>
          </a:xfrm>
          <a:prstGeom prst="rect">
            <a:avLst/>
          </a:prstGeom>
          <a:ln w="0">
            <a:noFill/>
          </a:ln>
        </p:spPr>
      </p:pic>
      <p:sp>
        <p:nvSpPr>
          <p:cNvPr id="48" name="TextBox 9"/>
          <p:cNvSpPr/>
          <p:nvPr/>
        </p:nvSpPr>
        <p:spPr>
          <a:xfrm>
            <a:off x="185400" y="6362280"/>
            <a:ext cx="467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960" cy="3492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360" cy="34920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9F22BE8F-8AF5-4D6B-A278-2C9B00FB4756}"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360" cy="34920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600" cy="3368880"/>
          </a:xfrm>
          <a:prstGeom prst="rect">
            <a:avLst/>
          </a:prstGeom>
          <a:ln w="12700">
            <a:noFill/>
          </a:ln>
        </p:spPr>
      </p:pic>
      <p:sp>
        <p:nvSpPr>
          <p:cNvPr id="92" name="PlaceHolder 1"/>
          <p:cNvSpPr>
            <a:spLocks noGrp="1"/>
          </p:cNvSpPr>
          <p:nvPr>
            <p:ph type="ftr" idx="7"/>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497CA153-CAD6-46F4-B234-34A9912BB198}"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125960" y="2988000"/>
            <a:ext cx="7443720" cy="663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Uri ng Samahang Pangnegosyo</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1060920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984636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Isahang Pagmamay-ari </a:t>
            </a:r>
            <a:r>
              <a:rPr b="1" i="1" lang="en-PH" sz="3600" spc="-1" strike="noStrike">
                <a:solidFill>
                  <a:srgbClr val="ffffff"/>
                </a:solidFill>
                <a:latin typeface="Montserrat Medium"/>
                <a:ea typeface="DejaVu Sans"/>
              </a:rPr>
              <a:t>(Sole Propietorship)</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txBox="1"/>
          <p:nvPr/>
        </p:nvSpPr>
        <p:spPr>
          <a:xfrm>
            <a:off x="857160" y="1512720"/>
            <a:ext cx="10252440" cy="3423600"/>
          </a:xfrm>
          <a:prstGeom prst="rect">
            <a:avLst/>
          </a:prstGeom>
          <a:noFill/>
          <a:ln w="0">
            <a:noFill/>
          </a:ln>
        </p:spPr>
        <p:txBody>
          <a:bodyPr lIns="90000" rIns="90000" tIns="45000" bIns="45000" anchor="t">
            <a:noAutofit/>
          </a:bodyPr>
          <a:p>
            <a:pPr marL="216000" indent="-216000" algn="just">
              <a:lnSpc>
                <a:spcPct val="100000"/>
              </a:lnSpc>
              <a:spcBef>
                <a:spcPts val="1134"/>
              </a:spcBef>
              <a:spcAft>
                <a:spcPts val="1134"/>
              </a:spcAft>
              <a:buClr>
                <a:srgbClr val="000000"/>
              </a:buClr>
              <a:buSzPct val="45000"/>
              <a:buFont typeface="Symbol" charset="2"/>
              <a:buChar char=""/>
            </a:pPr>
            <a:r>
              <a:rPr b="0" lang="en-PH" sz="1800" spc="-1" strike="noStrike">
                <a:solidFill>
                  <a:srgbClr val="000000"/>
                </a:solidFill>
                <a:latin typeface="Lato"/>
              </a:rPr>
              <a:t>Sa isahang pagmamay-ari, ang namamahala at nagmamay-ari ng kapital ay isang tao lamang. Siya ang responsable sa pagpapatakbo ng negosyo.</a:t>
            </a:r>
            <a:endParaRPr b="0" lang="en-PH" sz="1800" spc="-1" strike="noStrike">
              <a:solidFill>
                <a:srgbClr val="000000"/>
              </a:solidFill>
              <a:latin typeface="Lato"/>
              <a:ea typeface="AppleSystemUIFont"/>
            </a:endParaRPr>
          </a:p>
          <a:p>
            <a:pPr marL="216000" indent="-216000" algn="just">
              <a:lnSpc>
                <a:spcPct val="100000"/>
              </a:lnSpc>
              <a:spcBef>
                <a:spcPts val="1134"/>
              </a:spcBef>
              <a:spcAft>
                <a:spcPts val="1134"/>
              </a:spcAft>
              <a:buClr>
                <a:srgbClr val="000000"/>
              </a:buClr>
              <a:buSzPct val="45000"/>
              <a:buFont typeface="Symbol" charset="2"/>
              <a:buChar char=""/>
            </a:pPr>
            <a:r>
              <a:rPr b="0" lang="en-PH" sz="1800" spc="-1" strike="noStrike">
                <a:solidFill>
                  <a:srgbClr val="000000"/>
                </a:solidFill>
                <a:latin typeface="Lato"/>
              </a:rPr>
              <a:t>Ang isahang pagmamay-ari ay mainam dahil sa iisa lamang ang nagdedesisyon ukol sa negosyo. Bukod dito, nagkakaroon ng personal na ugnayan ang may-ari at manggagawa. Ang may-ari ay may pananagutan sa kaniyang sarili kaya ang lahat ng tubo ay napupunta sa may-ari lamang. Ang mga negosyo ng isang entreprenyur ay kabilang sa samahang ito. </a:t>
            </a:r>
            <a:endParaRPr b="0" lang="en-PH" sz="1800" spc="-1" strike="noStrike">
              <a:solidFill>
                <a:srgbClr val="000000"/>
              </a:solidFill>
              <a:latin typeface="Lato"/>
              <a:ea typeface="AppleSystemUIFont"/>
            </a:endParaRPr>
          </a:p>
          <a:p>
            <a:pPr marL="216000" indent="-216000" algn="just">
              <a:lnSpc>
                <a:spcPct val="100000"/>
              </a:lnSpc>
              <a:spcBef>
                <a:spcPts val="1134"/>
              </a:spcBef>
              <a:spcAft>
                <a:spcPts val="1134"/>
              </a:spcAft>
              <a:buClr>
                <a:srgbClr val="000000"/>
              </a:buClr>
              <a:buSzPct val="45000"/>
              <a:buFont typeface="Symbol" charset="2"/>
              <a:buChar char=""/>
            </a:pPr>
            <a:r>
              <a:rPr b="0" lang="en-PH" sz="1800" spc="-1" strike="noStrike">
                <a:solidFill>
                  <a:srgbClr val="000000"/>
                </a:solidFill>
                <a:latin typeface="Lato"/>
              </a:rPr>
              <a:t>Ang hindi kabutihan sa isahang pagmamay-ari ay mahirap palawakin dahil maliit ang kapital kaya ang produksiyon ay limitado. Lahat ng obligasyon sa negosyo ay pananagutan ng isang tao. Ang pagkalugi ng negosyo ay magbubunga ng pagsasara ng negosyo.</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4"/>
          <p:cNvSpPr/>
          <p:nvPr/>
        </p:nvSpPr>
        <p:spPr>
          <a:xfrm>
            <a:off x="-113040" y="532080"/>
            <a:ext cx="602316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38" name="Rectangle 5"/>
          <p:cNvSpPr/>
          <p:nvPr/>
        </p:nvSpPr>
        <p:spPr>
          <a:xfrm>
            <a:off x="426960" y="532080"/>
            <a:ext cx="548316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Sosyohan </a:t>
            </a:r>
            <a:r>
              <a:rPr b="1" i="1" lang="en-PH" sz="3600" spc="-1" strike="noStrike">
                <a:solidFill>
                  <a:srgbClr val="ffffff"/>
                </a:solidFill>
                <a:latin typeface="Montserrat Medium"/>
                <a:ea typeface="DejaVu Sans"/>
              </a:rPr>
              <a:t>(Partnership)</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txBox="1"/>
          <p:nvPr/>
        </p:nvSpPr>
        <p:spPr>
          <a:xfrm>
            <a:off x="857160" y="1512720"/>
            <a:ext cx="10252440" cy="3892320"/>
          </a:xfrm>
          <a:prstGeom prst="rect">
            <a:avLst/>
          </a:prstGeom>
          <a:noFill/>
          <a:ln w="0">
            <a:noFill/>
          </a:ln>
        </p:spPr>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Lato"/>
                <a:ea typeface="AppleSystemUIFont"/>
              </a:rPr>
              <a:t>Ito ang samahan ng dalawa o higit pang taong nagkasundo na magbibigay ng salapi at ariarian para sa pagtatayo ng isang negosyo o industriya. Ang lahat ng kasosyo ay may pananagutan sa pamamahala at pagpapatakbo ng negosyo. Ang sosyohan ay may legal na katauhan, may layunin na ayon sa batas, at may kasunduan na maaaring nakasulat o usapan lamang.</a:t>
            </a:r>
            <a:endParaRPr b="0" lang="en-PH" sz="1800" spc="-1" strike="noStrike">
              <a:solidFill>
                <a:srgbClr val="000000"/>
              </a:solidFill>
              <a:latin typeface="AppleSystemUIFont"/>
              <a:ea typeface="AppleSystemUIFont"/>
            </a:endParaRPr>
          </a:p>
          <a:p>
            <a:pPr marL="216000" indent="-216000" algn="just">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Lato"/>
                <a:ea typeface="AppleSystemUIFont"/>
              </a:rPr>
              <a:t>Ang hamong kinahaharap sa sosyohan ay ang paghahati ng mga nagmamay-ari sa tubo kaya naman hindi ganoon kalaki ang kinikita ng mga magkakasosyo. May posibilidad ring magkaroon ng tunggalian kung ang mga namamahala ay hindi nagkakasundo sa mga desisyon ukol sa negosyo. </a:t>
            </a:r>
            <a:endParaRPr b="0" lang="en-PH" sz="1800" spc="-1" strike="noStrike">
              <a:solidFill>
                <a:srgbClr val="000000"/>
              </a:solidFill>
              <a:latin typeface="AppleSystemUIFont"/>
              <a:ea typeface="AppleSystemUIFont"/>
            </a:endParaRPr>
          </a:p>
          <a:p>
            <a:pPr marL="216000" indent="-216000" algn="just">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Lato"/>
                <a:ea typeface="AppleSystemUIFont"/>
              </a:rPr>
              <a:t>May dalawang uri ng sosyohan ayon sa pananagutan. Isang uri nito ang tinatawag na </a:t>
            </a:r>
            <a:r>
              <a:rPr b="1" lang="en-PH" sz="1800" spc="-1" strike="noStrike">
                <a:solidFill>
                  <a:srgbClr val="000000"/>
                </a:solidFill>
                <a:latin typeface="Lato"/>
                <a:ea typeface="AppleSystemUIFont"/>
              </a:rPr>
              <a:t>limitado</a:t>
            </a:r>
            <a:r>
              <a:rPr b="0" lang="en-PH" sz="1800" spc="-1" strike="noStrike">
                <a:solidFill>
                  <a:srgbClr val="000000"/>
                </a:solidFill>
                <a:latin typeface="Lato"/>
                <a:ea typeface="AppleSystemUIFont"/>
              </a:rPr>
              <a:t> kung saan ang pagkalugi ay batay sa naiambag sa negosyo. Ang isa pa ay </a:t>
            </a:r>
            <a:r>
              <a:rPr b="1" lang="en-PH" sz="1800" spc="-1" strike="noStrike">
                <a:solidFill>
                  <a:srgbClr val="000000"/>
                </a:solidFill>
                <a:latin typeface="Lato"/>
                <a:ea typeface="AppleSystemUIFont"/>
              </a:rPr>
              <a:t>pangkalahatan</a:t>
            </a:r>
            <a:r>
              <a:rPr b="0" lang="en-PH" sz="1800" spc="-1" strike="noStrike">
                <a:solidFill>
                  <a:srgbClr val="000000"/>
                </a:solidFill>
                <a:latin typeface="Lato"/>
                <a:ea typeface="AppleSystemUIFont"/>
              </a:rPr>
              <a:t> na kung saan ang lahat ng obligasyon at utang ay pananagutan ng lahat.</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8"/>
          <p:cNvSpPr/>
          <p:nvPr/>
        </p:nvSpPr>
        <p:spPr>
          <a:xfrm>
            <a:off x="-113040" y="532080"/>
            <a:ext cx="366732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1" name="Rectangle 9"/>
          <p:cNvSpPr/>
          <p:nvPr/>
        </p:nvSpPr>
        <p:spPr>
          <a:xfrm>
            <a:off x="426960" y="532080"/>
            <a:ext cx="294624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Kooperatiba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2" name=""/>
          <p:cNvSpPr txBox="1"/>
          <p:nvPr/>
        </p:nvSpPr>
        <p:spPr>
          <a:xfrm>
            <a:off x="857160" y="1512720"/>
            <a:ext cx="10252440" cy="3892320"/>
          </a:xfrm>
          <a:prstGeom prst="rect">
            <a:avLst/>
          </a:prstGeom>
          <a:noFill/>
          <a:ln w="0">
            <a:noFill/>
          </a:ln>
        </p:spPr>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Lato"/>
                <a:ea typeface="AppleSystemUIFont"/>
              </a:rPr>
              <a:t>Ito ang samahang pangnegosyo na nais palawakin ng pamahalaan. Ito ay isang samahan kung saan ang mga kasapi ay nagmamay-ari ng </a:t>
            </a:r>
            <a:r>
              <a:rPr b="0" i="1" lang="en-PH" sz="1800" spc="-1" strike="noStrike">
                <a:solidFill>
                  <a:srgbClr val="000000"/>
                </a:solidFill>
                <a:latin typeface="Lato"/>
                <a:ea typeface="AppleSystemUIFont"/>
              </a:rPr>
              <a:t>stocks</a:t>
            </a:r>
            <a:r>
              <a:rPr b="0" lang="en-PH" sz="1800" spc="-1" strike="noStrike">
                <a:solidFill>
                  <a:srgbClr val="000000"/>
                </a:solidFill>
                <a:latin typeface="Lato"/>
                <a:ea typeface="AppleSystemUIFont"/>
              </a:rPr>
              <a:t>. Priyoridad ng kooperatiba ang maglingkod kaysa tumubo. Ang bawat kasapi ay bumoboto para sa paghalal ng mga </a:t>
            </a:r>
            <a:r>
              <a:rPr b="0" i="1" lang="en-PH" sz="1800" spc="-1" strike="noStrike">
                <a:solidFill>
                  <a:srgbClr val="000000"/>
                </a:solidFill>
                <a:latin typeface="Lato"/>
                <a:ea typeface="AppleSystemUIFont"/>
              </a:rPr>
              <a:t>board of director </a:t>
            </a:r>
            <a:r>
              <a:rPr b="0" lang="en-PH" sz="1800" spc="-1" strike="noStrike">
                <a:solidFill>
                  <a:srgbClr val="000000"/>
                </a:solidFill>
                <a:latin typeface="Lato"/>
                <a:ea typeface="AppleSystemUIFont"/>
              </a:rPr>
              <a:t>ng kooperatiba kung saan pipili ng magiging tagapangulo ng kooperatiba.May isang boto ang bawat kasapi kahit gaano kalaki ang </a:t>
            </a:r>
            <a:r>
              <a:rPr b="0" i="1" lang="en-PH" sz="1800" spc="-1" strike="noStrike">
                <a:solidFill>
                  <a:srgbClr val="000000"/>
                </a:solidFill>
                <a:latin typeface="Lato"/>
                <a:ea typeface="AppleSystemUIFont"/>
              </a:rPr>
              <a:t>stocks</a:t>
            </a:r>
            <a:r>
              <a:rPr b="0" lang="en-PH" sz="1800" spc="-1" strike="noStrike">
                <a:solidFill>
                  <a:srgbClr val="000000"/>
                </a:solidFill>
                <a:latin typeface="Lato"/>
                <a:ea typeface="AppleSystemUIFont"/>
              </a:rPr>
              <a:t> sa samahan. </a:t>
            </a:r>
            <a:endParaRPr b="0" lang="en-PH" sz="1800" spc="-1" strike="noStrike">
              <a:solidFill>
                <a:srgbClr val="000000"/>
              </a:solidFill>
              <a:latin typeface="Lato"/>
              <a:ea typeface="AppleSystemUIFont"/>
            </a:endParaRPr>
          </a:p>
          <a:p>
            <a:pPr marL="216000" indent="-216000" algn="just">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Lato"/>
                <a:ea typeface="AppleSystemUIFont"/>
              </a:rPr>
              <a:t>Mabilis lamang maging kasapi ng kooperatiba dahil maliit lamang ang puhunan. Makatarungan din ang pamamahagi ng kinita at yaman dahil ito ay legal na katauhan, may layunin na ayon sa batas, at may kasunduang maaaring nakasulat o usapan lamang.</a:t>
            </a:r>
            <a:endParaRPr b="0" lang="en-PH" sz="1800" spc="-1" strike="noStrike">
              <a:solidFill>
                <a:srgbClr val="000000"/>
              </a:solidFill>
              <a:latin typeface="Lato"/>
              <a:ea typeface="AppleSystemUIFont"/>
            </a:endParaRPr>
          </a:p>
          <a:p>
            <a:pPr marL="216000" indent="-216000" algn="just">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Lato"/>
                <a:ea typeface="AppleSystemUIFont"/>
              </a:rPr>
              <a:t>Ang mga posibleng hamon na kinahaharap ng kooperatiba ay kawalan ng propesyonal na tagapamahala at pagkalugi lalo na kung ang mga nahalal na mga </a:t>
            </a:r>
            <a:r>
              <a:rPr b="0" i="1" lang="en-PH" sz="1800" spc="-1" strike="noStrike">
                <a:solidFill>
                  <a:srgbClr val="000000"/>
                </a:solidFill>
                <a:latin typeface="Lato"/>
                <a:ea typeface="AppleSystemUIFont"/>
              </a:rPr>
              <a:t>board of director</a:t>
            </a:r>
            <a:r>
              <a:rPr b="0" lang="en-PH" sz="1800" spc="-1" strike="noStrike">
                <a:solidFill>
                  <a:srgbClr val="000000"/>
                </a:solidFill>
                <a:latin typeface="Lato"/>
                <a:ea typeface="AppleSystemUIFont"/>
              </a:rPr>
              <a:t> ay walang kakayahang pamahalaan ang kooperatiba.</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10"/>
          <p:cNvSpPr/>
          <p:nvPr/>
        </p:nvSpPr>
        <p:spPr>
          <a:xfrm>
            <a:off x="-113040" y="532080"/>
            <a:ext cx="366732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4" name="Rectangle 11"/>
          <p:cNvSpPr/>
          <p:nvPr/>
        </p:nvSpPr>
        <p:spPr>
          <a:xfrm>
            <a:off x="426960" y="532080"/>
            <a:ext cx="294624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Kooperatiba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5" name=""/>
          <p:cNvSpPr txBox="1"/>
          <p:nvPr/>
        </p:nvSpPr>
        <p:spPr>
          <a:xfrm>
            <a:off x="945360" y="1446840"/>
            <a:ext cx="10156680" cy="4062240"/>
          </a:xfrm>
          <a:prstGeom prst="rect">
            <a:avLst/>
          </a:prstGeom>
          <a:noFill/>
          <a:ln w="0">
            <a:noFill/>
          </a:ln>
        </p:spPr>
        <p:txBody>
          <a:bodyPr lIns="90000" rIns="90000" tIns="45000" bIns="45000" anchor="t">
            <a:noAutofit/>
          </a:bodyPr>
          <a:p>
            <a:pPr algn="just"/>
            <a:r>
              <a:rPr b="1" lang="en-PH" sz="2000" spc="-1" strike="noStrike">
                <a:solidFill>
                  <a:srgbClr val="000000"/>
                </a:solidFill>
                <a:latin typeface="Lato"/>
                <a:ea typeface="AppleSystemUIFont"/>
              </a:rPr>
              <a:t>Mga Uri ng Kooperatiba:</a:t>
            </a:r>
            <a:endParaRPr b="1" lang="en-PH" sz="2000" spc="-1" strike="noStrike">
              <a:solidFill>
                <a:srgbClr val="000000"/>
              </a:solidFill>
              <a:latin typeface="Arial"/>
            </a:endParaRPr>
          </a:p>
          <a:p>
            <a:pPr algn="just"/>
            <a:endParaRPr b="1" lang="en-PH" sz="20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charset="2"/>
              <a:buChar char=""/>
            </a:pPr>
            <a:r>
              <a:rPr b="1" i="1" lang="en-PH" sz="1800" spc="-1" strike="noStrike">
                <a:solidFill>
                  <a:srgbClr val="000000"/>
                </a:solidFill>
                <a:latin typeface="Lato"/>
                <a:ea typeface="AppleSystemUIFont"/>
              </a:rPr>
              <a:t>Producers</a:t>
            </a:r>
            <a:r>
              <a:rPr b="1" lang="en-PH" sz="1800" spc="-1" strike="noStrike">
                <a:solidFill>
                  <a:srgbClr val="000000"/>
                </a:solidFill>
                <a:latin typeface="Lato"/>
                <a:ea typeface="AppleSystemUIFont"/>
              </a:rPr>
              <a:t> – </a:t>
            </a:r>
            <a:r>
              <a:rPr b="0" lang="en-PH" sz="1800" spc="-1" strike="noStrike">
                <a:solidFill>
                  <a:srgbClr val="000000"/>
                </a:solidFill>
                <a:latin typeface="Lato"/>
                <a:ea typeface="AppleSystemUIFont"/>
              </a:rPr>
              <a:t>binubuo ng mga prodyuser ng mga produkto at serbisyo na nagkasundo na ipagbili ang kanilang nilikhang produkto at serbisyo</a:t>
            </a:r>
            <a:endParaRPr b="0" lang="en-PH" sz="1800" spc="-1" strike="noStrike">
              <a:solidFill>
                <a:srgbClr val="000000"/>
              </a:solidFill>
              <a:latin typeface="AppleSystemUIFont"/>
              <a:ea typeface="AppleSystemUIFont"/>
            </a:endParaRPr>
          </a:p>
          <a:p>
            <a:pPr marL="216000" indent="-216000" algn="just">
              <a:lnSpc>
                <a:spcPct val="100000"/>
              </a:lnSpc>
              <a:spcBef>
                <a:spcPts val="567"/>
              </a:spcBef>
              <a:spcAft>
                <a:spcPts val="567"/>
              </a:spcAft>
              <a:buClr>
                <a:srgbClr val="000000"/>
              </a:buClr>
              <a:buSzPct val="45000"/>
              <a:buFont typeface="Symbol" charset="2"/>
              <a:buChar char=""/>
            </a:pPr>
            <a:r>
              <a:rPr b="1" i="1" lang="en-PH" sz="1800" spc="-1" strike="noStrike">
                <a:solidFill>
                  <a:srgbClr val="000000"/>
                </a:solidFill>
                <a:latin typeface="Lato"/>
                <a:ea typeface="AppleSystemUIFont"/>
              </a:rPr>
              <a:t>Consumers</a:t>
            </a:r>
            <a:r>
              <a:rPr b="0" lang="en-PH" sz="1800" spc="-1" strike="noStrike">
                <a:solidFill>
                  <a:srgbClr val="000000"/>
                </a:solidFill>
                <a:latin typeface="Lato"/>
                <a:ea typeface="AppleSystemUIFont"/>
              </a:rPr>
              <a:t> – pagmamay-ari ng mga mamimili na sila ay bibili ng produkto at serbisyo ng kanilang kooperatiba</a:t>
            </a:r>
            <a:endParaRPr b="0" lang="en-PH" sz="1800" spc="-1" strike="noStrike">
              <a:solidFill>
                <a:srgbClr val="000000"/>
              </a:solidFill>
              <a:latin typeface="AppleSystemUIFont"/>
              <a:ea typeface="AppleSystemUIFont"/>
            </a:endParaRPr>
          </a:p>
          <a:p>
            <a:pPr marL="216000" indent="-216000" algn="just">
              <a:lnSpc>
                <a:spcPct val="100000"/>
              </a:lnSpc>
              <a:spcBef>
                <a:spcPts val="567"/>
              </a:spcBef>
              <a:spcAft>
                <a:spcPts val="567"/>
              </a:spcAft>
              <a:buClr>
                <a:srgbClr val="000000"/>
              </a:buClr>
              <a:buSzPct val="45000"/>
              <a:buFont typeface="Symbol" charset="2"/>
              <a:buChar char=""/>
            </a:pPr>
            <a:r>
              <a:rPr b="1" i="1" lang="en-PH" sz="1800" spc="-1" strike="noStrike">
                <a:solidFill>
                  <a:srgbClr val="000000"/>
                </a:solidFill>
                <a:latin typeface="Lato"/>
                <a:ea typeface="AppleSystemUIFont"/>
              </a:rPr>
              <a:t>Credit</a:t>
            </a:r>
            <a:r>
              <a:rPr b="0" lang="en-PH" sz="1800" spc="-1" strike="noStrike">
                <a:solidFill>
                  <a:srgbClr val="000000"/>
                </a:solidFill>
                <a:latin typeface="Lato"/>
                <a:ea typeface="AppleSystemUIFont"/>
              </a:rPr>
              <a:t> – ang humihikayat sa mga miyembro na magtipid at mag-impok at iyon ang magiging pondo ng kooperatiba na maaaring ipautang sa mga miyembro</a:t>
            </a:r>
            <a:endParaRPr b="0" lang="en-PH" sz="1800" spc="-1" strike="noStrike">
              <a:solidFill>
                <a:srgbClr val="000000"/>
              </a:solidFill>
              <a:latin typeface="AppleSystemUIFont"/>
              <a:ea typeface="AppleSystemUIFont"/>
            </a:endParaRPr>
          </a:p>
          <a:p>
            <a:pPr marL="216000" indent="-216000" algn="just">
              <a:lnSpc>
                <a:spcPct val="100000"/>
              </a:lnSpc>
              <a:spcBef>
                <a:spcPts val="567"/>
              </a:spcBef>
              <a:spcAft>
                <a:spcPts val="567"/>
              </a:spcAft>
              <a:buClr>
                <a:srgbClr val="000000"/>
              </a:buClr>
              <a:buSzPct val="45000"/>
              <a:buFont typeface="Symbol" charset="2"/>
              <a:buChar char=""/>
            </a:pPr>
            <a:r>
              <a:rPr b="1" lang="en-PH" sz="1800" spc="-1" strike="noStrike">
                <a:solidFill>
                  <a:srgbClr val="000000"/>
                </a:solidFill>
                <a:latin typeface="Lato"/>
                <a:ea typeface="AppleSystemUIFont"/>
              </a:rPr>
              <a:t>Serbisyo</a:t>
            </a:r>
            <a:r>
              <a:rPr b="0" lang="en-PH" sz="1800" spc="-1" strike="noStrike">
                <a:solidFill>
                  <a:srgbClr val="000000"/>
                </a:solidFill>
                <a:latin typeface="Lato"/>
                <a:ea typeface="AppleSystemUIFont"/>
              </a:rPr>
              <a:t> – may kinalaman sa pagbibigay ng serbisyo tulad ng koryente, medikal at dental, transportasyon, pabahay sa mga miyembro at hindi miyembro ng kooperatiba</a:t>
            </a:r>
            <a:endParaRPr b="0" lang="en-PH" sz="1800" spc="-1" strike="noStrike">
              <a:solidFill>
                <a:srgbClr val="000000"/>
              </a:solidFill>
              <a:latin typeface="AppleSystemUIFont"/>
              <a:ea typeface="AppleSystemUIFont"/>
            </a:endParaRPr>
          </a:p>
          <a:p>
            <a:pPr marL="216000" indent="-216000" algn="just">
              <a:lnSpc>
                <a:spcPct val="100000"/>
              </a:lnSpc>
              <a:spcBef>
                <a:spcPts val="567"/>
              </a:spcBef>
              <a:spcAft>
                <a:spcPts val="567"/>
              </a:spcAft>
              <a:buClr>
                <a:srgbClr val="000000"/>
              </a:buClr>
              <a:buSzPct val="45000"/>
              <a:buFont typeface="Symbol" charset="2"/>
              <a:buChar char=""/>
            </a:pPr>
            <a:r>
              <a:rPr b="1" i="1" lang="en-PH" sz="1800" spc="-1" strike="noStrike">
                <a:solidFill>
                  <a:srgbClr val="000000"/>
                </a:solidFill>
                <a:latin typeface="Lato"/>
                <a:ea typeface="AppleSystemUIFont"/>
              </a:rPr>
              <a:t>Multipurpose</a:t>
            </a:r>
            <a:r>
              <a:rPr b="0" lang="en-PH" sz="1800" spc="-1" strike="noStrike">
                <a:solidFill>
                  <a:srgbClr val="000000"/>
                </a:solidFill>
                <a:latin typeface="Lato"/>
                <a:ea typeface="AppleSystemUIFont"/>
              </a:rPr>
              <a:t> – binubuo ng dalawa o higit pang uri ng kooperatiba</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Rectangle 12"/>
          <p:cNvSpPr/>
          <p:nvPr/>
        </p:nvSpPr>
        <p:spPr>
          <a:xfrm>
            <a:off x="-113040" y="532080"/>
            <a:ext cx="386280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7" name="Rectangle 13"/>
          <p:cNvSpPr/>
          <p:nvPr/>
        </p:nvSpPr>
        <p:spPr>
          <a:xfrm>
            <a:off x="426960" y="532080"/>
            <a:ext cx="305784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Korporasyon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8" name=""/>
          <p:cNvSpPr txBox="1"/>
          <p:nvPr/>
        </p:nvSpPr>
        <p:spPr>
          <a:xfrm>
            <a:off x="857160" y="1512720"/>
            <a:ext cx="10252440" cy="3063600"/>
          </a:xfrm>
          <a:prstGeom prst="rect">
            <a:avLst/>
          </a:prstGeom>
          <a:noFill/>
          <a:ln w="0">
            <a:noFill/>
          </a:ln>
        </p:spPr>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Lato"/>
                <a:ea typeface="AppleSystemUIFont"/>
              </a:rPr>
              <a:t>Ang samahang binubuo ng maraming tao na nagkasundo na magbigay ng kapital para sa negosyo ay tinatawag na </a:t>
            </a:r>
            <a:r>
              <a:rPr b="1" lang="en-PH" sz="1800" spc="-1" strike="noStrike">
                <a:solidFill>
                  <a:srgbClr val="000000"/>
                </a:solidFill>
                <a:latin typeface="Lato"/>
                <a:ea typeface="AppleSystemUIFont"/>
              </a:rPr>
              <a:t>korporasyon</a:t>
            </a:r>
            <a:r>
              <a:rPr b="0" lang="en-PH" sz="1800" spc="-1" strike="noStrike">
                <a:solidFill>
                  <a:srgbClr val="000000"/>
                </a:solidFill>
                <a:latin typeface="Lato"/>
                <a:ea typeface="AppleSystemUIFont"/>
              </a:rPr>
              <a:t>. Ang pagkakasundo ay naaayon sa saligang-batas ng korporasyon. </a:t>
            </a:r>
            <a:r>
              <a:rPr b="1" i="1" lang="en-PH" sz="1800" spc="-1" strike="noStrike">
                <a:solidFill>
                  <a:srgbClr val="000000"/>
                </a:solidFill>
                <a:latin typeface="Lato"/>
                <a:ea typeface="AppleSystemUIFont"/>
              </a:rPr>
              <a:t>Stockholder</a:t>
            </a:r>
            <a:r>
              <a:rPr b="0" lang="en-PH" sz="1800" spc="-1" strike="noStrike">
                <a:solidFill>
                  <a:srgbClr val="000000"/>
                </a:solidFill>
                <a:latin typeface="Lato"/>
                <a:ea typeface="AppleSystemUIFont"/>
              </a:rPr>
              <a:t> ang tawag sa nagmamay-ari ng kapital na tinatawag na share of stocks. Ang mga </a:t>
            </a:r>
            <a:r>
              <a:rPr b="0" i="1" lang="en-PH" sz="1800" spc="-1" strike="noStrike">
                <a:solidFill>
                  <a:srgbClr val="000000"/>
                </a:solidFill>
                <a:latin typeface="Lato"/>
                <a:ea typeface="AppleSystemUIFont"/>
              </a:rPr>
              <a:t>stockholder</a:t>
            </a:r>
            <a:r>
              <a:rPr b="0" lang="en-PH" sz="1800" spc="-1" strike="noStrike">
                <a:solidFill>
                  <a:srgbClr val="000000"/>
                </a:solidFill>
                <a:latin typeface="Lato"/>
                <a:ea typeface="AppleSystemUIFont"/>
              </a:rPr>
              <a:t> ang bumoboto ng mga kasapi ng mga </a:t>
            </a:r>
            <a:r>
              <a:rPr b="0" i="1" lang="en-PH" sz="1800" spc="-1" strike="noStrike">
                <a:solidFill>
                  <a:srgbClr val="000000"/>
                </a:solidFill>
                <a:latin typeface="Lato"/>
                <a:ea typeface="AppleSystemUIFont"/>
              </a:rPr>
              <a:t>board of director</a:t>
            </a:r>
            <a:r>
              <a:rPr b="0" lang="en-PH" sz="1800" spc="-1" strike="noStrike">
                <a:solidFill>
                  <a:srgbClr val="000000"/>
                </a:solidFill>
                <a:latin typeface="Lato"/>
                <a:ea typeface="AppleSystemUIFont"/>
              </a:rPr>
              <a:t> na siyang nagpapalakad sa korporasyon. Mas maraming </a:t>
            </a:r>
            <a:r>
              <a:rPr b="0" i="1" lang="en-PH" sz="1800" spc="-1" strike="noStrike">
                <a:solidFill>
                  <a:srgbClr val="000000"/>
                </a:solidFill>
                <a:latin typeface="Lato"/>
                <a:ea typeface="AppleSystemUIFont"/>
              </a:rPr>
              <a:t>share of stocks</a:t>
            </a:r>
            <a:r>
              <a:rPr b="0" lang="en-PH" sz="1800" spc="-1" strike="noStrike">
                <a:solidFill>
                  <a:srgbClr val="000000"/>
                </a:solidFill>
                <a:latin typeface="Lato"/>
                <a:ea typeface="AppleSystemUIFont"/>
              </a:rPr>
              <a:t> na pag-aari, mas malaki ang pagkakataon na maging lider ng korporasyon. Ang mga polisiya at patakaran ay ayon sa pinagdesisyonan at pinagkasunduan ng mga</a:t>
            </a:r>
            <a:r>
              <a:rPr b="0" i="1" lang="en-PH" sz="1800" spc="-1" strike="noStrike">
                <a:solidFill>
                  <a:srgbClr val="000000"/>
                </a:solidFill>
                <a:latin typeface="Lato"/>
                <a:ea typeface="AppleSystemUIFont"/>
              </a:rPr>
              <a:t> board of director. </a:t>
            </a:r>
            <a:endParaRPr b="0" lang="en-PH" sz="1800" spc="-1" strike="noStrike">
              <a:solidFill>
                <a:srgbClr val="000000"/>
              </a:solidFill>
              <a:latin typeface="AppleSystemUIFont"/>
              <a:ea typeface="AppleSystemUIFont"/>
            </a:endParaRPr>
          </a:p>
          <a:p>
            <a:pPr marL="216000" indent="-216000" algn="just">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Lato"/>
                <a:ea typeface="AppleSystemUIFont"/>
              </a:rPr>
              <a:t>Ang mga hamong kinahaharap ng korporasyon ay malaking pagbabayad ng buwis sa gobyerno, maraming regulasyon, at kinakailangan din ng malaking halaga sa pagsisimula.</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Rectangle 14"/>
          <p:cNvSpPr/>
          <p:nvPr/>
        </p:nvSpPr>
        <p:spPr>
          <a:xfrm>
            <a:off x="-113040" y="532080"/>
            <a:ext cx="386280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0" name="Rectangle 16"/>
          <p:cNvSpPr/>
          <p:nvPr/>
        </p:nvSpPr>
        <p:spPr>
          <a:xfrm>
            <a:off x="426960" y="532080"/>
            <a:ext cx="305784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Korporasyon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1" name=""/>
          <p:cNvSpPr txBox="1"/>
          <p:nvPr/>
        </p:nvSpPr>
        <p:spPr>
          <a:xfrm>
            <a:off x="857160" y="1512720"/>
            <a:ext cx="10252440" cy="3279600"/>
          </a:xfrm>
          <a:prstGeom prst="rect">
            <a:avLst/>
          </a:prstGeom>
          <a:noFill/>
          <a:ln w="0">
            <a:noFill/>
          </a:ln>
        </p:spPr>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Lato"/>
                <a:ea typeface="AppleSystemUIFont"/>
              </a:rPr>
              <a:t>Ang </a:t>
            </a:r>
            <a:r>
              <a:rPr b="1" lang="en-PH" sz="1800" spc="-1" strike="noStrike">
                <a:solidFill>
                  <a:srgbClr val="000000"/>
                </a:solidFill>
                <a:latin typeface="Lato"/>
                <a:ea typeface="AppleSystemUIFont"/>
              </a:rPr>
              <a:t>multinasyonal</a:t>
            </a:r>
            <a:r>
              <a:rPr b="0" lang="en-PH" sz="1800" spc="-1" strike="noStrike">
                <a:solidFill>
                  <a:srgbClr val="000000"/>
                </a:solidFill>
                <a:latin typeface="Lato"/>
                <a:ea typeface="AppleSystemUIFont"/>
              </a:rPr>
              <a:t> na korporasyon ay mga samahang pangnegosyo na may iba’t ibang sangay sa buong daigdig. Napalalawak ng mga korporasyon ang kanilang negosyo sa pamamagitan ng </a:t>
            </a:r>
            <a:r>
              <a:rPr b="1" i="1" lang="en-PH" sz="1800" spc="-1" strike="noStrike">
                <a:solidFill>
                  <a:srgbClr val="000000"/>
                </a:solidFill>
                <a:latin typeface="Lato"/>
                <a:ea typeface="AppleSystemUIFont"/>
              </a:rPr>
              <a:t>merging</a:t>
            </a:r>
            <a:r>
              <a:rPr b="0" lang="en-PH" sz="1800" spc="-1" strike="noStrike">
                <a:solidFill>
                  <a:srgbClr val="000000"/>
                </a:solidFill>
                <a:latin typeface="Lato"/>
                <a:ea typeface="AppleSystemUIFont"/>
              </a:rPr>
              <a:t> at </a:t>
            </a:r>
            <a:r>
              <a:rPr b="1" i="1" lang="en-PH" sz="1800" spc="-1" strike="noStrike">
                <a:solidFill>
                  <a:srgbClr val="000000"/>
                </a:solidFill>
                <a:latin typeface="Lato"/>
                <a:ea typeface="AppleSystemUIFont"/>
              </a:rPr>
              <a:t>conglomeration</a:t>
            </a:r>
            <a:r>
              <a:rPr b="0" lang="en-PH" sz="1800" spc="-1" strike="noStrike">
                <a:solidFill>
                  <a:srgbClr val="000000"/>
                </a:solidFill>
                <a:latin typeface="Lato"/>
                <a:ea typeface="AppleSystemUIFont"/>
              </a:rPr>
              <a:t>.</a:t>
            </a:r>
            <a:endParaRPr b="0" lang="en-PH" sz="1800" spc="-1" strike="noStrike">
              <a:solidFill>
                <a:srgbClr val="000000"/>
              </a:solidFill>
              <a:latin typeface="AppleSystemUIFont"/>
              <a:ea typeface="AppleSystemUIFont"/>
            </a:endParaRPr>
          </a:p>
          <a:p>
            <a:pPr marL="216000" indent="-216000" algn="just">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Lato"/>
                <a:ea typeface="AppleSystemUIFont"/>
              </a:rPr>
              <a:t>Ang </a:t>
            </a:r>
            <a:r>
              <a:rPr b="1" i="1" lang="en-PH" sz="1800" spc="-1" strike="noStrike">
                <a:solidFill>
                  <a:srgbClr val="000000"/>
                </a:solidFill>
                <a:latin typeface="Lato"/>
                <a:ea typeface="AppleSystemUIFont"/>
              </a:rPr>
              <a:t>merging</a:t>
            </a:r>
            <a:r>
              <a:rPr b="0" lang="en-PH" sz="1800" spc="-1" strike="noStrike">
                <a:solidFill>
                  <a:srgbClr val="000000"/>
                </a:solidFill>
                <a:latin typeface="Lato"/>
                <a:ea typeface="AppleSystemUIFont"/>
              </a:rPr>
              <a:t> ay ang pagsasama-sama ng mahigit sa dalawang negosyo upang bumuo ng isang negosyo.</a:t>
            </a:r>
            <a:endParaRPr b="0" lang="en-PH" sz="1800" spc="-1" strike="noStrike">
              <a:solidFill>
                <a:srgbClr val="000000"/>
              </a:solidFill>
              <a:latin typeface="AppleSystemUIFont"/>
              <a:ea typeface="AppleSystemUIFont"/>
            </a:endParaRPr>
          </a:p>
          <a:p>
            <a:pPr marL="216000" indent="-216000" algn="just">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Lato"/>
                <a:ea typeface="AppleSystemUIFont"/>
              </a:rPr>
              <a:t>Ang </a:t>
            </a:r>
            <a:r>
              <a:rPr b="1" i="1" lang="en-PH" sz="1800" spc="-1" strike="noStrike">
                <a:solidFill>
                  <a:srgbClr val="000000"/>
                </a:solidFill>
                <a:latin typeface="Lato"/>
                <a:ea typeface="AppleSystemUIFont"/>
              </a:rPr>
              <a:t>conglomeration</a:t>
            </a:r>
            <a:r>
              <a:rPr b="0" lang="en-PH" sz="1800" spc="-1" strike="noStrike">
                <a:solidFill>
                  <a:srgbClr val="000000"/>
                </a:solidFill>
                <a:latin typeface="Lato"/>
                <a:ea typeface="AppleSystemUIFont"/>
              </a:rPr>
              <a:t> ay ang kombinasyon ng iba’t ibang bahaykalakal, humigit-kumulang apat na negosyo, upang makabuo ng malaking korporasyon. Ito ay isinasagawa upang palakasin at patatagin ang kanilang negosyo. Ang korporasyon ay kailangang rehistrado sa </a:t>
            </a:r>
            <a:r>
              <a:rPr b="1" lang="en-PH" sz="1800" spc="-1" strike="noStrike">
                <a:solidFill>
                  <a:srgbClr val="000000"/>
                </a:solidFill>
                <a:latin typeface="Lato"/>
                <a:ea typeface="AppleSystemUIFont"/>
              </a:rPr>
              <a:t>Securities and Exchange Commission (SEC)</a:t>
            </a:r>
            <a:r>
              <a:rPr b="0" lang="en-PH" sz="1800" spc="-1" strike="noStrike">
                <a:solidFill>
                  <a:srgbClr val="000000"/>
                </a:solidFill>
                <a:latin typeface="Lato"/>
                <a:ea typeface="AppleSystemUIFont"/>
              </a:rPr>
              <a:t> upang maging legal ng kanilang transaksiyon.</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Rectangle 15"/>
          <p:cNvSpPr/>
          <p:nvPr/>
        </p:nvSpPr>
        <p:spPr>
          <a:xfrm>
            <a:off x="-113040" y="552240"/>
            <a:ext cx="368136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3" name="Rectangle 192"/>
          <p:cNvSpPr/>
          <p:nvPr/>
        </p:nvSpPr>
        <p:spPr>
          <a:xfrm>
            <a:off x="540000" y="480240"/>
            <a:ext cx="2868120" cy="651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54" name="Rectangle 194"/>
          <p:cNvSpPr/>
          <p:nvPr/>
        </p:nvSpPr>
        <p:spPr>
          <a:xfrm>
            <a:off x="720000" y="1496160"/>
            <a:ext cx="10969560" cy="692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5" name=""/>
          <p:cNvSpPr txBox="1"/>
          <p:nvPr/>
        </p:nvSpPr>
        <p:spPr>
          <a:xfrm>
            <a:off x="792720" y="1589400"/>
            <a:ext cx="10609560" cy="4079520"/>
          </a:xfrm>
          <a:prstGeom prst="rect">
            <a:avLst/>
          </a:prstGeom>
          <a:noFill/>
          <a:ln w="0">
            <a:noFill/>
          </a:ln>
        </p:spPr>
        <p:txBody>
          <a:bodyPr lIns="90000" rIns="90000" tIns="45000" bIns="45000" anchor="t">
            <a:noAutofit/>
          </a:bodyPr>
          <a:p>
            <a:pPr>
              <a:lnSpc>
                <a:spcPct val="100000"/>
              </a:lnSpc>
              <a:spcBef>
                <a:spcPts val="567"/>
              </a:spcBef>
              <a:spcAft>
                <a:spcPts val="567"/>
              </a:spcAft>
            </a:pPr>
            <a:r>
              <a:rPr b="1" lang="en-PH" sz="1800" spc="-1" strike="noStrike">
                <a:solidFill>
                  <a:srgbClr val="000000"/>
                </a:solidFill>
                <a:latin typeface="Lato"/>
              </a:rPr>
              <a:t>II. Panuto: Piliin ang wastong sagot na nasa loob ng panaklong. Salungguhitan ang wastong sagot.</a:t>
            </a:r>
            <a:endParaRPr b="1" lang="en-PH" sz="1800" spc="-1" strike="noStrike">
              <a:solidFill>
                <a:srgbClr val="000000"/>
              </a:solidFill>
              <a:latin typeface="Lato"/>
              <a:ea typeface="AppleSystemUIFontBold"/>
            </a:endParaRPr>
          </a:p>
          <a:p>
            <a:pPr marL="216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ea typeface="AppleSystemUIFont"/>
              </a:rPr>
              <a:t>Ang mga kasapi ng korporasyon ay tinatawag na (</a:t>
            </a:r>
            <a:r>
              <a:rPr b="0" i="1" lang="en-PH" sz="1800" spc="-1" strike="noStrike">
                <a:solidFill>
                  <a:srgbClr val="000000"/>
                </a:solidFill>
                <a:latin typeface="Lato"/>
                <a:ea typeface="AppleSystemUIFontItalic"/>
              </a:rPr>
              <a:t>stockholder</a:t>
            </a:r>
            <a:r>
              <a:rPr b="0" lang="en-PH" sz="1800" spc="-1" strike="noStrike">
                <a:solidFill>
                  <a:srgbClr val="000000"/>
                </a:solidFill>
                <a:latin typeface="Lato"/>
                <a:ea typeface="AppleSystemUIFont"/>
              </a:rPr>
              <a:t>, </a:t>
            </a:r>
            <a:r>
              <a:rPr b="0" i="1" lang="en-PH" sz="1800" spc="-1" strike="noStrike">
                <a:solidFill>
                  <a:srgbClr val="000000"/>
                </a:solidFill>
                <a:latin typeface="Lato"/>
                <a:ea typeface="AppleSystemUIFontItalic"/>
              </a:rPr>
              <a:t>stock loaner</a:t>
            </a:r>
            <a:r>
              <a:rPr b="0" lang="en-PH" sz="1800" spc="-1" strike="noStrike">
                <a:solidFill>
                  <a:srgbClr val="000000"/>
                </a:solidFill>
                <a:latin typeface="Lato"/>
                <a:ea typeface="AppleSystemUIFont"/>
              </a:rPr>
              <a:t>).</a:t>
            </a:r>
            <a:endParaRPr b="0" lang="en-PH" sz="1800" spc="-1" strike="noStrike">
              <a:solidFill>
                <a:srgbClr val="000000"/>
              </a:solidFill>
              <a:latin typeface="Lato"/>
              <a:ea typeface="PingFang SC"/>
            </a:endParaRPr>
          </a:p>
          <a:p>
            <a:pPr marL="216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Ang hamon na kinahaharap ng sosyohan ay (maliit na kita, kawalan ng propesyonal na tagapamahala).</a:t>
            </a:r>
            <a:endParaRPr b="0" lang="en-PH" sz="1800" spc="-1" strike="noStrike">
              <a:solidFill>
                <a:srgbClr val="000000"/>
              </a:solidFill>
              <a:latin typeface="Lato"/>
              <a:ea typeface="PingFang SC"/>
            </a:endParaRPr>
          </a:p>
          <a:p>
            <a:pPr marL="216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ea typeface="AppleSystemUIFont"/>
              </a:rPr>
              <a:t>Ang (</a:t>
            </a:r>
            <a:r>
              <a:rPr b="0" i="1" lang="en-PH" sz="1800" spc="-1" strike="noStrike">
                <a:solidFill>
                  <a:srgbClr val="000000"/>
                </a:solidFill>
                <a:latin typeface="Lato"/>
                <a:ea typeface="AppleSystemUIFontItalic"/>
              </a:rPr>
              <a:t>producer</a:t>
            </a:r>
            <a:r>
              <a:rPr b="0" lang="en-PH" sz="1800" spc="-1" strike="noStrike">
                <a:solidFill>
                  <a:srgbClr val="000000"/>
                </a:solidFill>
                <a:latin typeface="Lato"/>
                <a:ea typeface="AppleSystemUIFont"/>
              </a:rPr>
              <a:t>, </a:t>
            </a:r>
            <a:r>
              <a:rPr b="0" i="1" lang="en-PH" sz="1800" spc="-1" strike="noStrike">
                <a:solidFill>
                  <a:srgbClr val="000000"/>
                </a:solidFill>
                <a:latin typeface="Lato"/>
                <a:ea typeface="AppleSystemUIFontItalic"/>
              </a:rPr>
              <a:t>multipurpose</a:t>
            </a:r>
            <a:r>
              <a:rPr b="0" lang="en-PH" sz="1800" spc="-1" strike="noStrike">
                <a:solidFill>
                  <a:srgbClr val="000000"/>
                </a:solidFill>
                <a:latin typeface="Lato"/>
                <a:ea typeface="AppleSystemUIFont"/>
              </a:rPr>
              <a:t>) ay uri ng kooperatiba na nagtataglay ng higit sa isang uri ng kooperatiba.</a:t>
            </a:r>
            <a:endParaRPr b="0" lang="en-PH" sz="1800" spc="-1" strike="noStrike">
              <a:solidFill>
                <a:srgbClr val="000000"/>
              </a:solidFill>
              <a:latin typeface="Lato"/>
              <a:ea typeface="PingFang SC"/>
            </a:endParaRPr>
          </a:p>
          <a:p>
            <a:pPr marL="216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Ang (negosyo, produksiyon) ay gawain ng pagbuo, pagbili, pagbebenta, o pagkakaloob ng serbisyo kapalit ng salapi.</a:t>
            </a:r>
            <a:endParaRPr b="0" lang="en-PH" sz="1800" spc="-1" strike="noStrike">
              <a:solidFill>
                <a:srgbClr val="000000"/>
              </a:solidFill>
              <a:latin typeface="Lato"/>
              <a:ea typeface="PingFang SC"/>
            </a:endParaRPr>
          </a:p>
          <a:p>
            <a:pPr marL="216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ea typeface="AppleSystemUIFont"/>
              </a:rPr>
              <a:t>Ang (</a:t>
            </a:r>
            <a:r>
              <a:rPr b="0" i="1" lang="en-PH" sz="1800" spc="-1" strike="noStrike">
                <a:solidFill>
                  <a:srgbClr val="000000"/>
                </a:solidFill>
                <a:latin typeface="Lato"/>
                <a:ea typeface="AppleSystemUIFontItalic"/>
              </a:rPr>
              <a:t>merging</a:t>
            </a:r>
            <a:r>
              <a:rPr b="0" lang="en-PH" sz="1800" spc="-1" strike="noStrike">
                <a:solidFill>
                  <a:srgbClr val="000000"/>
                </a:solidFill>
                <a:latin typeface="Lato"/>
                <a:ea typeface="AppleSystemUIFont"/>
              </a:rPr>
              <a:t>, </a:t>
            </a:r>
            <a:r>
              <a:rPr b="0" i="1" lang="en-PH" sz="1800" spc="-1" strike="noStrike">
                <a:solidFill>
                  <a:srgbClr val="000000"/>
                </a:solidFill>
                <a:latin typeface="Lato"/>
                <a:ea typeface="AppleSystemUIFontItalic"/>
              </a:rPr>
              <a:t>conglomeration</a:t>
            </a:r>
            <a:r>
              <a:rPr b="0" lang="en-PH" sz="1800" spc="-1" strike="noStrike">
                <a:solidFill>
                  <a:srgbClr val="000000"/>
                </a:solidFill>
                <a:latin typeface="Lato"/>
                <a:ea typeface="AppleSystemUIFont"/>
              </a:rPr>
              <a:t>) ay ang kombinasyon ng iba’t ibang bahay-kalakal, humigit kumulang apat na negosyo, upang makabuo ng malaking korporasyon.</a:t>
            </a:r>
            <a:endParaRPr b="0" lang="en-PH" sz="1800" spc="-1" strike="noStrike">
              <a:solidFill>
                <a:srgbClr val="000000"/>
              </a:solidFill>
              <a:latin typeface="Lato"/>
              <a:ea typeface="PingFang SC"/>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Rectangle 1"/>
          <p:cNvSpPr/>
          <p:nvPr/>
        </p:nvSpPr>
        <p:spPr>
          <a:xfrm>
            <a:off x="-113040" y="552240"/>
            <a:ext cx="548064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7" name="Rectangle 2"/>
          <p:cNvSpPr/>
          <p:nvPr/>
        </p:nvSpPr>
        <p:spPr>
          <a:xfrm>
            <a:off x="426960" y="527760"/>
            <a:ext cx="4940640" cy="676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8" name="Rectangle 3"/>
          <p:cNvSpPr/>
          <p:nvPr/>
        </p:nvSpPr>
        <p:spPr>
          <a:xfrm>
            <a:off x="540000" y="195480"/>
            <a:ext cx="4827600" cy="1197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59" name=""/>
          <p:cNvSpPr txBox="1"/>
          <p:nvPr/>
        </p:nvSpPr>
        <p:spPr>
          <a:xfrm>
            <a:off x="835560" y="1577160"/>
            <a:ext cx="3747240" cy="2541240"/>
          </a:xfrm>
          <a:prstGeom prst="rect">
            <a:avLst/>
          </a:prstGeom>
          <a:noFill/>
          <a:ln w="0">
            <a:noFill/>
          </a:ln>
        </p:spPr>
        <p:txBody>
          <a:bodyPr lIns="90000" rIns="90000" tIns="45000" bIns="45000" anchor="t">
            <a:noAutofit/>
          </a:bodyPr>
          <a:p>
            <a:pPr>
              <a:lnSpc>
                <a:spcPct val="100000"/>
              </a:lnSpc>
              <a:spcBef>
                <a:spcPts val="567"/>
              </a:spcBef>
              <a:spcAft>
                <a:spcPts val="567"/>
              </a:spcAft>
            </a:pPr>
            <a:r>
              <a:rPr b="0" lang="en-PH" sz="1800" spc="-1" strike="noStrike">
                <a:solidFill>
                  <a:srgbClr val="000000"/>
                </a:solidFill>
                <a:latin typeface="Lato"/>
              </a:rPr>
              <a:t>1. </a:t>
            </a:r>
            <a:r>
              <a:rPr b="0" i="1" lang="en-PH" sz="1800" spc="-1" strike="noStrike">
                <a:solidFill>
                  <a:srgbClr val="000000"/>
                </a:solidFill>
                <a:latin typeface="Lato"/>
              </a:rPr>
              <a:t>stockholder</a:t>
            </a:r>
            <a:endParaRPr b="0" lang="en-PH" sz="1800" spc="-1" strike="noStrike">
              <a:solidFill>
                <a:srgbClr val="000000"/>
              </a:solidFill>
              <a:latin typeface="Lato"/>
              <a:ea typeface="AppleSystemUIFontBold"/>
            </a:endParaRPr>
          </a:p>
          <a:p>
            <a:pPr>
              <a:lnSpc>
                <a:spcPct val="100000"/>
              </a:lnSpc>
              <a:spcBef>
                <a:spcPts val="567"/>
              </a:spcBef>
              <a:spcAft>
                <a:spcPts val="567"/>
              </a:spcAft>
            </a:pPr>
            <a:r>
              <a:rPr b="0" lang="en-PH" sz="1800" spc="-1" strike="noStrike">
                <a:solidFill>
                  <a:srgbClr val="000000"/>
                </a:solidFill>
                <a:latin typeface="Lato"/>
              </a:rPr>
              <a:t>2. maliit na kita</a:t>
            </a:r>
            <a:endParaRPr b="0" lang="en-PH" sz="1800" spc="-1" strike="noStrike">
              <a:solidFill>
                <a:srgbClr val="000000"/>
              </a:solidFill>
              <a:latin typeface="Lato"/>
              <a:ea typeface="AppleSystemUIFontBold"/>
            </a:endParaRPr>
          </a:p>
          <a:p>
            <a:pPr>
              <a:lnSpc>
                <a:spcPct val="100000"/>
              </a:lnSpc>
              <a:spcBef>
                <a:spcPts val="567"/>
              </a:spcBef>
              <a:spcAft>
                <a:spcPts val="567"/>
              </a:spcAft>
            </a:pPr>
            <a:r>
              <a:rPr b="0" lang="en-PH" sz="1800" spc="-1" strike="noStrike">
                <a:solidFill>
                  <a:srgbClr val="000000"/>
                </a:solidFill>
                <a:latin typeface="Lato"/>
              </a:rPr>
              <a:t>3. </a:t>
            </a:r>
            <a:r>
              <a:rPr b="0" i="1" lang="en-PH" sz="1800" spc="-1" strike="noStrike">
                <a:solidFill>
                  <a:srgbClr val="000000"/>
                </a:solidFill>
                <a:latin typeface="Lato"/>
              </a:rPr>
              <a:t>multipurpose</a:t>
            </a:r>
            <a:endParaRPr b="0" lang="en-PH" sz="1800" spc="-1" strike="noStrike">
              <a:solidFill>
                <a:srgbClr val="000000"/>
              </a:solidFill>
              <a:latin typeface="Lato"/>
              <a:ea typeface="AppleSystemUIFontBold"/>
            </a:endParaRPr>
          </a:p>
          <a:p>
            <a:pPr>
              <a:lnSpc>
                <a:spcPct val="100000"/>
              </a:lnSpc>
              <a:spcBef>
                <a:spcPts val="567"/>
              </a:spcBef>
              <a:spcAft>
                <a:spcPts val="567"/>
              </a:spcAft>
            </a:pPr>
            <a:r>
              <a:rPr b="0" lang="en-PH" sz="1800" spc="-1" strike="noStrike">
                <a:solidFill>
                  <a:srgbClr val="000000"/>
                </a:solidFill>
                <a:latin typeface="Lato"/>
              </a:rPr>
              <a:t>4. negosyo</a:t>
            </a:r>
            <a:endParaRPr b="0" lang="en-PH" sz="1800" spc="-1" strike="noStrike">
              <a:solidFill>
                <a:srgbClr val="000000"/>
              </a:solidFill>
              <a:latin typeface="Lato"/>
              <a:ea typeface="AppleSystemUIFontBold"/>
            </a:endParaRPr>
          </a:p>
          <a:p>
            <a:pPr>
              <a:lnSpc>
                <a:spcPct val="100000"/>
              </a:lnSpc>
              <a:spcBef>
                <a:spcPts val="567"/>
              </a:spcBef>
              <a:spcAft>
                <a:spcPts val="567"/>
              </a:spcAft>
            </a:pPr>
            <a:r>
              <a:rPr b="0" lang="en-PH" sz="1800" spc="-1" strike="noStrike">
                <a:solidFill>
                  <a:srgbClr val="000000"/>
                </a:solidFill>
                <a:latin typeface="Lato"/>
              </a:rPr>
              <a:t>5. </a:t>
            </a:r>
            <a:r>
              <a:rPr b="0" i="1" lang="en-PH" sz="1800" spc="-1" strike="noStrike">
                <a:solidFill>
                  <a:srgbClr val="000000"/>
                </a:solidFill>
                <a:latin typeface="Lato"/>
              </a:rPr>
              <a:t>conglomeration</a:t>
            </a:r>
            <a:endParaRPr b="0" lang="en-PH" sz="1800" spc="-1" strike="noStrike">
              <a:solidFill>
                <a:srgbClr val="000000"/>
              </a:solidFill>
              <a:latin typeface="Lato"/>
              <a:ea typeface="AppleSystemUIFontBold"/>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2077</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2023-04-27T13:41:39Z</dcterms:modified>
  <cp:revision>211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