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280" cy="6815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6160" cy="2756160"/>
          </a:xfrm>
          <a:prstGeom prst="rect">
            <a:avLst/>
          </a:prstGeom>
          <a:ln w="0">
            <a:noFill/>
          </a:ln>
        </p:spPr>
      </p:pic>
      <p:sp>
        <p:nvSpPr>
          <p:cNvPr id="2" name="Rectangle 5"/>
          <p:cNvSpPr/>
          <p:nvPr/>
        </p:nvSpPr>
        <p:spPr>
          <a:xfrm>
            <a:off x="3487320" y="1475280"/>
            <a:ext cx="8661600" cy="3819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1600" cy="341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280" cy="592200"/>
          </a:xfrm>
          <a:prstGeom prst="rect">
            <a:avLst/>
          </a:prstGeom>
          <a:ln w="0">
            <a:noFill/>
          </a:ln>
        </p:spPr>
      </p:pic>
      <p:sp>
        <p:nvSpPr>
          <p:cNvPr id="43" name="Rectangle 7"/>
          <p:cNvSpPr/>
          <p:nvPr/>
        </p:nvSpPr>
        <p:spPr>
          <a:xfrm>
            <a:off x="10868760" y="0"/>
            <a:ext cx="927720" cy="927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1800" cy="991800"/>
          </a:xfrm>
          <a:prstGeom prst="rect">
            <a:avLst/>
          </a:prstGeom>
          <a:ln w="0">
            <a:noFill/>
          </a:ln>
        </p:spPr>
      </p:pic>
      <p:sp>
        <p:nvSpPr>
          <p:cNvPr id="45"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0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3600" cy="3341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4140000" y="2653560"/>
            <a:ext cx="745020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70"/>
              </a:spcBef>
              <a:spcAft>
                <a:spcPts val="570"/>
              </a:spcAft>
              <a:buNone/>
            </a:pPr>
            <a:r>
              <a:rPr b="1" lang="en-PH" sz="3600" spc="-1" strike="noStrike">
                <a:solidFill>
                  <a:srgbClr val="ffffff"/>
                </a:solidFill>
                <a:latin typeface="Lato"/>
                <a:ea typeface="AppleSystemUIFont"/>
              </a:rPr>
              <a:t>Projective Listening and Paraphrasing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455840" y="2340000"/>
            <a:ext cx="9456840" cy="2471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Listening is very important in terms of acquiring language input. Within this context, as listening provides transformation of the input into meaning, it has a significant place in learning. On the other hand, your attitude has a great impact on the development of listening skills in learning. </a:t>
            </a:r>
            <a:endParaRPr b="0" lang="en-PH" sz="2000" spc="-1" strike="noStrike">
              <a:latin typeface="Arial"/>
            </a:endParaRPr>
          </a:p>
        </p:txBody>
      </p:sp>
      <p:sp>
        <p:nvSpPr>
          <p:cNvPr id="126" name=""/>
          <p:cNvSpPr/>
          <p:nvPr/>
        </p:nvSpPr>
        <p:spPr>
          <a:xfrm>
            <a:off x="1440000" y="4284000"/>
            <a:ext cx="9359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Projective listening</a:t>
            </a:r>
            <a:r>
              <a:rPr b="0" lang="en-PH" sz="2000" spc="-1" strike="noStrike">
                <a:solidFill>
                  <a:srgbClr val="000000"/>
                </a:solidFill>
                <a:latin typeface="Lato"/>
                <a:ea typeface="DejaVu Sans"/>
              </a:rPr>
              <a:t> </a:t>
            </a:r>
            <a:r>
              <a:rPr b="0" lang="en-PH" sz="2000" spc="-1" strike="noStrike">
                <a:solidFill>
                  <a:srgbClr val="000000"/>
                </a:solidFill>
                <a:latin typeface="Lato"/>
                <a:ea typeface=".!æþ"/>
              </a:rPr>
              <a:t>is when one does not allow anything that was said to influence his/her attitude and level of knowledge and understanding because one already has his/ her own views.</a:t>
            </a:r>
            <a:endParaRPr b="0" lang="en-PH" sz="2000" spc="-1" strike="noStrike">
              <a:latin typeface="Arial"/>
            </a:endParaRPr>
          </a:p>
        </p:txBody>
      </p:sp>
      <p:sp>
        <p:nvSpPr>
          <p:cNvPr id="127" name=""/>
          <p:cNvSpPr/>
          <p:nvPr/>
        </p:nvSpPr>
        <p:spPr>
          <a:xfrm>
            <a:off x="2449800" y="720000"/>
            <a:ext cx="745020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70"/>
              </a:spcBef>
              <a:spcAft>
                <a:spcPts val="570"/>
              </a:spcAft>
              <a:buNone/>
            </a:pPr>
            <a:r>
              <a:rPr b="1" lang="en-PH" sz="3600" spc="-1" strike="noStrike">
                <a:solidFill>
                  <a:srgbClr val="000000"/>
                </a:solidFill>
                <a:latin typeface="Lato"/>
                <a:ea typeface="AppleSystemUIFont"/>
              </a:rPr>
              <a:t>Projective Listening and Paraphrasing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608480" y="2124000"/>
            <a:ext cx="9190800" cy="143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Paraphrase</a:t>
            </a:r>
            <a:r>
              <a:rPr b="0" lang="en-PH" sz="2000" spc="-1" strike="noStrike">
                <a:solidFill>
                  <a:srgbClr val="000000"/>
                </a:solidFill>
                <a:latin typeface="Lato"/>
                <a:ea typeface="DejaVu Sans"/>
              </a:rPr>
              <a:t> is to write a text in your own words, and putting your ideas in words makes you infer dominance and predict your own speech.</a:t>
            </a:r>
            <a:endParaRPr b="0" lang="en-PH" sz="2000" spc="-1" strike="noStrike">
              <a:latin typeface="Arial"/>
            </a:endParaRPr>
          </a:p>
        </p:txBody>
      </p:sp>
      <p:sp>
        <p:nvSpPr>
          <p:cNvPr id="129" name=""/>
          <p:cNvSpPr/>
          <p:nvPr/>
        </p:nvSpPr>
        <p:spPr>
          <a:xfrm>
            <a:off x="1620000" y="3132000"/>
            <a:ext cx="917928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solidFill>
                  <a:srgbClr val="000000"/>
                </a:solidFill>
                <a:uFillTx/>
                <a:latin typeface="Lato"/>
                <a:ea typeface="DejaVu Sans"/>
              </a:rPr>
              <a:t>Example:</a:t>
            </a:r>
            <a:r>
              <a:rPr b="0" lang="en-PH" sz="2000" spc="-1" strike="noStrike">
                <a:solidFill>
                  <a:srgbClr val="000000"/>
                </a:solidFill>
                <a:latin typeface="Lato"/>
                <a:ea typeface="DejaVu Sans"/>
              </a:rPr>
              <a:t> </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graphicFrame>
        <p:nvGraphicFramePr>
          <p:cNvPr id="130" name=""/>
          <p:cNvGraphicFramePr/>
          <p:nvPr/>
        </p:nvGraphicFramePr>
        <p:xfrm>
          <a:off x="1707120" y="3800520"/>
          <a:ext cx="9092520" cy="1672560"/>
        </p:xfrm>
        <a:graphic>
          <a:graphicData uri="http://schemas.openxmlformats.org/drawingml/2006/table">
            <a:tbl>
              <a:tblPr/>
              <a:tblGrid>
                <a:gridCol w="9092880"/>
              </a:tblGrid>
              <a:tr h="83664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dde8cb"/>
                    </a:solidFill>
                  </a:tcPr>
                </a:tc>
              </a:tr>
              <a:tr h="83628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dde8cb"/>
                    </a:solidFill>
                  </a:tcPr>
                </a:tc>
              </a:tr>
            </a:tbl>
          </a:graphicData>
        </a:graphic>
      </p:graphicFrame>
      <p:sp>
        <p:nvSpPr>
          <p:cNvPr id="131" name=""/>
          <p:cNvSpPr/>
          <p:nvPr/>
        </p:nvSpPr>
        <p:spPr>
          <a:xfrm>
            <a:off x="1815120" y="3816000"/>
            <a:ext cx="909180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Sentence:    </a:t>
            </a:r>
            <a:r>
              <a:rPr b="0" lang="en-PH" sz="2000" spc="-1" strike="noStrike">
                <a:solidFill>
                  <a:srgbClr val="000000"/>
                </a:solidFill>
                <a:latin typeface="Lato"/>
                <a:ea typeface="AppleSystemUIFont"/>
              </a:rPr>
              <a:t>A type of shark called a shortfin mako can leap 20 feet above the                       surface of the water.</a:t>
            </a:r>
            <a:endParaRPr b="0" lang="en-PH" sz="2000" spc="-1" strike="noStrike">
              <a:latin typeface="Arial"/>
            </a:endParaRPr>
          </a:p>
        </p:txBody>
      </p:sp>
      <p:sp>
        <p:nvSpPr>
          <p:cNvPr id="132" name=""/>
          <p:cNvSpPr/>
          <p:nvPr/>
        </p:nvSpPr>
        <p:spPr>
          <a:xfrm>
            <a:off x="1800000" y="4680000"/>
            <a:ext cx="8818920" cy="770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Paraphrase: </a:t>
            </a:r>
            <a:r>
              <a:rPr b="0" lang="en-PH" sz="2000" spc="-1" strike="noStrike">
                <a:solidFill>
                  <a:srgbClr val="000000"/>
                </a:solidFill>
                <a:latin typeface="Lato"/>
                <a:ea typeface="AppleSystemUIFont"/>
              </a:rPr>
              <a:t>A shark can leap 20 feet out of the water. It is called a shortfin </a:t>
            </a: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mako.</a:t>
            </a:r>
            <a:endParaRPr b="0" lang="en-PH" sz="2000" spc="-1" strike="noStrike">
              <a:latin typeface="Arial"/>
            </a:endParaRPr>
          </a:p>
        </p:txBody>
      </p:sp>
      <p:sp>
        <p:nvSpPr>
          <p:cNvPr id="133" name=""/>
          <p:cNvSpPr/>
          <p:nvPr/>
        </p:nvSpPr>
        <p:spPr>
          <a:xfrm>
            <a:off x="2269800" y="540000"/>
            <a:ext cx="745020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70"/>
              </a:spcBef>
              <a:spcAft>
                <a:spcPts val="570"/>
              </a:spcAft>
              <a:buNone/>
            </a:pPr>
            <a:r>
              <a:rPr b="1" lang="en-PH" sz="3600" spc="-1" strike="noStrike">
                <a:solidFill>
                  <a:srgbClr val="000000"/>
                </a:solidFill>
                <a:latin typeface="Lato"/>
                <a:ea typeface="AppleSystemUIFont"/>
              </a:rPr>
              <a:t>Projective Listening and Paraphrasing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900000" y="1800000"/>
            <a:ext cx="10579320" cy="54414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1" lang="en-PH" sz="2100" spc="-1" strike="noStrike">
                <a:latin typeface="Lato"/>
              </a:rPr>
              <a:t>Answer the question below:</a:t>
            </a:r>
            <a:endParaRPr b="0" lang="en-PH" sz="2100" spc="-1" strike="noStrike">
              <a:latin typeface="Arial"/>
            </a:endParaRPr>
          </a:p>
          <a:p>
            <a:pPr algn="just">
              <a:lnSpc>
                <a:spcPct val="100000"/>
              </a:lnSpc>
              <a:spcBef>
                <a:spcPts val="283"/>
              </a:spcBef>
              <a:spcAft>
                <a:spcPts val="283"/>
              </a:spcAft>
              <a:buNone/>
            </a:pPr>
            <a:r>
              <a:rPr b="0" lang="en-PH" sz="2100" spc="-1" strike="noStrike">
                <a:latin typeface="Lato"/>
              </a:rPr>
              <a:t>	</a:t>
            </a:r>
            <a:r>
              <a:rPr b="0" lang="en-PH" sz="2100" spc="-1" strike="noStrike">
                <a:latin typeface="Lato"/>
              </a:rPr>
              <a:t>You watched a movie with your friends which you all liked and couldn’t stop talking about. One of your friends said, “I can watch it all day.” Which of the following best describes what she meant?</a:t>
            </a:r>
            <a:endParaRPr b="0" lang="en-PH" sz="2100" spc="-1" strike="noStrike">
              <a:latin typeface="Arial"/>
            </a:endParaRPr>
          </a:p>
          <a:p>
            <a:pPr algn="just">
              <a:lnSpc>
                <a:spcPct val="150000"/>
              </a:lnSpc>
              <a:spcBef>
                <a:spcPts val="283"/>
              </a:spcBef>
              <a:spcAft>
                <a:spcPts val="283"/>
              </a:spcAft>
              <a:buNone/>
            </a:pPr>
            <a:r>
              <a:rPr b="0" lang="en-PH" sz="2100" spc="-1" strike="noStrike">
                <a:latin typeface="Lato"/>
              </a:rPr>
              <a:t>A. The movie is so long it will take a day to finish it.</a:t>
            </a:r>
            <a:endParaRPr b="0" lang="en-PH" sz="2100" spc="-1" strike="noStrike">
              <a:latin typeface="Arial"/>
            </a:endParaRPr>
          </a:p>
          <a:p>
            <a:pPr algn="just">
              <a:lnSpc>
                <a:spcPct val="100000"/>
              </a:lnSpc>
              <a:spcBef>
                <a:spcPts val="283"/>
              </a:spcBef>
              <a:spcAft>
                <a:spcPts val="283"/>
              </a:spcAft>
              <a:buNone/>
            </a:pPr>
            <a:r>
              <a:rPr b="0" lang="en-PH" sz="2100" spc="-1" strike="noStrike">
                <a:latin typeface="Lato"/>
              </a:rPr>
              <a:t>B. She likes the movie and plans to watch it again the next day.</a:t>
            </a:r>
            <a:endParaRPr b="0" lang="en-PH" sz="2100" spc="-1" strike="noStrike">
              <a:latin typeface="Arial"/>
            </a:endParaRPr>
          </a:p>
          <a:p>
            <a:pPr algn="just">
              <a:lnSpc>
                <a:spcPct val="100000"/>
              </a:lnSpc>
              <a:spcBef>
                <a:spcPts val="283"/>
              </a:spcBef>
              <a:spcAft>
                <a:spcPts val="283"/>
              </a:spcAft>
              <a:buNone/>
            </a:pPr>
            <a:r>
              <a:rPr b="0" lang="en-PH" sz="2100" spc="-1" strike="noStrike">
                <a:latin typeface="Lato"/>
              </a:rPr>
              <a:t>C. She did not understand the movie so she will have to watch it again.</a:t>
            </a:r>
            <a:endParaRPr b="0" lang="en-PH" sz="2100" spc="-1" strike="noStrike">
              <a:latin typeface="Arial"/>
            </a:endParaRPr>
          </a:p>
          <a:p>
            <a:pPr algn="just">
              <a:lnSpc>
                <a:spcPct val="100000"/>
              </a:lnSpc>
              <a:spcBef>
                <a:spcPts val="283"/>
              </a:spcBef>
              <a:spcAft>
                <a:spcPts val="283"/>
              </a:spcAft>
              <a:buNone/>
            </a:pPr>
            <a:r>
              <a:rPr b="0" lang="en-PH" sz="2100" spc="-1" strike="noStrike">
                <a:latin typeface="Lato"/>
              </a:rPr>
              <a:t>D. It is a beautiful and memorable movie that is worth rewatching.</a:t>
            </a:r>
            <a:endParaRPr b="0" lang="en-PH" sz="2100" spc="-1" strike="noStrike">
              <a:latin typeface="Arial"/>
            </a:endParaRPr>
          </a:p>
          <a:p>
            <a:pPr algn="just">
              <a:lnSpc>
                <a:spcPct val="100000"/>
              </a:lnSpc>
              <a:spcBef>
                <a:spcPts val="283"/>
              </a:spcBef>
              <a:spcAft>
                <a:spcPts val="283"/>
              </a:spcAft>
              <a:buNone/>
            </a:pPr>
            <a:r>
              <a:rPr b="0" lang="en-PH" sz="2100" spc="-1" strike="noStrike">
                <a:latin typeface="Lato"/>
              </a:rPr>
              <a:t>E. I can provide a better answer than any of those given in A to D.</a:t>
            </a:r>
            <a:endParaRPr b="0" lang="en-PH" sz="2100" spc="-1" strike="noStrike">
              <a:latin typeface="Arial"/>
            </a:endParaRPr>
          </a:p>
        </p:txBody>
      </p:sp>
      <p:sp>
        <p:nvSpPr>
          <p:cNvPr id="135" name=""/>
          <p:cNvSpPr/>
          <p:nvPr/>
        </p:nvSpPr>
        <p:spPr>
          <a:xfrm>
            <a:off x="2449800" y="360000"/>
            <a:ext cx="745020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70"/>
              </a:spcBef>
              <a:spcAft>
                <a:spcPts val="570"/>
              </a:spcAft>
              <a:buNone/>
            </a:pPr>
            <a:r>
              <a:rPr b="1" lang="en-PH" sz="3600" spc="-1" strike="noStrike">
                <a:solidFill>
                  <a:srgbClr val="000000"/>
                </a:solidFill>
                <a:latin typeface="Lato"/>
                <a:ea typeface="AppleSystemUIFont"/>
              </a:rPr>
              <a:t>Projective Listening and Paraphrasing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040000" y="1477080"/>
            <a:ext cx="2339640" cy="466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100" spc="-1" strike="noStrike">
                <a:solidFill>
                  <a:srgbClr val="c9211e"/>
                </a:solidFill>
                <a:latin typeface="Alto"/>
                <a:ea typeface="AppleSystemUIFont"/>
              </a:rPr>
              <a:t>ANSWER KEY</a:t>
            </a:r>
            <a:endParaRPr b="0" lang="en-PH" sz="2100" spc="-1" strike="noStrike">
              <a:latin typeface="Arial"/>
            </a:endParaRPr>
          </a:p>
        </p:txBody>
      </p:sp>
      <p:sp>
        <p:nvSpPr>
          <p:cNvPr id="137" name=""/>
          <p:cNvSpPr/>
          <p:nvPr/>
        </p:nvSpPr>
        <p:spPr>
          <a:xfrm>
            <a:off x="751680" y="2088000"/>
            <a:ext cx="1058796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000" spc="-1" strike="noStrike">
                <a:latin typeface="Lato"/>
              </a:rPr>
              <a:t>Letter A - The movie is so long it will take a day to finish it.</a:t>
            </a:r>
            <a:endParaRPr b="0" lang="en-PH" sz="2000" spc="-1" strike="noStrike">
              <a:latin typeface="Arial"/>
            </a:endParaRPr>
          </a:p>
          <a:p>
            <a:pPr>
              <a:lnSpc>
                <a:spcPct val="100000"/>
              </a:lnSpc>
              <a:spcBef>
                <a:spcPts val="283"/>
              </a:spcBef>
              <a:spcAft>
                <a:spcPts val="283"/>
              </a:spcAft>
              <a:buNone/>
            </a:pPr>
            <a:r>
              <a:rPr b="0" lang="en-PH" sz="2000" spc="-1" strike="noStrike">
                <a:latin typeface="Lato"/>
              </a:rPr>
              <a:t>	</a:t>
            </a:r>
            <a:r>
              <a:rPr b="0" lang="en-PH" sz="2000" spc="-1" strike="noStrike">
                <a:latin typeface="Lato"/>
              </a:rPr>
              <a:t>	</a:t>
            </a:r>
            <a:endParaRPr b="0" lang="en-PH" sz="2000" spc="-1" strike="noStrike">
              <a:latin typeface="Arial"/>
            </a:endParaRPr>
          </a:p>
          <a:p>
            <a:pPr>
              <a:lnSpc>
                <a:spcPct val="100000"/>
              </a:lnSpc>
              <a:spcBef>
                <a:spcPts val="283"/>
              </a:spcBef>
              <a:spcAft>
                <a:spcPts val="283"/>
              </a:spcAft>
              <a:buNone/>
            </a:pPr>
            <a:endParaRPr b="0" lang="en-PH" sz="2000" spc="-1" strike="noStrike">
              <a:latin typeface="Arial"/>
            </a:endParaRPr>
          </a:p>
          <a:p>
            <a:pPr>
              <a:lnSpc>
                <a:spcPct val="100000"/>
              </a:lnSpc>
              <a:spcBef>
                <a:spcPts val="283"/>
              </a:spcBef>
              <a:spcAft>
                <a:spcPts val="283"/>
              </a:spcAft>
              <a:buNone/>
            </a:pP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endParaRPr b="0" lang="en-PH" sz="2000" spc="-1" strike="noStrike">
              <a:latin typeface="Arial"/>
            </a:endParaRPr>
          </a:p>
        </p:txBody>
      </p:sp>
      <p:sp>
        <p:nvSpPr>
          <p:cNvPr id="138" name=""/>
          <p:cNvSpPr/>
          <p:nvPr/>
        </p:nvSpPr>
        <p:spPr>
          <a:xfrm>
            <a:off x="1864800" y="2448000"/>
            <a:ext cx="9546840" cy="713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en-PH" sz="2000" spc="-1" strike="noStrike">
                <a:latin typeface="Lato"/>
                <a:ea typeface="AppleSystemUIFont"/>
              </a:rPr>
              <a:t>This answer is incorrect since the length of the movie is not mentioned in the statement.</a:t>
            </a:r>
            <a:r>
              <a:rPr b="0" lang="en-PH" sz="2000" spc="-1" strike="noStrike">
                <a:latin typeface="Lato"/>
                <a:ea typeface="AppleSystemUIFont"/>
              </a:rPr>
              <a:t> </a:t>
            </a:r>
            <a:endParaRPr b="0" lang="en-PH" sz="2000" spc="-1" strike="noStrike">
              <a:latin typeface="Arial"/>
            </a:endParaRPr>
          </a:p>
        </p:txBody>
      </p:sp>
      <p:sp>
        <p:nvSpPr>
          <p:cNvPr id="139" name=""/>
          <p:cNvSpPr/>
          <p:nvPr/>
        </p:nvSpPr>
        <p:spPr>
          <a:xfrm>
            <a:off x="1728000" y="3621960"/>
            <a:ext cx="2749680" cy="37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000" spc="-1" strike="noStrike">
                <a:latin typeface="Lato"/>
                <a:ea typeface="AppleSystemUIFont"/>
              </a:rPr>
              <a:t>  </a:t>
            </a:r>
            <a:r>
              <a:rPr b="1" i="1" lang="en-PH" sz="2000" spc="-1" strike="noStrike">
                <a:latin typeface="Lato"/>
                <a:ea typeface="AppleSystemUIFont"/>
              </a:rPr>
              <a:t>She likes the movie.</a:t>
            </a:r>
            <a:endParaRPr b="0" lang="en-PH" sz="2000" spc="-1" strike="noStrike">
              <a:latin typeface="Arial"/>
            </a:endParaRPr>
          </a:p>
        </p:txBody>
      </p:sp>
      <p:sp>
        <p:nvSpPr>
          <p:cNvPr id="140" name=""/>
          <p:cNvSpPr/>
          <p:nvPr/>
        </p:nvSpPr>
        <p:spPr>
          <a:xfrm>
            <a:off x="751680" y="3233880"/>
            <a:ext cx="10767960" cy="430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ea typeface="AppleSystemUIFont"/>
              </a:rPr>
              <a:t>Letter B - She likes the movie and plans to watch it again the next day. </a:t>
            </a:r>
            <a:endParaRPr b="0" lang="en-PH" sz="2000" spc="-1" strike="noStrike">
              <a:latin typeface="Arial"/>
            </a:endParaRPr>
          </a:p>
        </p:txBody>
      </p:sp>
      <p:sp>
        <p:nvSpPr>
          <p:cNvPr id="141" name=""/>
          <p:cNvSpPr/>
          <p:nvPr/>
        </p:nvSpPr>
        <p:spPr>
          <a:xfrm>
            <a:off x="720000" y="4144320"/>
            <a:ext cx="10799640" cy="258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Letter C - She did not understand the movie so she will have to watch it again.</a:t>
            </a:r>
            <a:endParaRPr b="0" lang="en-PH" sz="2000" spc="-1" strike="noStrike">
              <a:latin typeface="Arial"/>
            </a:endParaRPr>
          </a:p>
        </p:txBody>
      </p:sp>
      <p:sp>
        <p:nvSpPr>
          <p:cNvPr id="142" name=""/>
          <p:cNvSpPr/>
          <p:nvPr/>
        </p:nvSpPr>
        <p:spPr>
          <a:xfrm>
            <a:off x="1872000" y="4489560"/>
            <a:ext cx="9467640" cy="98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en-PH" sz="2000" spc="-1" strike="noStrike">
                <a:latin typeface="Lato"/>
              </a:rPr>
              <a:t>This answer is incorrect as it is the opposite since the friend likes the movie.</a:t>
            </a:r>
            <a:endParaRPr b="0" lang="en-PH" sz="2000" spc="-1" strike="noStrike">
              <a:latin typeface="Arial"/>
            </a:endParaRPr>
          </a:p>
        </p:txBody>
      </p:sp>
      <p:sp>
        <p:nvSpPr>
          <p:cNvPr id="143" name=""/>
          <p:cNvSpPr/>
          <p:nvPr/>
        </p:nvSpPr>
        <p:spPr>
          <a:xfrm>
            <a:off x="751680" y="4984920"/>
            <a:ext cx="10587960" cy="258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Letter D - It is a beautiful and memorable movie that is worth rewatching.</a:t>
            </a:r>
            <a:endParaRPr b="0" lang="en-PH" sz="2000" spc="-1" strike="noStrike">
              <a:latin typeface="Arial"/>
            </a:endParaRPr>
          </a:p>
        </p:txBody>
      </p:sp>
      <p:sp>
        <p:nvSpPr>
          <p:cNvPr id="144" name=""/>
          <p:cNvSpPr/>
          <p:nvPr/>
        </p:nvSpPr>
        <p:spPr>
          <a:xfrm>
            <a:off x="1872000" y="5355000"/>
            <a:ext cx="8927640" cy="656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n-PH" sz="2000" spc="-1" strike="noStrike">
                <a:latin typeface="Lato"/>
                <a:ea typeface="AppleSystemUIFont"/>
              </a:rPr>
              <a:t>She likes the movie so much that she will watch it again.</a:t>
            </a:r>
            <a:endParaRPr b="0" lang="en-PH" sz="2000" spc="-1" strike="noStrike">
              <a:latin typeface="Arial"/>
            </a:endParaRPr>
          </a:p>
        </p:txBody>
      </p:sp>
      <p:sp>
        <p:nvSpPr>
          <p:cNvPr id="145" name=""/>
          <p:cNvSpPr/>
          <p:nvPr/>
        </p:nvSpPr>
        <p:spPr>
          <a:xfrm>
            <a:off x="2520000" y="242280"/>
            <a:ext cx="7450200" cy="1377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70"/>
              </a:spcBef>
              <a:spcAft>
                <a:spcPts val="570"/>
              </a:spcAft>
              <a:buNone/>
            </a:pPr>
            <a:r>
              <a:rPr b="1" lang="en-PH" sz="3600" spc="-1" strike="noStrike">
                <a:solidFill>
                  <a:srgbClr val="000000"/>
                </a:solidFill>
                <a:latin typeface="Lato"/>
                <a:ea typeface="AppleSystemUIFont"/>
              </a:rPr>
              <a:t>Projective Listening and Paraphrasing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4318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2023-07-12T16:53:17Z</dcterms:modified>
  <cp:revision>239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