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9800" cy="68356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6680" cy="2776680"/>
          </a:xfrm>
          <a:prstGeom prst="rect">
            <a:avLst/>
          </a:prstGeom>
          <a:ln w="0">
            <a:noFill/>
          </a:ln>
        </p:spPr>
      </p:pic>
      <p:sp>
        <p:nvSpPr>
          <p:cNvPr id="2" name="Rectangle 5"/>
          <p:cNvSpPr/>
          <p:nvPr/>
        </p:nvSpPr>
        <p:spPr>
          <a:xfrm>
            <a:off x="3487320" y="1475280"/>
            <a:ext cx="8682120" cy="38401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2120" cy="3618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9800" cy="612720"/>
          </a:xfrm>
          <a:prstGeom prst="rect">
            <a:avLst/>
          </a:prstGeom>
          <a:ln w="0">
            <a:noFill/>
          </a:ln>
        </p:spPr>
      </p:pic>
      <p:sp>
        <p:nvSpPr>
          <p:cNvPr id="43" name="Rectangle 7"/>
          <p:cNvSpPr/>
          <p:nvPr/>
        </p:nvSpPr>
        <p:spPr>
          <a:xfrm>
            <a:off x="10868760" y="0"/>
            <a:ext cx="948240" cy="9482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2320" cy="1012320"/>
          </a:xfrm>
          <a:prstGeom prst="rect">
            <a:avLst/>
          </a:prstGeom>
          <a:ln w="0">
            <a:noFill/>
          </a:ln>
        </p:spPr>
      </p:pic>
      <p:sp>
        <p:nvSpPr>
          <p:cNvPr id="45" name="TextBox 9"/>
          <p:cNvSpPr/>
          <p:nvPr/>
        </p:nvSpPr>
        <p:spPr>
          <a:xfrm>
            <a:off x="185400" y="6362280"/>
            <a:ext cx="4669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1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4120" cy="33624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755800"/>
            <a:ext cx="8278200" cy="1187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Ang Bagong Miyembro ng Pamilya</a:t>
            </a:r>
            <a:endParaRPr b="0" lang="en-PH" sz="3600" spc="-1" strike="noStrike">
              <a:latin typeface="Arial"/>
            </a:endParaRPr>
          </a:p>
          <a:p>
            <a:pPr algn="ctr">
              <a:lnSpc>
                <a:spcPct val="100000"/>
              </a:lnSpc>
              <a:buNone/>
            </a:pPr>
            <a:r>
              <a:rPr b="0" lang="en-US" sz="3600" spc="-1" strike="noStrike">
                <a:solidFill>
                  <a:srgbClr val="ffffff"/>
                </a:solidFill>
                <a:latin typeface="Montserrat"/>
                <a:ea typeface="Arial;Arial"/>
              </a:rPr>
              <a:t>(Panghalip Pamatlig)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txBox="1"/>
          <p:nvPr/>
        </p:nvSpPr>
        <p:spPr>
          <a:xfrm>
            <a:off x="735120" y="1152360"/>
            <a:ext cx="10856880" cy="4649760"/>
          </a:xfrm>
          <a:prstGeom prst="rect">
            <a:avLst/>
          </a:prstGeom>
          <a:solidFill>
            <a:srgbClr val="faf0e6"/>
          </a:solidFill>
          <a:ln w="76320">
            <a:solidFill>
              <a:srgbClr val="dc143c"/>
            </a:solidFill>
            <a:round/>
          </a:ln>
        </p:spPr>
        <p:txBody>
          <a:bodyPr lIns="128160" rIns="128160" tIns="83160" bIns="83160" anchor="t">
            <a:noAutofit/>
          </a:bodyPr>
          <a:p>
            <a:pPr>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Narito na sila, Kuya,” tawag niya sa kapatid na agad din namang</a:t>
            </a:r>
            <a:endParaRPr b="0" lang="en-PH" sz="2800" spc="-1" strike="noStrike">
              <a:latin typeface="Lato"/>
            </a:endParaRPr>
          </a:p>
          <a:p>
            <a:pPr>
              <a:lnSpc>
                <a:spcPct val="150000"/>
              </a:lnSpc>
              <a:buNone/>
            </a:pPr>
            <a:r>
              <a:rPr b="0" lang="en-PH" sz="2800" spc="-1" strike="noStrike">
                <a:latin typeface="Lato"/>
              </a:rPr>
              <a:t>tumakbo palapit sa pinto.</a:t>
            </a:r>
            <a:endParaRPr b="0" lang="en-PH" sz="2800" spc="-1" strike="noStrike">
              <a:latin typeface="Lato"/>
            </a:endParaRPr>
          </a:p>
          <a:p>
            <a:pPr>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Happy birthday, anak!” sabay na bati ng kanyang Mommy at Daddy habang iniaabot sa kanya ang tali ng puting tuta na nasa harap na niya ngayon.</a:t>
            </a:r>
            <a:endParaRPr b="0" lang="en-PH" sz="2800" spc="-1" strike="noStrike">
              <a:latin typeface="Lato"/>
            </a:endParaRPr>
          </a:p>
          <a:p>
            <a:pPr>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Maraming salamat po, Mommy, Daddy,” sagot ni Edward habang</a:t>
            </a:r>
            <a:endParaRPr b="0" lang="en-PH" sz="2800" spc="-1" strike="noStrike">
              <a:latin typeface="Lato"/>
            </a:endParaRPr>
          </a:p>
          <a:p>
            <a:pPr>
              <a:lnSpc>
                <a:spcPct val="150000"/>
              </a:lnSpc>
              <a:buNone/>
            </a:pPr>
            <a:r>
              <a:rPr b="0" lang="en-PH" sz="2800" spc="-1" strike="noStrike">
                <a:latin typeface="Lato"/>
              </a:rPr>
              <a:t>nakatingin sa aso. “Ang ganda niya, Kuya.”</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7" name="" descr=""/>
          <p:cNvPicPr/>
          <p:nvPr/>
        </p:nvPicPr>
        <p:blipFill>
          <a:blip r:embed="rId1"/>
          <a:stretch/>
        </p:blipFill>
        <p:spPr>
          <a:xfrm>
            <a:off x="5932800" y="1289520"/>
            <a:ext cx="5947200" cy="4110480"/>
          </a:xfrm>
          <a:prstGeom prst="rect">
            <a:avLst/>
          </a:prstGeom>
          <a:ln w="0">
            <a:noFill/>
          </a:ln>
        </p:spPr>
      </p:pic>
      <p:sp>
        <p:nvSpPr>
          <p:cNvPr id="138" name=""/>
          <p:cNvSpPr txBox="1"/>
          <p:nvPr/>
        </p:nvSpPr>
        <p:spPr>
          <a:xfrm>
            <a:off x="540000" y="900000"/>
            <a:ext cx="5636880" cy="4649760"/>
          </a:xfrm>
          <a:prstGeom prst="rect">
            <a:avLst/>
          </a:prstGeom>
          <a:solidFill>
            <a:srgbClr val="faf0e6"/>
          </a:solidFill>
          <a:ln w="76320">
            <a:solidFill>
              <a:srgbClr val="dc143c"/>
            </a:solidFill>
            <a:round/>
          </a:ln>
        </p:spPr>
        <p:txBody>
          <a:bodyPr lIns="128160" rIns="128160" tIns="83160" bIns="83160" anchor="t">
            <a:noAutofit/>
          </a:bodyPr>
          <a:p>
            <a:pPr>
              <a:lnSpc>
                <a:spcPct val="150000"/>
              </a:lnSpc>
              <a:buNone/>
            </a:pPr>
            <a:r>
              <a:rPr b="0" lang="en-PH" sz="2800" spc="-1" strike="noStrike">
                <a:latin typeface="Lato"/>
              </a:rPr>
              <a:t>“</a:t>
            </a:r>
            <a:r>
              <a:rPr b="0" lang="en-PH" sz="2800" spc="-1" strike="noStrike">
                <a:latin typeface="Lato"/>
              </a:rPr>
              <a:t>Oo nga. At aalagaan natin siyang</a:t>
            </a:r>
            <a:endParaRPr b="0" lang="en-PH" sz="2800" spc="-1" strike="noStrike">
              <a:latin typeface="Lato"/>
            </a:endParaRPr>
          </a:p>
          <a:p>
            <a:pPr>
              <a:lnSpc>
                <a:spcPct val="150000"/>
              </a:lnSpc>
              <a:buNone/>
            </a:pPr>
            <a:r>
              <a:rPr b="0" lang="en-PH" sz="2800" spc="-1" strike="noStrike">
                <a:latin typeface="Lato"/>
              </a:rPr>
              <a:t>mabuti,” sabi ng Kuya Edison niya.</a:t>
            </a:r>
            <a:endParaRPr b="0" lang="en-PH" sz="2800" spc="-1" strike="noStrike">
              <a:latin typeface="Lato"/>
            </a:endParaRPr>
          </a:p>
          <a:p>
            <a:pPr>
              <a:lnSpc>
                <a:spcPct val="150000"/>
              </a:lnSpc>
              <a:buNone/>
            </a:pPr>
            <a:r>
              <a:rPr b="0" lang="en-PH" sz="2800" spc="-1" strike="noStrike">
                <a:latin typeface="Lato"/>
              </a:rPr>
              <a:t>“</a:t>
            </a:r>
            <a:r>
              <a:rPr b="0" lang="en-PH" sz="2800" spc="-1" strike="noStrike">
                <a:latin typeface="Lato"/>
              </a:rPr>
              <a:t>Maligayang pagdating dito sa</a:t>
            </a:r>
            <a:endParaRPr b="0" lang="en-PH" sz="2800" spc="-1" strike="noStrike">
              <a:latin typeface="Lato"/>
            </a:endParaRPr>
          </a:p>
          <a:p>
            <a:pPr>
              <a:lnSpc>
                <a:spcPct val="150000"/>
              </a:lnSpc>
              <a:buNone/>
            </a:pPr>
            <a:r>
              <a:rPr b="0" lang="en-PH" sz="2800" spc="-1" strike="noStrike">
                <a:latin typeface="Lato"/>
              </a:rPr>
              <a:t>ating bahay, Edoy,” sabay na bati ng</a:t>
            </a:r>
            <a:endParaRPr b="0" lang="en-PH" sz="2800" spc="-1" strike="noStrike">
              <a:latin typeface="Lato"/>
            </a:endParaRPr>
          </a:p>
          <a:p>
            <a:pPr>
              <a:lnSpc>
                <a:spcPct val="150000"/>
              </a:lnSpc>
              <a:buNone/>
            </a:pPr>
            <a:r>
              <a:rPr b="0" lang="en-PH" sz="2800" spc="-1" strike="noStrike">
                <a:latin typeface="Lato"/>
              </a:rPr>
              <a:t>magkapatid.</a:t>
            </a:r>
            <a:endParaRPr b="0" lang="en-PH" sz="2800" spc="-1" strike="noStrike">
              <a:latin typeface="Lato"/>
            </a:endParaRPr>
          </a:p>
          <a:p>
            <a:pPr>
              <a:lnSpc>
                <a:spcPct val="150000"/>
              </a:lnSpc>
              <a:buNone/>
            </a:pPr>
            <a:r>
              <a:rPr b="0" lang="en-PH" sz="2800" spc="-1" strike="noStrike">
                <a:latin typeface="Lato"/>
              </a:rPr>
              <a:t>Kumahol naman ang aso na tila</a:t>
            </a:r>
            <a:endParaRPr b="0" lang="en-PH" sz="2800" spc="-1" strike="noStrike">
              <a:latin typeface="Lato"/>
            </a:endParaRPr>
          </a:p>
          <a:p>
            <a:pPr>
              <a:lnSpc>
                <a:spcPct val="150000"/>
              </a:lnSpc>
              <a:buNone/>
            </a:pPr>
            <a:r>
              <a:rPr b="0" lang="en-PH" sz="2800" spc="-1" strike="noStrike">
                <a:latin typeface="Lato"/>
              </a:rPr>
              <a:t>sumasagot sa kanila.</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txBox="1"/>
          <p:nvPr/>
        </p:nvSpPr>
        <p:spPr>
          <a:xfrm>
            <a:off x="540000" y="1170720"/>
            <a:ext cx="11160000" cy="4756320"/>
          </a:xfrm>
          <a:prstGeom prst="rect">
            <a:avLst/>
          </a:prstGeom>
          <a:solidFill>
            <a:srgbClr val="f0fff0"/>
          </a:solidFill>
          <a:ln w="76320">
            <a:solidFill>
              <a:srgbClr val="dc143c"/>
            </a:solidFill>
            <a:round/>
          </a:ln>
        </p:spPr>
        <p:txBody>
          <a:bodyPr lIns="128160" rIns="128160" tIns="83160" bIns="83160" anchor="t">
            <a:noAutofit/>
          </a:bodyPr>
          <a:p>
            <a:r>
              <a:rPr b="1" lang="en-PH" sz="2600" spc="-1" strike="noStrike">
                <a:latin typeface="Lato"/>
              </a:rPr>
              <a:t>Panuto:</a:t>
            </a:r>
            <a:r>
              <a:rPr b="0" lang="en-PH" sz="2600" spc="-1" strike="noStrike">
                <a:latin typeface="Lato"/>
              </a:rPr>
              <a:t> Sagutin ang mga tanong.</a:t>
            </a:r>
            <a:endParaRPr b="0" lang="en-PH" sz="2600" spc="-1" strike="noStrike">
              <a:latin typeface="Lato"/>
            </a:endParaRPr>
          </a:p>
          <a:p>
            <a:pPr algn="just">
              <a:lnSpc>
                <a:spcPct val="115000"/>
              </a:lnSpc>
              <a:buNone/>
            </a:pPr>
            <a:r>
              <a:rPr b="0" lang="en-PH" sz="2600" spc="-1" strike="noStrike">
                <a:latin typeface="Lato"/>
              </a:rPr>
              <a:t>1. Bakit hindi binili ng Mommy ni Edward ang aso nang una nila itong nakita?</a:t>
            </a:r>
            <a:endParaRPr b="0" lang="en-PH" sz="2600" spc="-1" strike="noStrike">
              <a:latin typeface="Lato"/>
            </a:endParaRPr>
          </a:p>
          <a:p>
            <a:pPr algn="just">
              <a:lnSpc>
                <a:spcPct val="115000"/>
              </a:lnSpc>
              <a:buNone/>
            </a:pPr>
            <a:r>
              <a:rPr b="0" lang="en-PH" sz="2600" spc="-1" strike="noStrike">
                <a:latin typeface="Lato"/>
              </a:rPr>
              <a:t>2. Kung sa iyo nangyari iyon, malulungkot ka rin ba katulad ni Edward? Bakit?</a:t>
            </a:r>
            <a:endParaRPr b="0" lang="en-PH" sz="2600" spc="-1" strike="noStrike">
              <a:latin typeface="Lato"/>
            </a:endParaRPr>
          </a:p>
          <a:p>
            <a:pPr algn="just">
              <a:lnSpc>
                <a:spcPct val="115000"/>
              </a:lnSpc>
              <a:buNone/>
            </a:pPr>
            <a:r>
              <a:rPr b="0" lang="en-PH" sz="2600" spc="-1" strike="noStrike">
                <a:latin typeface="Lato"/>
              </a:rPr>
              <a:t>3. Bakit hindi kaagad pumayag bumili ng aso ang mga magulang</a:t>
            </a:r>
            <a:endParaRPr b="0" lang="en-PH" sz="2600" spc="-1" strike="noStrike">
              <a:latin typeface="Lato"/>
            </a:endParaRPr>
          </a:p>
          <a:p>
            <a:pPr algn="just">
              <a:lnSpc>
                <a:spcPct val="115000"/>
              </a:lnSpc>
              <a:buNone/>
            </a:pPr>
            <a:r>
              <a:rPr b="0" lang="en-PH" sz="2600" spc="-1" strike="noStrike">
                <a:latin typeface="Lato"/>
              </a:rPr>
              <a:t>nina Edward at Edison? Tama ba ang desisyong ito?</a:t>
            </a:r>
            <a:endParaRPr b="0" lang="en-PH" sz="2600" spc="-1" strike="noStrike">
              <a:latin typeface="Lato"/>
            </a:endParaRPr>
          </a:p>
          <a:p>
            <a:pPr algn="just">
              <a:lnSpc>
                <a:spcPct val="115000"/>
              </a:lnSpc>
              <a:buNone/>
            </a:pPr>
            <a:r>
              <a:rPr b="0" lang="en-PH" sz="2600" spc="-1" strike="noStrike">
                <a:latin typeface="Lato"/>
              </a:rPr>
              <a:t>4. Paano nagtulungan sina Edward at Edison para maging handa sa pag-aalaga ng aso?</a:t>
            </a:r>
            <a:endParaRPr b="0" lang="en-PH" sz="2600" spc="-1" strike="noStrike">
              <a:latin typeface="Lato"/>
            </a:endParaRPr>
          </a:p>
          <a:p>
            <a:pPr algn="just">
              <a:lnSpc>
                <a:spcPct val="115000"/>
              </a:lnSpc>
              <a:buNone/>
            </a:pPr>
            <a:r>
              <a:rPr b="0" lang="en-PH" sz="2600" spc="-1" strike="noStrike">
                <a:latin typeface="Lato"/>
              </a:rPr>
              <a:t>5. Sa palagay mo, bakit Edoy ang ibinigay na pangalan nina Edward at Edison sa kanilang aso?</a:t>
            </a:r>
            <a:endParaRPr b="0" lang="en-PH" sz="2600" spc="-1" strike="noStrike">
              <a:latin typeface="Lato"/>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txBox="1"/>
          <p:nvPr/>
        </p:nvSpPr>
        <p:spPr>
          <a:xfrm>
            <a:off x="3780000" y="2340000"/>
            <a:ext cx="4483800" cy="976320"/>
          </a:xfrm>
          <a:prstGeom prst="rect">
            <a:avLst/>
          </a:prstGeom>
          <a:solidFill>
            <a:srgbClr val="fff0f5"/>
          </a:solidFill>
          <a:ln w="76320">
            <a:solidFill>
              <a:srgbClr val="729fcf"/>
            </a:solidFill>
            <a:round/>
          </a:ln>
        </p:spPr>
        <p:txBody>
          <a:bodyPr lIns="128160" rIns="128160" tIns="83160" bIns="83160" anchor="t">
            <a:noAutofit/>
          </a:bodyPr>
          <a:p>
            <a:pPr algn="ctr">
              <a:buNone/>
            </a:pPr>
            <a:r>
              <a:rPr b="0" lang="en-PH" sz="3600" spc="-1" strike="noStrike">
                <a:latin typeface="Lato"/>
              </a:rPr>
              <a:t>Panghalip Pamatlig</a:t>
            </a:r>
            <a:endParaRPr b="0" lang="en-PH" sz="3600" spc="-1" strike="noStrike">
              <a:latin typeface="Lato"/>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txBox="1"/>
          <p:nvPr/>
        </p:nvSpPr>
        <p:spPr>
          <a:xfrm>
            <a:off x="900000" y="1323000"/>
            <a:ext cx="10440000" cy="4649760"/>
          </a:xfrm>
          <a:prstGeom prst="rect">
            <a:avLst/>
          </a:prstGeom>
          <a:solidFill>
            <a:srgbClr val="e0ffff"/>
          </a:solidFill>
          <a:ln w="76320">
            <a:solidFill>
              <a:srgbClr val="dc143c"/>
            </a:solidFill>
            <a:round/>
          </a:ln>
        </p:spPr>
        <p:txBody>
          <a:bodyPr lIns="128160" rIns="128160" tIns="83160" bIns="83160" anchor="t">
            <a:noAutofit/>
          </a:bodyPr>
          <a:p>
            <a:pPr algn="just">
              <a:lnSpc>
                <a:spcPct val="150000"/>
              </a:lnSpc>
              <a:buNone/>
            </a:pPr>
            <a:r>
              <a:rPr b="0" lang="en-PH" sz="2800" spc="-1" strike="noStrike">
                <a:latin typeface="Lato"/>
              </a:rPr>
              <a:t>	</a:t>
            </a:r>
            <a:r>
              <a:rPr b="0" lang="en-PH" sz="2800" spc="-1" strike="noStrike">
                <a:latin typeface="Lato"/>
              </a:rPr>
              <a:t>Napag-aralan mo na sa mga nakaraang baitang ang mga salitang</a:t>
            </a:r>
            <a:endParaRPr b="0" lang="en-PH" sz="2800" spc="-1" strike="noStrike">
              <a:latin typeface="Lato"/>
            </a:endParaRPr>
          </a:p>
          <a:p>
            <a:pPr algn="just">
              <a:lnSpc>
                <a:spcPct val="150000"/>
              </a:lnSpc>
              <a:buNone/>
            </a:pPr>
            <a:r>
              <a:rPr b="0" lang="en-PH" sz="2800" spc="-1" strike="noStrike">
                <a:latin typeface="Lato"/>
              </a:rPr>
              <a:t>nagtuturo sa partikular na direksiyon katulad ng ito, iyan, iyon, dito, diyan, at doon. Ang mga ito ay ilan lamang sa mga panghalip pamatlig.</a:t>
            </a:r>
            <a:endParaRPr b="0" lang="en-PH" sz="2800" spc="-1" strike="noStrike">
              <a:latin typeface="Lato"/>
            </a:endParaRPr>
          </a:p>
          <a:p>
            <a:pPr algn="just">
              <a:buNone/>
            </a:pPr>
            <a:endParaRPr b="0" lang="en-PH" sz="2800" spc="-1" strike="noStrike">
              <a:latin typeface="Lato"/>
            </a:endParaRPr>
          </a:p>
          <a:p>
            <a:pPr algn="just">
              <a:buNone/>
            </a:pPr>
            <a:r>
              <a:rPr b="0" lang="en-PH" sz="2800" spc="-1" strike="noStrike">
                <a:latin typeface="Lato"/>
              </a:rPr>
              <a:t>	</a:t>
            </a:r>
            <a:r>
              <a:rPr b="0" lang="en-PH" sz="2800" spc="-1" strike="noStrike">
                <a:latin typeface="Lato"/>
              </a:rPr>
              <a:t>Ang </a:t>
            </a:r>
            <a:r>
              <a:rPr b="0" lang="en-PH" sz="2800" spc="-1" strike="noStrike">
                <a:highlight>
                  <a:srgbClr val="ffff00"/>
                </a:highlight>
                <a:latin typeface="Lato"/>
              </a:rPr>
              <a:t>panghalip</a:t>
            </a:r>
            <a:r>
              <a:rPr b="0" lang="en-PH" sz="2800" spc="-1" strike="noStrike">
                <a:latin typeface="Lato"/>
              </a:rPr>
              <a:t> na ito ay ginagamit upang ituro ang isang partikular na bagay o direksiyon.</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txBox="1"/>
          <p:nvPr/>
        </p:nvSpPr>
        <p:spPr>
          <a:xfrm>
            <a:off x="900000" y="1400040"/>
            <a:ext cx="10260000" cy="4436280"/>
          </a:xfrm>
          <a:prstGeom prst="rect">
            <a:avLst/>
          </a:prstGeom>
          <a:solidFill>
            <a:srgbClr val="ffb6c1">
              <a:alpha val="63000"/>
            </a:srgbClr>
          </a:solidFill>
          <a:ln w="76320">
            <a:solidFill>
              <a:srgbClr val="8b0000"/>
            </a:solidFill>
            <a:round/>
          </a:ln>
        </p:spPr>
        <p:txBody>
          <a:bodyPr lIns="128160" rIns="128160" tIns="83160" bIns="83160" anchor="t">
            <a:noAutofit/>
          </a:bodyPr>
          <a:p>
            <a:r>
              <a:rPr b="1" lang="en-PH" sz="2800" spc="-1" strike="noStrike">
                <a:latin typeface="Lato"/>
              </a:rPr>
              <a:t>Halimbawa, sa pangungusap na:</a:t>
            </a:r>
            <a:endParaRPr b="0" lang="en-PH" sz="2800" spc="-1" strike="noStrike">
              <a:latin typeface="Lato"/>
            </a:endParaRPr>
          </a:p>
          <a:p>
            <a:r>
              <a:rPr b="0" lang="en-PH" sz="2800" spc="-1" strike="noStrike">
                <a:latin typeface="Lato"/>
              </a:rPr>
              <a:t>	</a:t>
            </a:r>
            <a:endParaRPr b="0" lang="en-PH" sz="2800" spc="-1" strike="noStrike">
              <a:latin typeface="Lato"/>
            </a:endParaRPr>
          </a:p>
          <a:p>
            <a:r>
              <a:rPr b="0" lang="en-PH" sz="2800" spc="-1" strike="noStrike">
                <a:latin typeface="Lato"/>
              </a:rPr>
              <a:t>	</a:t>
            </a:r>
            <a:r>
              <a:rPr b="0" lang="en-PH" sz="2800" spc="-1" strike="noStrike">
                <a:latin typeface="Lato"/>
              </a:rPr>
              <a:t>“</a:t>
            </a:r>
            <a:r>
              <a:rPr b="0" lang="en-PH" sz="2800" spc="-1" strike="noStrike">
                <a:latin typeface="Lato"/>
              </a:rPr>
              <a:t>Tingnan mo po, Mommy o, ang ganda ng asong</a:t>
            </a:r>
            <a:r>
              <a:rPr b="0" lang="en-PH" sz="2800" spc="-1" strike="noStrike">
                <a:highlight>
                  <a:srgbClr val="ffff00"/>
                </a:highlight>
                <a:latin typeface="Lato"/>
              </a:rPr>
              <a:t> iyon</a:t>
            </a:r>
            <a:r>
              <a:rPr b="0" lang="en-PH" sz="2800" spc="-1" strike="noStrike">
                <a:latin typeface="Lato"/>
              </a:rPr>
              <a:t>!”</a:t>
            </a:r>
            <a:endParaRPr b="0" lang="en-PH" sz="2800" spc="-1" strike="noStrike">
              <a:latin typeface="Lato"/>
            </a:endParaRPr>
          </a:p>
          <a:p>
            <a:endParaRPr b="0" lang="en-PH" sz="2800" spc="-1" strike="noStrike">
              <a:latin typeface="Lato"/>
            </a:endParaRPr>
          </a:p>
          <a:p>
            <a:pPr algn="just">
              <a:lnSpc>
                <a:spcPct val="150000"/>
              </a:lnSpc>
              <a:buNone/>
            </a:pPr>
            <a:r>
              <a:rPr b="0" lang="en-PH" sz="2800" spc="-1" strike="noStrike">
                <a:latin typeface="Lato"/>
              </a:rPr>
              <a:t>	</a:t>
            </a:r>
            <a:r>
              <a:rPr b="0" lang="en-PH" sz="2800" spc="-1" strike="noStrike">
                <a:latin typeface="Lato"/>
              </a:rPr>
              <a:t>Ang iyon ay tumutukoy sa partikular na aso na nasa direksiyong itinuturo ng nagsasalita. Ang salitang </a:t>
            </a:r>
            <a:r>
              <a:rPr b="0" lang="en-PH" sz="2800" spc="-1" strike="noStrike">
                <a:highlight>
                  <a:srgbClr val="ffff00"/>
                </a:highlight>
                <a:latin typeface="Lato"/>
              </a:rPr>
              <a:t>iyon</a:t>
            </a:r>
            <a:r>
              <a:rPr b="0" lang="en-PH" sz="2800" spc="-1" strike="noStrike">
                <a:latin typeface="Lato"/>
              </a:rPr>
              <a:t> ang naghihiwalay sa asong itinuturo niya sa iba pang mga aso. Sa pangungusap na ito, ang iyon ay </a:t>
            </a:r>
            <a:r>
              <a:rPr b="0" lang="en-PH" sz="2800" spc="-1" strike="noStrike">
                <a:highlight>
                  <a:srgbClr val="ffff00"/>
                </a:highlight>
                <a:latin typeface="Lato"/>
              </a:rPr>
              <a:t>panghalip pamatlig</a:t>
            </a:r>
            <a:r>
              <a:rPr b="0" lang="en-PH" sz="2800" spc="-1" strike="noStrike">
                <a:latin typeface="Lato"/>
              </a:rPr>
              <a:t>.</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txBox="1"/>
          <p:nvPr/>
        </p:nvSpPr>
        <p:spPr>
          <a:xfrm>
            <a:off x="908280" y="1260000"/>
            <a:ext cx="10251720" cy="4863240"/>
          </a:xfrm>
          <a:prstGeom prst="rect">
            <a:avLst/>
          </a:prstGeom>
          <a:solidFill>
            <a:srgbClr val="ffe4e1"/>
          </a:solidFill>
          <a:ln w="76320">
            <a:solidFill>
              <a:srgbClr val="8b0000"/>
            </a:solidFill>
            <a:round/>
          </a:ln>
        </p:spPr>
        <p:txBody>
          <a:bodyPr lIns="128160" rIns="128160" tIns="83160" bIns="83160" anchor="t">
            <a:noAutofit/>
          </a:bodyPr>
          <a:p>
            <a:r>
              <a:rPr b="1" lang="en-PH" sz="2800" spc="-1" strike="noStrike">
                <a:latin typeface="Lato"/>
              </a:rPr>
              <a:t>Sa pangungusap namang:</a:t>
            </a:r>
            <a:endParaRPr b="0" lang="en-PH" sz="2800" spc="-1" strike="noStrike">
              <a:latin typeface="Lato"/>
            </a:endParaRPr>
          </a:p>
          <a:p>
            <a:endParaRPr b="0" lang="en-PH" sz="2800" spc="-1" strike="noStrike">
              <a:latin typeface="Lato"/>
            </a:endParaRPr>
          </a:p>
          <a:p>
            <a:r>
              <a:rPr b="0" lang="en-PH" sz="2800" spc="-1" strike="noStrike">
                <a:latin typeface="Lato"/>
              </a:rPr>
              <a:t>	</a:t>
            </a:r>
            <a:r>
              <a:rPr b="0" lang="en-PH" sz="2800" spc="-1" strike="noStrike">
                <a:latin typeface="Lato"/>
              </a:rPr>
              <a:t>“</a:t>
            </a:r>
            <a:r>
              <a:rPr b="0" lang="en-PH" sz="2800" spc="-1" strike="noStrike">
                <a:latin typeface="Lato"/>
              </a:rPr>
              <a:t>Maligayang pagdating </a:t>
            </a:r>
            <a:r>
              <a:rPr b="0" lang="en-PH" sz="2800" spc="-1" strike="noStrike">
                <a:highlight>
                  <a:srgbClr val="ffff00"/>
                </a:highlight>
                <a:latin typeface="Lato"/>
              </a:rPr>
              <a:t>dito</a:t>
            </a:r>
            <a:r>
              <a:rPr b="0" lang="en-PH" sz="2800" spc="-1" strike="noStrike">
                <a:latin typeface="Lato"/>
              </a:rPr>
              <a:t> sa ating bahay, Edoy.”</a:t>
            </a:r>
            <a:endParaRPr b="0" lang="en-PH" sz="2800" spc="-1" strike="noStrike">
              <a:latin typeface="Lato"/>
            </a:endParaRPr>
          </a:p>
          <a:p>
            <a:endParaRPr b="0" lang="en-PH" sz="2800" spc="-1" strike="noStrike">
              <a:latin typeface="Lato"/>
            </a:endParaRPr>
          </a:p>
          <a:p>
            <a:pPr algn="just">
              <a:lnSpc>
                <a:spcPct val="150000"/>
              </a:lnSpc>
              <a:buNone/>
            </a:pPr>
            <a:r>
              <a:rPr b="0" lang="en-PH" sz="2800" spc="-1" strike="noStrike">
                <a:latin typeface="Lato"/>
              </a:rPr>
              <a:t>	</a:t>
            </a:r>
            <a:r>
              <a:rPr b="0" lang="en-PH" sz="2800" spc="-1" strike="noStrike">
                <a:latin typeface="Lato"/>
              </a:rPr>
              <a:t>Ang</a:t>
            </a:r>
            <a:r>
              <a:rPr b="0" lang="en-PH" sz="2800" spc="-1" strike="noStrike">
                <a:highlight>
                  <a:srgbClr val="ffff00"/>
                </a:highlight>
                <a:latin typeface="Lato"/>
              </a:rPr>
              <a:t> dito</a:t>
            </a:r>
            <a:r>
              <a:rPr b="0" lang="en-PH" sz="2800" spc="-1" strike="noStrike">
                <a:latin typeface="Lato"/>
              </a:rPr>
              <a:t> ay tumutukoy sa partikular na bahay, ang bahay kung</a:t>
            </a:r>
            <a:endParaRPr b="0" lang="en-PH" sz="2800" spc="-1" strike="noStrike">
              <a:latin typeface="Lato"/>
            </a:endParaRPr>
          </a:p>
          <a:p>
            <a:pPr algn="just">
              <a:lnSpc>
                <a:spcPct val="150000"/>
              </a:lnSpc>
              <a:buNone/>
            </a:pPr>
            <a:r>
              <a:rPr b="0" lang="en-PH" sz="2800" spc="-1" strike="noStrike">
                <a:latin typeface="Lato"/>
              </a:rPr>
              <a:t>saan tinatanggap si Edoy. Ang salitang dito ang naghihiwalay sa bahay na iyon sa iba pang mga bahay.</a:t>
            </a:r>
            <a:endParaRPr b="0" lang="en-PH" sz="2800" spc="-1" strike="noStrike">
              <a:latin typeface="Lato"/>
            </a:endParaRPr>
          </a:p>
          <a:p>
            <a:pPr>
              <a:lnSpc>
                <a:spcPct val="150000"/>
              </a:lnSpc>
              <a:buNone/>
            </a:pPr>
            <a:endParaRPr b="0" lang="en-PH" sz="2800" spc="-1" strike="noStrike">
              <a:latin typeface="Lato"/>
            </a:endParaRPr>
          </a:p>
          <a:p>
            <a:r>
              <a:rPr b="0" lang="en-PH" sz="2800" spc="-1" strike="noStrike">
                <a:latin typeface="Lato"/>
              </a:rPr>
              <a:t>	</a:t>
            </a:r>
            <a:r>
              <a:rPr b="0" lang="en-PH" sz="2800" spc="-1" strike="noStrike">
                <a:latin typeface="Lato"/>
              </a:rPr>
              <a:t>Ang dito sa pangungusap na ito ay panghalip pamatlig.</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txBox="1"/>
          <p:nvPr/>
        </p:nvSpPr>
        <p:spPr>
          <a:xfrm>
            <a:off x="720000" y="1152000"/>
            <a:ext cx="10620000" cy="1336320"/>
          </a:xfrm>
          <a:prstGeom prst="rect">
            <a:avLst/>
          </a:prstGeom>
          <a:solidFill>
            <a:srgbClr val="e0ffff"/>
          </a:solidFill>
          <a:ln w="57240">
            <a:solidFill>
              <a:srgbClr val="8b0000"/>
            </a:solidFill>
            <a:round/>
          </a:ln>
        </p:spPr>
        <p:txBody>
          <a:bodyPr lIns="118440" rIns="118440" tIns="73440" bIns="73440" anchor="t">
            <a:noAutofit/>
          </a:bodyPr>
          <a:p>
            <a:pPr algn="just">
              <a:buNone/>
            </a:pPr>
            <a:r>
              <a:rPr b="1" lang="en-PH" sz="2600" spc="-1" strike="noStrike">
                <a:latin typeface="Lato"/>
              </a:rPr>
              <a:t>Panuto: </a:t>
            </a:r>
            <a:r>
              <a:rPr b="0" lang="en-PH" sz="2600" spc="-1" strike="noStrike">
                <a:latin typeface="Lato"/>
              </a:rPr>
              <a:t>Kopyahin ang iba pang pangungusap na may panghalip pamatlig sa kuwentong “Ang Bagong Miyembro ng Pamilya.” Guhitan ang panghalip pamatlig.</a:t>
            </a:r>
            <a:endParaRPr b="0" lang="en-PH" sz="2600" spc="-1" strike="noStrike">
              <a:latin typeface="Lato"/>
            </a:endParaRPr>
          </a:p>
        </p:txBody>
      </p:sp>
      <p:graphicFrame>
        <p:nvGraphicFramePr>
          <p:cNvPr id="145" name=""/>
          <p:cNvGraphicFramePr/>
          <p:nvPr/>
        </p:nvGraphicFramePr>
        <p:xfrm>
          <a:off x="902160" y="2795400"/>
          <a:ext cx="10260360" cy="4547520"/>
        </p:xfrm>
        <a:graphic>
          <a:graphicData uri="http://schemas.openxmlformats.org/drawingml/2006/table">
            <a:tbl>
              <a:tblPr/>
              <a:tblGrid>
                <a:gridCol w="10260360"/>
              </a:tblGrid>
              <a:tr h="221040">
                <a:tc>
                  <a:txBody>
                    <a:bodyPr lIns="90000" rIns="90000" tIns="46800" bIns="46800" anchor="t">
                      <a:noAutofit/>
                    </a:bodyPr>
                    <a:p>
                      <a:pPr algn="ctr">
                        <a:buNone/>
                      </a:pPr>
                      <a:r>
                        <a:rPr b="0" lang="en-PH" sz="2800" spc="-1" strike="noStrike">
                          <a:latin typeface="Lato"/>
                        </a:rPr>
                        <a:t>Pangungusap na may panghalip pamatlig</a:t>
                      </a:r>
                      <a:endParaRPr b="0" lang="en-PH" sz="2800" spc="-1" strike="noStrike">
                        <a:latin typeface="Lato"/>
                      </a:endParaRPr>
                    </a:p>
                  </a:txBody>
                  <a:tcPr anchor="t" marL="90000" marR="90000">
                    <a:lnL w="720">
                      <a:solidFill>
                        <a:srgbClr val="dc143c"/>
                      </a:solidFill>
                    </a:lnL>
                    <a:lnR w="720">
                      <a:solidFill>
                        <a:srgbClr val="dc143c"/>
                      </a:solidFill>
                    </a:lnR>
                    <a:lnT w="720">
                      <a:solidFill>
                        <a:srgbClr val="dc143c"/>
                      </a:solidFill>
                    </a:lnT>
                    <a:lnB w="720">
                      <a:solidFill>
                        <a:srgbClr val="dc143c"/>
                      </a:solidFill>
                    </a:lnB>
                    <a:solidFill>
                      <a:srgbClr val="faebd7"/>
                    </a:solidFill>
                  </a:tcPr>
                </a:tc>
              </a:tr>
              <a:tr h="496800">
                <a:tc>
                  <a:txBody>
                    <a:bodyPr lIns="90000" rIns="90000" tIns="46800" bIns="46800" anchor="t">
                      <a:noAutofit/>
                    </a:bodyPr>
                    <a:p>
                      <a:r>
                        <a:rPr b="0" lang="en-PH" sz="2800" spc="-1" strike="noStrike">
                          <a:latin typeface="Lato"/>
                        </a:rPr>
                        <a:t>1.</a:t>
                      </a:r>
                      <a:endParaRPr b="0" lang="en-PH" sz="2800" spc="-1" strike="noStrike">
                        <a:latin typeface="Lato"/>
                      </a:endParaRPr>
                    </a:p>
                  </a:txBody>
                  <a:tcPr anchor="t" marL="90000" marR="90000">
                    <a:lnL w="720">
                      <a:solidFill>
                        <a:srgbClr val="dc143c"/>
                      </a:solidFill>
                    </a:lnL>
                    <a:lnR w="720">
                      <a:solidFill>
                        <a:srgbClr val="dc143c"/>
                      </a:solidFill>
                    </a:lnR>
                    <a:lnT w="720">
                      <a:solidFill>
                        <a:srgbClr val="dc143c"/>
                      </a:solidFill>
                    </a:lnT>
                    <a:lnB w="720">
                      <a:solidFill>
                        <a:srgbClr val="dc143c"/>
                      </a:solidFill>
                    </a:lnB>
                    <a:solidFill>
                      <a:srgbClr val="faebd7"/>
                    </a:solidFill>
                  </a:tcPr>
                </a:tc>
              </a:tr>
              <a:tr h="555840">
                <a:tc>
                  <a:txBody>
                    <a:bodyPr lIns="90000" rIns="90000" tIns="46800" bIns="46800" anchor="t">
                      <a:noAutofit/>
                    </a:bodyPr>
                    <a:p>
                      <a:r>
                        <a:rPr b="0" lang="en-PH" sz="2800" spc="-1" strike="noStrike">
                          <a:latin typeface="Lato"/>
                        </a:rPr>
                        <a:t>2.</a:t>
                      </a:r>
                      <a:endParaRPr b="0" lang="en-PH" sz="2800" spc="-1" strike="noStrike">
                        <a:latin typeface="Lato"/>
                      </a:endParaRPr>
                    </a:p>
                  </a:txBody>
                  <a:tcPr anchor="t" marL="90000" marR="90000">
                    <a:lnL w="720">
                      <a:solidFill>
                        <a:srgbClr val="dc143c"/>
                      </a:solidFill>
                    </a:lnL>
                    <a:lnR w="720">
                      <a:solidFill>
                        <a:srgbClr val="dc143c"/>
                      </a:solidFill>
                    </a:lnR>
                    <a:lnT w="720">
                      <a:solidFill>
                        <a:srgbClr val="dc143c"/>
                      </a:solidFill>
                    </a:lnT>
                    <a:lnB w="720">
                      <a:solidFill>
                        <a:srgbClr val="dc143c"/>
                      </a:solidFill>
                    </a:lnB>
                    <a:solidFill>
                      <a:srgbClr val="faebd7"/>
                    </a:solidFill>
                  </a:tcPr>
                </a:tc>
              </a:tr>
              <a:tr h="557640">
                <a:tc>
                  <a:txBody>
                    <a:bodyPr lIns="90000" rIns="90000" tIns="46800" bIns="46800" anchor="t">
                      <a:noAutofit/>
                    </a:bodyPr>
                    <a:p>
                      <a:r>
                        <a:rPr b="0" lang="en-PH" sz="2800" spc="-1" strike="noStrike">
                          <a:latin typeface="Lato"/>
                        </a:rPr>
                        <a:t>3.</a:t>
                      </a:r>
                      <a:endParaRPr b="0" lang="en-PH" sz="2800" spc="-1" strike="noStrike">
                        <a:latin typeface="Lato"/>
                      </a:endParaRPr>
                    </a:p>
                  </a:txBody>
                  <a:tcPr anchor="t" marL="90000" marR="90000">
                    <a:lnL w="720">
                      <a:solidFill>
                        <a:srgbClr val="dc143c"/>
                      </a:solidFill>
                    </a:lnL>
                    <a:lnR w="720">
                      <a:solidFill>
                        <a:srgbClr val="dc143c"/>
                      </a:solidFill>
                    </a:lnR>
                    <a:lnT w="720">
                      <a:solidFill>
                        <a:srgbClr val="dc143c"/>
                      </a:solidFill>
                    </a:lnT>
                    <a:lnB w="720">
                      <a:solidFill>
                        <a:srgbClr val="dc143c"/>
                      </a:solidFill>
                    </a:lnB>
                    <a:solidFill>
                      <a:srgbClr val="faebd7"/>
                    </a:solidFill>
                  </a:tcPr>
                </a:tc>
              </a:tr>
              <a:tr h="557640">
                <a:tc>
                  <a:txBody>
                    <a:bodyPr lIns="90000" rIns="90000" tIns="46800" bIns="46800" anchor="t">
                      <a:noAutofit/>
                    </a:bodyPr>
                    <a:p>
                      <a:r>
                        <a:rPr b="0" lang="en-PH" sz="2800" spc="-1" strike="noStrike">
                          <a:latin typeface="Lato"/>
                        </a:rPr>
                        <a:t>4.</a:t>
                      </a:r>
                      <a:endParaRPr b="0" lang="en-PH" sz="2800" spc="-1" strike="noStrike">
                        <a:latin typeface="Lato"/>
                      </a:endParaRPr>
                    </a:p>
                  </a:txBody>
                  <a:tcPr anchor="t" marL="90000" marR="90000">
                    <a:lnL w="720">
                      <a:solidFill>
                        <a:srgbClr val="dc143c"/>
                      </a:solidFill>
                    </a:lnL>
                    <a:lnR w="720">
                      <a:solidFill>
                        <a:srgbClr val="dc143c"/>
                      </a:solidFill>
                    </a:lnR>
                    <a:lnT w="720">
                      <a:solidFill>
                        <a:srgbClr val="dc143c"/>
                      </a:solidFill>
                    </a:lnT>
                    <a:lnB w="720">
                      <a:solidFill>
                        <a:srgbClr val="dc143c"/>
                      </a:solidFill>
                    </a:lnB>
                    <a:solidFill>
                      <a:srgbClr val="faebd7"/>
                    </a:solidFill>
                  </a:tcPr>
                </a:tc>
              </a:tr>
              <a:tr h="517680">
                <a:tc>
                  <a:txBody>
                    <a:bodyPr lIns="90000" rIns="90000" tIns="46800" bIns="46800" anchor="t">
                      <a:noAutofit/>
                    </a:bodyPr>
                    <a:p>
                      <a:r>
                        <a:rPr b="0" lang="en-PH" sz="2800" spc="-1" strike="noStrike">
                          <a:latin typeface="Lato"/>
                        </a:rPr>
                        <a:t>5.</a:t>
                      </a:r>
                      <a:endParaRPr b="0" lang="en-PH" sz="2800" spc="-1" strike="noStrike">
                        <a:latin typeface="Lato"/>
                      </a:endParaRPr>
                    </a:p>
                  </a:txBody>
                  <a:tcPr anchor="t" marL="90000" marR="90000">
                    <a:lnL w="720">
                      <a:solidFill>
                        <a:srgbClr val="dc143c"/>
                      </a:solidFill>
                    </a:lnL>
                    <a:lnR w="720">
                      <a:solidFill>
                        <a:srgbClr val="dc143c"/>
                      </a:solidFill>
                    </a:lnR>
                    <a:lnT w="720">
                      <a:solidFill>
                        <a:srgbClr val="dc143c"/>
                      </a:solidFill>
                    </a:lnT>
                    <a:lnB w="720">
                      <a:solidFill>
                        <a:srgbClr val="dc143c"/>
                      </a:solidFill>
                    </a:lnB>
                    <a:solidFill>
                      <a:srgbClr val="faebd7"/>
                    </a:solidFill>
                  </a:tcPr>
                </a:tc>
              </a:tr>
            </a:tbl>
          </a:graphicData>
        </a:graphic>
      </p:graphicFrame>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 descr=""/>
          <p:cNvPicPr/>
          <p:nvPr/>
        </p:nvPicPr>
        <p:blipFill>
          <a:blip r:embed="rId1"/>
          <a:stretch/>
        </p:blipFill>
        <p:spPr>
          <a:xfrm>
            <a:off x="5220000" y="1080000"/>
            <a:ext cx="5422680" cy="4500000"/>
          </a:xfrm>
          <a:prstGeom prst="rect">
            <a:avLst/>
          </a:prstGeom>
          <a:ln w="0">
            <a:noFill/>
          </a:ln>
        </p:spPr>
      </p:pic>
      <p:sp>
        <p:nvSpPr>
          <p:cNvPr id="126" name=""/>
          <p:cNvSpPr txBox="1"/>
          <p:nvPr/>
        </p:nvSpPr>
        <p:spPr>
          <a:xfrm>
            <a:off x="900000" y="2880000"/>
            <a:ext cx="4140000" cy="1020600"/>
          </a:xfrm>
          <a:prstGeom prst="rect">
            <a:avLst/>
          </a:prstGeom>
          <a:solidFill>
            <a:srgbClr val="f0fff0"/>
          </a:solidFill>
          <a:ln w="76320">
            <a:solidFill>
              <a:srgbClr val="3465a4"/>
            </a:solidFill>
            <a:round/>
          </a:ln>
        </p:spPr>
        <p:txBody>
          <a:bodyPr lIns="128160" rIns="128160" tIns="83160" bIns="83160" anchor="t">
            <a:noAutofit/>
          </a:bodyPr>
          <a:p>
            <a:pPr algn="ctr">
              <a:buNone/>
            </a:pPr>
            <a:r>
              <a:rPr b="0" lang="en-PH" sz="2800" spc="-1" strike="noStrike">
                <a:latin typeface="Lato"/>
              </a:rPr>
              <a:t>Ang Bagong Miyembro ng Pamilya</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txBox="1"/>
          <p:nvPr/>
        </p:nvSpPr>
        <p:spPr>
          <a:xfrm>
            <a:off x="720000" y="924840"/>
            <a:ext cx="10571760" cy="5195160"/>
          </a:xfrm>
          <a:prstGeom prst="rect">
            <a:avLst/>
          </a:prstGeom>
          <a:solidFill>
            <a:srgbClr val="fffafa"/>
          </a:solidFill>
          <a:ln w="76320">
            <a:solidFill>
              <a:srgbClr val="dc143c"/>
            </a:solidFill>
            <a:round/>
          </a:ln>
        </p:spPr>
        <p:txBody>
          <a:bodyPr lIns="128160" rIns="128160" tIns="83160" bIns="83160" anchor="t">
            <a:noAutofit/>
          </a:bodyPr>
          <a:p>
            <a:pPr algn="just">
              <a:lnSpc>
                <a:spcPct val="150000"/>
              </a:lnSpc>
              <a:buNone/>
            </a:pPr>
            <a:r>
              <a:rPr b="0" lang="en-PH" sz="2750" spc="-1" strike="noStrike">
                <a:latin typeface="Lato"/>
              </a:rPr>
              <a:t>	</a:t>
            </a:r>
            <a:r>
              <a:rPr b="0" lang="en-PH" sz="2750" spc="-1" strike="noStrike">
                <a:latin typeface="Lato"/>
              </a:rPr>
              <a:t>Hindi mapakali si Edward. Ngayon darating ang regalo ng kanyang Mommy at Daddy. Hiniling niyang ibili siya ng aso para sa kanyang kaarawan. Nakita niya ito sa pet shop sa kanilang bayan nang minsang napadaan sila roon matapos magsimba.</a:t>
            </a:r>
            <a:endParaRPr b="0" lang="en-PH" sz="2750" spc="-1" strike="noStrike">
              <a:latin typeface="Lato"/>
            </a:endParaRPr>
          </a:p>
          <a:p>
            <a:pPr algn="just">
              <a:lnSpc>
                <a:spcPct val="150000"/>
              </a:lnSpc>
              <a:buNone/>
            </a:pPr>
            <a:r>
              <a:rPr b="0" lang="en-PH" sz="2750" spc="-1" strike="noStrike">
                <a:latin typeface="Lato"/>
              </a:rPr>
              <a:t>	</a:t>
            </a:r>
            <a:r>
              <a:rPr b="0" lang="en-PH" sz="2750" spc="-1" strike="noStrike">
                <a:latin typeface="Lato"/>
              </a:rPr>
              <a:t>Naaalala pa niya ang araw na iyon.</a:t>
            </a:r>
            <a:endParaRPr b="0" lang="en-PH" sz="2750" spc="-1" strike="noStrike">
              <a:latin typeface="Lato"/>
            </a:endParaRPr>
          </a:p>
          <a:p>
            <a:pPr algn="just">
              <a:lnSpc>
                <a:spcPct val="150000"/>
              </a:lnSpc>
              <a:buNone/>
            </a:pPr>
            <a:r>
              <a:rPr b="0" lang="en-PH" sz="2750" spc="-1" strike="noStrike">
                <a:latin typeface="Lato"/>
              </a:rPr>
              <a:t>	</a:t>
            </a:r>
            <a:r>
              <a:rPr b="0" lang="en-PH" sz="2750" spc="-1" strike="noStrike">
                <a:latin typeface="Lato"/>
              </a:rPr>
              <a:t>“</a:t>
            </a:r>
            <a:r>
              <a:rPr b="0" lang="en-PH" sz="2750" spc="-1" strike="noStrike">
                <a:latin typeface="Lato"/>
              </a:rPr>
              <a:t>Teka lang, Mommy,” hinila ni Edward ang kamay ng Mommy niya para patigilin ito sa paglalakad. “Tingnan mo po Mommy o, ang ganda ng asong iyon” sabi niya habang nakaturo sa aso.</a:t>
            </a:r>
            <a:endParaRPr b="0" lang="en-PH" sz="2750" spc="-1" strike="noStrike">
              <a:latin typeface="Lato"/>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txBox="1"/>
          <p:nvPr/>
        </p:nvSpPr>
        <p:spPr>
          <a:xfrm>
            <a:off x="180000" y="396000"/>
            <a:ext cx="6840000" cy="5296320"/>
          </a:xfrm>
          <a:prstGeom prst="rect">
            <a:avLst/>
          </a:prstGeom>
          <a:solidFill>
            <a:srgbClr val="fffafa"/>
          </a:solidFill>
          <a:ln w="76320">
            <a:solidFill>
              <a:srgbClr val="dc143c"/>
            </a:solidFill>
            <a:round/>
          </a:ln>
        </p:spPr>
        <p:txBody>
          <a:bodyPr lIns="128160" rIns="128160" tIns="83160" bIns="83160" anchor="t">
            <a:noAutofit/>
          </a:bodyPr>
          <a:p>
            <a:pPr algn="just">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Oo nga ano,” maikling sagot ng Mommy niya pagkatapos ay</a:t>
            </a:r>
            <a:endParaRPr b="0" lang="en-PH" sz="2800" spc="-1" strike="noStrike">
              <a:latin typeface="Lato"/>
            </a:endParaRPr>
          </a:p>
          <a:p>
            <a:pPr algn="just">
              <a:lnSpc>
                <a:spcPct val="150000"/>
              </a:lnSpc>
              <a:buNone/>
            </a:pPr>
            <a:r>
              <a:rPr b="0" lang="en-PH" sz="2800" spc="-1" strike="noStrike">
                <a:latin typeface="Lato"/>
              </a:rPr>
              <a:t>nagsimula na ulit humakbang.</a:t>
            </a:r>
            <a:endParaRPr b="0" lang="en-PH" sz="2800" spc="-1" strike="noStrike">
              <a:latin typeface="Lato"/>
            </a:endParaRPr>
          </a:p>
          <a:p>
            <a:pPr algn="just">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Teka, Mommy,” habol ni Edward sa ina. “Bilhin natin iyong aso, Mommy.”</a:t>
            </a:r>
            <a:endParaRPr b="0" lang="en-PH" sz="2800" spc="-1" strike="noStrike">
              <a:latin typeface="Lato"/>
            </a:endParaRPr>
          </a:p>
          <a:p>
            <a:pPr algn="just">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Naku, anak, walang mag-aalaga niyan. Halika na at naghihintay na sa sasakyan ang Daddy mo,” sagot ng Mommy niya.</a:t>
            </a:r>
            <a:endParaRPr b="0" lang="en-PH" sz="2800" spc="-1" strike="noStrike">
              <a:latin typeface="Lato"/>
            </a:endParaRPr>
          </a:p>
        </p:txBody>
      </p:sp>
      <p:pic>
        <p:nvPicPr>
          <p:cNvPr id="129" name="" descr=""/>
          <p:cNvPicPr/>
          <p:nvPr/>
        </p:nvPicPr>
        <p:blipFill>
          <a:blip r:embed="rId1"/>
          <a:stretch/>
        </p:blipFill>
        <p:spPr>
          <a:xfrm>
            <a:off x="7370640" y="1980000"/>
            <a:ext cx="4553640" cy="30600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txBox="1"/>
          <p:nvPr/>
        </p:nvSpPr>
        <p:spPr>
          <a:xfrm>
            <a:off x="540000" y="1080000"/>
            <a:ext cx="10836000" cy="4863240"/>
          </a:xfrm>
          <a:prstGeom prst="rect">
            <a:avLst/>
          </a:prstGeom>
          <a:solidFill>
            <a:srgbClr val="faf0e6"/>
          </a:solidFill>
          <a:ln w="76320">
            <a:solidFill>
              <a:srgbClr val="dc143c"/>
            </a:solidFill>
            <a:round/>
          </a:ln>
        </p:spPr>
        <p:txBody>
          <a:bodyPr lIns="128160" rIns="128160" tIns="83160" bIns="83160" anchor="t">
            <a:noAutofit/>
          </a:bodyPr>
          <a:p>
            <a:r>
              <a:rPr b="0" lang="en-PH" sz="2800" spc="-1" strike="noStrike">
                <a:latin typeface="Lato"/>
              </a:rPr>
              <a:t>	</a:t>
            </a:r>
            <a:r>
              <a:rPr b="0" lang="en-PH" sz="2800" spc="-1" strike="noStrike">
                <a:latin typeface="Lato"/>
              </a:rPr>
              <a:t>Naging malungkot na si Edward mula nang araw na iyon. Napansin</a:t>
            </a:r>
            <a:endParaRPr b="0" lang="en-PH" sz="2800" spc="-1" strike="noStrike">
              <a:latin typeface="Lato"/>
            </a:endParaRPr>
          </a:p>
          <a:p>
            <a:r>
              <a:rPr b="0" lang="en-PH" sz="2800" spc="-1" strike="noStrike">
                <a:latin typeface="Lato"/>
              </a:rPr>
              <a:t>ito ng kanyang Daddy at kuya.</a:t>
            </a:r>
            <a:endParaRPr b="0" lang="en-PH" sz="2800" spc="-1" strike="noStrike">
              <a:latin typeface="Lato"/>
            </a:endParaRPr>
          </a:p>
          <a:p>
            <a:r>
              <a:rPr b="0" lang="en-PH" sz="2800" spc="-1" strike="noStrike">
                <a:latin typeface="Lato"/>
              </a:rPr>
              <a:t>	</a:t>
            </a:r>
            <a:r>
              <a:rPr b="0" lang="en-PH" sz="2800" spc="-1" strike="noStrike">
                <a:latin typeface="Lato"/>
              </a:rPr>
              <a:t>“</a:t>
            </a:r>
            <a:r>
              <a:rPr b="0" lang="en-PH" sz="2800" spc="-1" strike="noStrike">
                <a:latin typeface="Lato"/>
              </a:rPr>
              <a:t>Bakit nariyan ka sa sulok, bunso? Ano ang iniisip mo?” tanong ng</a:t>
            </a:r>
            <a:endParaRPr b="0" lang="en-PH" sz="2800" spc="-1" strike="noStrike">
              <a:latin typeface="Lato"/>
            </a:endParaRPr>
          </a:p>
          <a:p>
            <a:r>
              <a:rPr b="0" lang="en-PH" sz="2800" spc="-1" strike="noStrike">
                <a:latin typeface="Lato"/>
              </a:rPr>
              <a:t>Kuya Edison niya.</a:t>
            </a:r>
            <a:endParaRPr b="0" lang="en-PH" sz="2800" spc="-1" strike="noStrike">
              <a:latin typeface="Lato"/>
            </a:endParaRPr>
          </a:p>
          <a:p>
            <a:r>
              <a:rPr b="0" lang="en-PH" sz="2800" spc="-1" strike="noStrike">
                <a:latin typeface="Lato"/>
              </a:rPr>
              <a:t>	</a:t>
            </a:r>
            <a:r>
              <a:rPr b="0" lang="en-PH" sz="2800" spc="-1" strike="noStrike">
                <a:latin typeface="Lato"/>
              </a:rPr>
              <a:t>“</a:t>
            </a:r>
            <a:r>
              <a:rPr b="0" lang="en-PH" sz="2800" spc="-1" strike="noStrike">
                <a:latin typeface="Lato"/>
              </a:rPr>
              <a:t>Oo nga, anak. Dito ka nga sa sala at manonood tayo ng TV,” tawag</a:t>
            </a:r>
            <a:endParaRPr b="0" lang="en-PH" sz="2800" spc="-1" strike="noStrike">
              <a:latin typeface="Lato"/>
            </a:endParaRPr>
          </a:p>
          <a:p>
            <a:r>
              <a:rPr b="0" lang="en-PH" sz="2800" spc="-1" strike="noStrike">
                <a:latin typeface="Lato"/>
              </a:rPr>
              <a:t>ng Daddy niya.</a:t>
            </a:r>
            <a:endParaRPr b="0" lang="en-PH" sz="2800" spc="-1" strike="noStrike">
              <a:latin typeface="Lato"/>
            </a:endParaRPr>
          </a:p>
          <a:p>
            <a:r>
              <a:rPr b="0" lang="en-PH" sz="2800" spc="-1" strike="noStrike">
                <a:latin typeface="Lato"/>
              </a:rPr>
              <a:t>	</a:t>
            </a:r>
            <a:r>
              <a:rPr b="0" lang="en-PH" sz="2800" spc="-1" strike="noStrike">
                <a:latin typeface="Lato"/>
              </a:rPr>
              <a:t>“</a:t>
            </a:r>
            <a:r>
              <a:rPr b="0" lang="en-PH" sz="2800" spc="-1" strike="noStrike">
                <a:latin typeface="Lato"/>
              </a:rPr>
              <a:t>Mukhang alam ko kung bakit nalulungkot ang ating bunso,” sabi</a:t>
            </a:r>
            <a:endParaRPr b="0" lang="en-PH" sz="2800" spc="-1" strike="noStrike">
              <a:latin typeface="Lato"/>
            </a:endParaRPr>
          </a:p>
          <a:p>
            <a:r>
              <a:rPr b="0" lang="en-PH" sz="2800" spc="-1" strike="noStrike">
                <a:latin typeface="Lato"/>
              </a:rPr>
              <a:t>ng Mommy niya habang papalapit sa kanya. “Mukhang gusto niyang</a:t>
            </a:r>
            <a:endParaRPr b="0" lang="en-PH" sz="2800" spc="-1" strike="noStrike">
              <a:latin typeface="Lato"/>
            </a:endParaRPr>
          </a:p>
          <a:p>
            <a:r>
              <a:rPr b="0" lang="en-PH" sz="2800" spc="-1" strike="noStrike">
                <a:latin typeface="Lato"/>
              </a:rPr>
              <a:t>madagdagan ang ating pamilya, tama ba, bunso?”</a:t>
            </a:r>
            <a:endParaRPr b="0" lang="en-PH" sz="2800" spc="-1" strike="noStrike">
              <a:latin typeface="Lato"/>
            </a:endParaRPr>
          </a:p>
          <a:p>
            <a:r>
              <a:rPr b="0" lang="en-PH" sz="2800" spc="-1" strike="noStrike">
                <a:latin typeface="Lato"/>
              </a:rPr>
              <a:t>	</a:t>
            </a:r>
            <a:r>
              <a:rPr b="0" lang="en-PH" sz="2800" spc="-1" strike="noStrike">
                <a:latin typeface="Lato"/>
              </a:rPr>
              <a:t>“</a:t>
            </a:r>
            <a:r>
              <a:rPr b="0" lang="en-PH" sz="2800" spc="-1" strike="noStrike">
                <a:latin typeface="Lato"/>
              </a:rPr>
              <a:t>Hindi, Mommy. Gusto ko lang po iyong aso na nakita natin kanina,” pagtanggi ni Edward.</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txBox="1"/>
          <p:nvPr/>
        </p:nvSpPr>
        <p:spPr>
          <a:xfrm>
            <a:off x="540000" y="540000"/>
            <a:ext cx="5940000" cy="5357160"/>
          </a:xfrm>
          <a:prstGeom prst="rect">
            <a:avLst/>
          </a:prstGeom>
          <a:solidFill>
            <a:srgbClr val="faf0e6"/>
          </a:solidFill>
          <a:ln w="76320">
            <a:solidFill>
              <a:srgbClr val="dc143c"/>
            </a:solidFill>
            <a:round/>
          </a:ln>
        </p:spPr>
        <p:txBody>
          <a:bodyPr lIns="128160" rIns="128160" tIns="83160" bIns="83160" anchor="t">
            <a:noAutofit/>
          </a:bodyPr>
          <a:p>
            <a:pPr algn="just">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Aso?” pagulat na tanong ng kanyang Daddy. “Kaya na ba nating mag-alaga ng ganoon?”</a:t>
            </a:r>
            <a:endParaRPr b="0" lang="en-PH" sz="2800" spc="-1" strike="noStrike">
              <a:latin typeface="Lato"/>
            </a:endParaRPr>
          </a:p>
          <a:p>
            <a:pPr algn="just">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Ano po ba ang dapat gawin, Daddy?” tanong ni Edward.</a:t>
            </a:r>
            <a:endParaRPr b="0" lang="en-PH" sz="2800" spc="-1" strike="noStrike">
              <a:latin typeface="Lato"/>
            </a:endParaRPr>
          </a:p>
          <a:p>
            <a:pPr algn="just">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Marami, anak. Pakakainin mo siya, paiinumin, patutulugin, liliguan, lalaruin, ipapasyal…”</a:t>
            </a:r>
            <a:endParaRPr b="0" lang="en-PH" sz="2800" spc="-1" strike="noStrike">
              <a:latin typeface="Lato"/>
            </a:endParaRPr>
          </a:p>
        </p:txBody>
      </p:sp>
      <p:pic>
        <p:nvPicPr>
          <p:cNvPr id="132" name="" descr=""/>
          <p:cNvPicPr/>
          <p:nvPr/>
        </p:nvPicPr>
        <p:blipFill>
          <a:blip r:embed="rId1"/>
          <a:stretch/>
        </p:blipFill>
        <p:spPr>
          <a:xfrm>
            <a:off x="6747840" y="1620000"/>
            <a:ext cx="4772160" cy="39600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txBox="1"/>
          <p:nvPr/>
        </p:nvSpPr>
        <p:spPr>
          <a:xfrm>
            <a:off x="843120" y="1152360"/>
            <a:ext cx="10856880" cy="4649760"/>
          </a:xfrm>
          <a:prstGeom prst="rect">
            <a:avLst/>
          </a:prstGeom>
          <a:solidFill>
            <a:srgbClr val="faf0e6"/>
          </a:solidFill>
          <a:ln w="76320">
            <a:solidFill>
              <a:srgbClr val="dc143c"/>
            </a:solidFill>
            <a:round/>
          </a:ln>
        </p:spPr>
        <p:txBody>
          <a:bodyPr lIns="128160" rIns="128160" tIns="83160" bIns="83160" anchor="t">
            <a:noAutofit/>
          </a:bodyPr>
          <a:p>
            <a:pPr>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Pero aso po naman iyon, Daddy, hindi bata,” putol ni Edward sa sinasabi ng kanyang ama.</a:t>
            </a:r>
            <a:endParaRPr b="0" lang="en-PH" sz="2800" spc="-1" strike="noStrike">
              <a:latin typeface="Lato"/>
            </a:endParaRPr>
          </a:p>
          <a:p>
            <a:pPr>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Ganoon talaga, anak,” sabi ng Daddy niya. “Ang pag-aalaga ng aso</a:t>
            </a:r>
            <a:endParaRPr b="0" lang="en-PH" sz="2800" spc="-1" strike="noStrike">
              <a:latin typeface="Lato"/>
            </a:endParaRPr>
          </a:p>
          <a:p>
            <a:pPr>
              <a:lnSpc>
                <a:spcPct val="150000"/>
              </a:lnSpc>
              <a:buNone/>
            </a:pPr>
            <a:r>
              <a:rPr b="0" lang="en-PH" sz="2800" spc="-1" strike="noStrike">
                <a:latin typeface="Lato"/>
              </a:rPr>
              <a:t>ay parang pag-aalaga din ng bata. Kung paano ka inaalagaan ni Mommy, Daddy, at Kuya, ganoon mo rin aalagaan ang aso mo.”</a:t>
            </a:r>
            <a:endParaRPr b="0" lang="en-PH" sz="2800" spc="-1" strike="noStrike">
              <a:latin typeface="Lato"/>
            </a:endParaRPr>
          </a:p>
          <a:p>
            <a:pPr>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A, iyon pala ang ibig sabihin ng dagdag na miyembro ng pamilya na sinasabi ni Mommy kanina,” singit ng Kuya Edison niya.</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txBox="1"/>
          <p:nvPr/>
        </p:nvSpPr>
        <p:spPr>
          <a:xfrm>
            <a:off x="771120" y="1152360"/>
            <a:ext cx="10856880" cy="4791960"/>
          </a:xfrm>
          <a:prstGeom prst="rect">
            <a:avLst/>
          </a:prstGeom>
          <a:solidFill>
            <a:srgbClr val="faf0e6"/>
          </a:solidFill>
          <a:ln w="76320">
            <a:solidFill>
              <a:srgbClr val="dc143c"/>
            </a:solidFill>
            <a:round/>
          </a:ln>
        </p:spPr>
        <p:txBody>
          <a:bodyPr lIns="128160" rIns="128160" tIns="83160" bIns="83160" anchor="t">
            <a:noAutofit/>
          </a:bodyPr>
          <a:p>
            <a:pPr>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Tama, anak,” sabi ng Mommy niya. “Kaya kapag nag-alaga tayo ng</a:t>
            </a:r>
            <a:endParaRPr b="0" lang="en-PH" sz="2800" spc="-1" strike="noStrike">
              <a:latin typeface="Lato"/>
            </a:endParaRPr>
          </a:p>
          <a:p>
            <a:pPr>
              <a:lnSpc>
                <a:spcPct val="150000"/>
              </a:lnSpc>
              <a:buNone/>
            </a:pPr>
            <a:r>
              <a:rPr b="0" lang="en-PH" sz="2800" spc="-1" strike="noStrike">
                <a:latin typeface="Lato"/>
              </a:rPr>
              <a:t>aso, hindi lang isa sa atin ang mag-aalaga sa kanya, tayong lahat.”</a:t>
            </a:r>
            <a:endParaRPr b="0" lang="en-PH" sz="2800" spc="-1" strike="noStrike">
              <a:latin typeface="Lato"/>
            </a:endParaRPr>
          </a:p>
          <a:p>
            <a:pPr>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Ganito na lang, Mommy, Daddy, pag-aaralan namin ni Edward kung paano mag-alaga ng aso. Kapag marunong na po kami, saka tayo</a:t>
            </a:r>
            <a:endParaRPr b="0" lang="en-PH" sz="2800" spc="-1" strike="noStrike">
              <a:latin typeface="Lato"/>
            </a:endParaRPr>
          </a:p>
          <a:p>
            <a:pPr>
              <a:lnSpc>
                <a:spcPct val="150000"/>
              </a:lnSpc>
              <a:buNone/>
            </a:pPr>
            <a:r>
              <a:rPr b="0" lang="en-PH" sz="2800" spc="-1" strike="noStrike">
                <a:latin typeface="Lato"/>
              </a:rPr>
              <a:t>bumili,” paliwanag ng Kuya Edison niya.</a:t>
            </a:r>
            <a:endParaRPr b="0" lang="en-PH" sz="2800" spc="-1" strike="noStrike">
              <a:latin typeface="Lato"/>
            </a:endParaRPr>
          </a:p>
          <a:p>
            <a:pPr>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Puwede po ba iyon, Mommy, Daddy?” pakiusap ni Edward.</a:t>
            </a:r>
            <a:endParaRPr b="0" lang="en-PH" sz="2800" spc="-1" strike="noStrike">
              <a:latin typeface="Lato"/>
            </a:endParaRPr>
          </a:p>
          <a:p>
            <a:pPr>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Pangako po, mag-aaral kaming mabuti ni Kuya.”</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txBox="1"/>
          <p:nvPr/>
        </p:nvSpPr>
        <p:spPr>
          <a:xfrm>
            <a:off x="663120" y="1186560"/>
            <a:ext cx="10856880" cy="4566600"/>
          </a:xfrm>
          <a:prstGeom prst="rect">
            <a:avLst/>
          </a:prstGeom>
          <a:solidFill>
            <a:srgbClr val="faf0e6"/>
          </a:solidFill>
          <a:ln w="76320">
            <a:solidFill>
              <a:srgbClr val="dc143c"/>
            </a:solidFill>
            <a:round/>
          </a:ln>
        </p:spPr>
        <p:txBody>
          <a:bodyPr lIns="128160" rIns="128160" tIns="83160" bIns="83160" anchor="t">
            <a:noAutofit/>
          </a:bodyPr>
          <a:p>
            <a:pPr>
              <a:lnSpc>
                <a:spcPct val="150000"/>
              </a:lnSpc>
              <a:buNone/>
            </a:pPr>
            <a:r>
              <a:rPr b="0" lang="en-PH" sz="2750" spc="-1" strike="noStrike">
                <a:latin typeface="Lato"/>
              </a:rPr>
              <a:t>	</a:t>
            </a:r>
            <a:r>
              <a:rPr b="0" lang="en-PH" sz="2750" spc="-1" strike="noStrike">
                <a:latin typeface="Lato"/>
              </a:rPr>
              <a:t>Pinag-aralan nga nina Edison at Edward ang tamang pag-aalaga ng</a:t>
            </a:r>
            <a:endParaRPr b="0" lang="en-PH" sz="2750" spc="-1" strike="noStrike">
              <a:latin typeface="Lato"/>
            </a:endParaRPr>
          </a:p>
          <a:p>
            <a:pPr>
              <a:lnSpc>
                <a:spcPct val="150000"/>
              </a:lnSpc>
              <a:buNone/>
            </a:pPr>
            <a:r>
              <a:rPr b="0" lang="en-PH" sz="2750" spc="-1" strike="noStrike">
                <a:latin typeface="Lato"/>
              </a:rPr>
              <a:t>aso.</a:t>
            </a:r>
            <a:endParaRPr b="0" lang="en-PH" sz="2750" spc="-1" strike="noStrike">
              <a:latin typeface="Lato"/>
            </a:endParaRPr>
          </a:p>
          <a:p>
            <a:pPr algn="just">
              <a:lnSpc>
                <a:spcPct val="150000"/>
              </a:lnSpc>
              <a:buNone/>
            </a:pPr>
            <a:r>
              <a:rPr b="0" lang="en-PH" sz="2750" spc="-1" strike="noStrike">
                <a:latin typeface="Lato"/>
              </a:rPr>
              <a:t>	</a:t>
            </a:r>
            <a:r>
              <a:rPr b="0" lang="en-PH" sz="2750" spc="-1" strike="noStrike">
                <a:latin typeface="Lato"/>
              </a:rPr>
              <a:t>Makalipas ang ilang buwan, hiniling na ulit ni Edward sa kanyang</a:t>
            </a:r>
            <a:endParaRPr b="0" lang="en-PH" sz="2750" spc="-1" strike="noStrike">
              <a:latin typeface="Lato"/>
            </a:endParaRPr>
          </a:p>
          <a:p>
            <a:pPr algn="just">
              <a:lnSpc>
                <a:spcPct val="150000"/>
              </a:lnSpc>
              <a:buNone/>
            </a:pPr>
            <a:r>
              <a:rPr b="0" lang="en-PH" sz="2750" spc="-1" strike="noStrike">
                <a:latin typeface="Lato"/>
              </a:rPr>
              <a:t>Mommy at Daddy na ibili sila ng aso. Nangako naman ang Mommy at</a:t>
            </a:r>
            <a:endParaRPr b="0" lang="en-PH" sz="2750" spc="-1" strike="noStrike">
              <a:latin typeface="Lato"/>
            </a:endParaRPr>
          </a:p>
          <a:p>
            <a:pPr algn="just">
              <a:lnSpc>
                <a:spcPct val="150000"/>
              </a:lnSpc>
              <a:buNone/>
            </a:pPr>
            <a:r>
              <a:rPr b="0" lang="en-PH" sz="2750" spc="-1" strike="noStrike">
                <a:latin typeface="Lato"/>
              </a:rPr>
              <a:t>Daddy niya na ibibili siya ng gusto niyang aso bilang regalo sa </a:t>
            </a:r>
            <a:r>
              <a:rPr b="0" i="1" lang="en-PH" sz="2750" spc="-1" strike="noStrike">
                <a:latin typeface="Lato"/>
              </a:rPr>
              <a:t>birthday</a:t>
            </a:r>
            <a:r>
              <a:rPr b="0" lang="en-PH" sz="2750" spc="-1" strike="noStrike">
                <a:latin typeface="Lato"/>
              </a:rPr>
              <a:t> niya. Ngayon na ang araw na iyon. Agad binuksan ni Edward ang pinto nang marinig ang pagtigil ng sasakyan sa harap ng kanilang bahay.</a:t>
            </a:r>
            <a:endParaRPr b="0" lang="en-PH" sz="2750" spc="-1" strike="noStrike">
              <a:latin typeface="Lato"/>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2773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2023-08-09T14:00:34Z</dcterms:modified>
  <cp:revision>259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