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16767EAD-84D1-4461-BD4D-27F55E4D496E}"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0493A9DA-4EDA-4C58-BDBB-61B9019B0BA0}"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67B7E96D-59F5-46EF-96F2-6484B3CDDC93}"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826C1243-9338-48FC-B6E0-D11DB18EDA5C}"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CED5FE49-7136-4047-A64C-B87A0F47A226}"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B940447C-E369-4ADA-8BF5-C0A5CA0EBE86}"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53AC0C15-0429-4C31-86B9-A566C2D4B428}"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B6FBD0BC-E285-4499-93FC-7674E8B359C9}"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326FAA69-9EE0-483D-8C78-FDB6937BD8DA}"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2BE3904B-EB38-4A0D-BA40-E20FA41FD04B}"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149B3947-CC25-4A47-9259-9F3BBDAC1439}"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DB046F8E-E106-4ACB-AE5D-74973C4BE796}"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2A77373-BD6C-4DFB-95A7-2DC130AD5C17}"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58FB0072-036C-481E-9957-874362665DA8}"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E7D15C3C-23F2-47E5-905A-94B7CEE77E33}"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55637B01-4315-4AE2-9B7B-C95D8C5842EF}"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CE7789D5-455B-45AB-B308-E9E10F9EE057}"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880F0299-292B-4462-A35B-4F58E85B4884}"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123D5440-EE16-4022-A759-C128A33E7451}"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4BA5F92B-6237-4553-A4CF-DCA62D2D408B}"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637153C2-3940-4C89-B492-862E4649F575}"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0532F5CE-0110-4162-9BFB-23D6B015832C}"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1CEC29CF-9316-449B-B41A-0E5CECEF8E83}"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AB4681E0-349D-4F2E-B4DE-324CCEFFD7C0}"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40A35A95-F66F-4DC6-A5BF-61FDAD6534E4}"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20DBF532-BF4F-4760-8D4C-3C5B31DF12FE}"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FAB8F01A-E74F-4DE1-8E5A-3E22EAC0564F}"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47F423E7-90D7-4423-9BC6-2B914AC6CDC4}"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139405BC-C418-49C3-A87A-6A9297D8B36C}"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650606DC-F6AF-472A-AFB3-4160425420F5}"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6010C1E-622C-4DAB-AB6E-342F12B06014}"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48D27DD8-EF82-42FD-8410-A984503FCBF6}"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AB1C1A1C-9778-4EC8-AACC-A4B85C6D7FE7}"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5A61F6B-1364-4D70-A836-688DE335F7AC}"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9AEE1A3-20D2-4D92-8F6A-2D81021A9B0F}"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DC857D9-1E7C-43FE-A7BA-57F5C6A45176}"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491F9656-79E0-4CD8-AE70-26BE887F4D09}"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AACB9E0D-F47D-4D28-AA07-971F91EDD0CB}"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EF1A8B83-DC86-485B-B3C1-2C4B3D2E0ECD}"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808000"/>
            <a:ext cx="6824160" cy="1508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Ekonomiks sa Ating Pang-araw-araw na Pamumuhay</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618156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Pag-aaral ng Ekonomiks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767880" y="1648440"/>
            <a:ext cx="10400760" cy="25405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Sa pag-aaral ng ekonomiks, matututuhan ng bawat indibidwal ang mga kaisipan, pananaw, kasanayan, at konsepto na nagpapaliwanag kung bakit ang mga tao sa lipunan ay patuloy na kumikilos upang maghanapbuhay at magkaroon ng ikabubuhay. Natatalakay maging ang mga galaw ng pamahalaan ukol sa pamamalakad ng ekonomiya.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4"/>
          <p:cNvSpPr/>
          <p:nvPr/>
        </p:nvSpPr>
        <p:spPr>
          <a:xfrm>
            <a:off x="-113040" y="532080"/>
            <a:ext cx="645552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5"/>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Pagpili at Pagdedesisyon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p:nvPr/>
        </p:nvSpPr>
        <p:spPr>
          <a:xfrm>
            <a:off x="767880" y="1648440"/>
            <a:ext cx="10400760" cy="28101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1134"/>
              </a:spcBef>
              <a:spcAft>
                <a:spcPts val="1134"/>
              </a:spcAft>
              <a:buClr>
                <a:srgbClr val="000000"/>
              </a:buClr>
              <a:buSzPct val="45000"/>
              <a:buFont typeface="Symbol"/>
              <a:buChar char=""/>
            </a:pPr>
            <a:r>
              <a:rPr b="0" lang="en-PH" sz="1800" spc="-1" strike="noStrike">
                <a:solidFill>
                  <a:srgbClr val="000000"/>
                </a:solidFill>
                <a:latin typeface="Lato"/>
                <a:ea typeface="AppleSystemUIFont"/>
              </a:rPr>
              <a:t>Ang </a:t>
            </a:r>
            <a:r>
              <a:rPr b="1" lang="en-PH" sz="1800" spc="-1" strike="noStrike">
                <a:solidFill>
                  <a:srgbClr val="000000"/>
                </a:solidFill>
                <a:latin typeface="Lato"/>
                <a:ea typeface="AppleSystemUIFont"/>
              </a:rPr>
              <a:t>pagpili</a:t>
            </a:r>
            <a:r>
              <a:rPr b="0" lang="en-PH" sz="1800" spc="-1" strike="noStrike">
                <a:solidFill>
                  <a:srgbClr val="000000"/>
                </a:solidFill>
                <a:latin typeface="Lato"/>
                <a:ea typeface="AppleSystemUIFont"/>
              </a:rPr>
              <a:t> at </a:t>
            </a:r>
            <a:r>
              <a:rPr b="1" lang="en-PH" sz="1800" spc="-1" strike="noStrike">
                <a:solidFill>
                  <a:srgbClr val="000000"/>
                </a:solidFill>
                <a:latin typeface="Lato"/>
                <a:ea typeface="AppleSystemUIFont"/>
              </a:rPr>
              <a:t>pagdedesisyon</a:t>
            </a:r>
            <a:r>
              <a:rPr b="0" lang="en-PH" sz="1800" spc="-1" strike="noStrike">
                <a:solidFill>
                  <a:srgbClr val="000000"/>
                </a:solidFill>
                <a:latin typeface="Lato"/>
                <a:ea typeface="AppleSystemUIFont"/>
              </a:rPr>
              <a:t> ay magkaugnay. Sa sandaling ang isang tao ay nakapili ng isang bagay na bibilhin o gagawin, iyon ay tanda na siya ay gumawa ng desisyon.</a:t>
            </a:r>
            <a:endParaRPr b="0" lang="en-PH" sz="1800" spc="-1" strike="noStrike">
              <a:solidFill>
                <a:srgbClr val="000000"/>
              </a:solidFill>
              <a:latin typeface="Arial"/>
            </a:endParaRPr>
          </a:p>
          <a:p>
            <a:pPr marL="216000" indent="-216000" algn="just">
              <a:lnSpc>
                <a:spcPct val="100000"/>
              </a:lnSpc>
              <a:spcBef>
                <a:spcPts val="1134"/>
              </a:spcBef>
              <a:spcAft>
                <a:spcPts val="1134"/>
              </a:spcAft>
              <a:buClr>
                <a:srgbClr val="000000"/>
              </a:buClr>
              <a:buSzPct val="45000"/>
              <a:buFont typeface="Symbol"/>
              <a:buChar char=""/>
            </a:pPr>
            <a:r>
              <a:rPr b="0" lang="en-PH" sz="1800" spc="-1" strike="noStrike">
                <a:solidFill>
                  <a:srgbClr val="000000"/>
                </a:solidFill>
                <a:latin typeface="Lato"/>
                <a:ea typeface="AppleSystemUIFont"/>
              </a:rPr>
              <a:t>Ang pagpapasiya ng isang indibidwal upang matugunan ang kaniyang pangangailangan at kagustuhan dahil sa limitadong pinagkukunang yaman ay tinatawag na</a:t>
            </a:r>
            <a:r>
              <a:rPr b="1" i="1" lang="en-PH" sz="1800" spc="-1" strike="noStrike">
                <a:solidFill>
                  <a:srgbClr val="000000"/>
                </a:solidFill>
                <a:latin typeface="Lato"/>
                <a:ea typeface="AppleSystemUIFont"/>
              </a:rPr>
              <a:t> individual choice.</a:t>
            </a:r>
            <a:endParaRPr b="0" lang="en-PH" sz="1800" spc="-1" strike="noStrike">
              <a:solidFill>
                <a:srgbClr val="000000"/>
              </a:solidFill>
              <a:latin typeface="Arial"/>
            </a:endParaRPr>
          </a:p>
          <a:p>
            <a:pPr marL="216000" indent="-216000" algn="just">
              <a:lnSpc>
                <a:spcPct val="100000"/>
              </a:lnSpc>
              <a:spcBef>
                <a:spcPts val="1134"/>
              </a:spcBef>
              <a:spcAft>
                <a:spcPts val="1134"/>
              </a:spcAft>
              <a:buClr>
                <a:srgbClr val="000000"/>
              </a:buClr>
              <a:buSzPct val="45000"/>
              <a:buFont typeface="Symbol"/>
              <a:buChar char=""/>
            </a:pPr>
            <a:r>
              <a:rPr b="0" lang="en-PH" sz="1800" spc="-1" strike="noStrike">
                <a:solidFill>
                  <a:srgbClr val="000000"/>
                </a:solidFill>
                <a:latin typeface="Lato"/>
                <a:ea typeface="AppleSystemUIFont"/>
              </a:rPr>
              <a:t>Ang </a:t>
            </a:r>
            <a:r>
              <a:rPr b="1" i="1" lang="en-PH" sz="1800" spc="-1" strike="noStrike">
                <a:solidFill>
                  <a:srgbClr val="000000"/>
                </a:solidFill>
                <a:latin typeface="Lato"/>
                <a:ea typeface="AppleSystemUIFont"/>
              </a:rPr>
              <a:t>social choice</a:t>
            </a:r>
            <a:r>
              <a:rPr b="0" lang="en-PH" sz="1800" spc="-1" strike="noStrike">
                <a:solidFill>
                  <a:srgbClr val="000000"/>
                </a:solidFill>
                <a:latin typeface="Lato"/>
                <a:ea typeface="AppleSystemUIFont"/>
              </a:rPr>
              <a:t> ay ang pinagsama-samang pagpapasiya ng mga indibidwal, pangkat, organisasyon, at pamahalaan ukol sa mga hakbangin upang matugunan ang mga pangangailangan ng buong lipunan.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8"/>
          <p:cNvSpPr/>
          <p:nvPr/>
        </p:nvSpPr>
        <p:spPr>
          <a:xfrm>
            <a:off x="-113040" y="532080"/>
            <a:ext cx="645552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9"/>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Pagpili at Pagdedesisyon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p:nvPr/>
        </p:nvSpPr>
        <p:spPr>
          <a:xfrm>
            <a:off x="767880" y="1648440"/>
            <a:ext cx="10400760" cy="33908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1134"/>
              </a:spcBef>
              <a:spcAft>
                <a:spcPts val="1134"/>
              </a:spcAft>
              <a:buClr>
                <a:srgbClr val="000000"/>
              </a:buClr>
              <a:buSzPct val="45000"/>
              <a:buFont typeface="Symbol"/>
              <a:buChar char=""/>
            </a:pPr>
            <a:r>
              <a:rPr b="0" lang="en-PH" sz="1800" spc="-1" strike="noStrike">
                <a:solidFill>
                  <a:srgbClr val="000000"/>
                </a:solidFill>
                <a:latin typeface="Lato"/>
                <a:ea typeface="AppleSystemUIFont"/>
              </a:rPr>
              <a:t>Ang lahat ng </a:t>
            </a:r>
            <a:r>
              <a:rPr b="1" lang="en-PH" sz="1800" spc="-1" strike="noStrike">
                <a:solidFill>
                  <a:srgbClr val="000000"/>
                </a:solidFill>
                <a:latin typeface="Lato"/>
                <a:ea typeface="AppleSystemUIFont"/>
              </a:rPr>
              <a:t>pagpili</a:t>
            </a:r>
            <a:r>
              <a:rPr b="0" lang="en-PH" sz="1800" spc="-1" strike="noStrike">
                <a:solidFill>
                  <a:srgbClr val="000000"/>
                </a:solidFill>
                <a:latin typeface="Lato"/>
                <a:ea typeface="AppleSystemUIFont"/>
              </a:rPr>
              <a:t> at </a:t>
            </a:r>
            <a:r>
              <a:rPr b="1" lang="en-PH" sz="1800" spc="-1" strike="noStrike">
                <a:solidFill>
                  <a:srgbClr val="000000"/>
                </a:solidFill>
                <a:latin typeface="Lato"/>
                <a:ea typeface="AppleSystemUIFont"/>
              </a:rPr>
              <a:t>pagdedesisyon</a:t>
            </a:r>
            <a:r>
              <a:rPr b="0" lang="en-PH" sz="1800" spc="-1" strike="noStrike">
                <a:solidFill>
                  <a:srgbClr val="000000"/>
                </a:solidFill>
                <a:latin typeface="Lato"/>
                <a:ea typeface="AppleSystemUIFont"/>
              </a:rPr>
              <a:t> na ginagawa ng indibidwal at pamahalaan ay itinuturing na </a:t>
            </a:r>
            <a:r>
              <a:rPr b="0" i="1" lang="en-PH" sz="1800" spc="-1" strike="noStrike">
                <a:solidFill>
                  <a:srgbClr val="000000"/>
                </a:solidFill>
                <a:latin typeface="Lato"/>
                <a:ea typeface="AppleSystemUIFont"/>
              </a:rPr>
              <a:t>economic choice</a:t>
            </a:r>
            <a:r>
              <a:rPr b="0" lang="en-PH" sz="1800" spc="-1" strike="noStrike">
                <a:solidFill>
                  <a:srgbClr val="000000"/>
                </a:solidFill>
                <a:latin typeface="Lato"/>
                <a:ea typeface="AppleSystemUIFont"/>
              </a:rPr>
              <a:t> at </a:t>
            </a:r>
            <a:r>
              <a:rPr b="0" i="1" lang="en-PH" sz="1800" spc="-1" strike="noStrike">
                <a:solidFill>
                  <a:srgbClr val="000000"/>
                </a:solidFill>
                <a:latin typeface="Lato"/>
                <a:ea typeface="AppleSystemUIFont"/>
              </a:rPr>
              <a:t>economic decision</a:t>
            </a:r>
            <a:r>
              <a:rPr b="0" lang="en-PH" sz="1800" spc="-1" strike="noStrike">
                <a:solidFill>
                  <a:srgbClr val="000000"/>
                </a:solidFill>
                <a:latin typeface="Lato"/>
                <a:ea typeface="AppleSystemUIFont"/>
              </a:rPr>
              <a:t>. Ang </a:t>
            </a:r>
            <a:r>
              <a:rPr b="1" i="1" lang="en-PH" sz="1800" spc="-1" strike="noStrike">
                <a:solidFill>
                  <a:srgbClr val="000000"/>
                </a:solidFill>
                <a:latin typeface="Lato"/>
                <a:ea typeface="AppleSystemUIFont"/>
              </a:rPr>
              <a:t>economic choice</a:t>
            </a:r>
            <a:r>
              <a:rPr b="0" lang="en-PH" sz="1800" spc="-1" strike="noStrike">
                <a:solidFill>
                  <a:srgbClr val="000000"/>
                </a:solidFill>
                <a:latin typeface="Lato"/>
                <a:ea typeface="AppleSystemUIFont"/>
              </a:rPr>
              <a:t> ay may kinalaman sa desisyon ukol sa iba’t ibang gamit ng limitadong pinagkukunang yaman. Ang pagpili ng pagkain na kakainin, mga damit na isusuot, bahay na titirhan, at ng iba pang bagay na kailangan ng tao upang tugunan ang kaniyang pangangailangan sa buhay ay bahagi ng kaniyang </a:t>
            </a:r>
            <a:r>
              <a:rPr b="0" i="1" lang="en-PH" sz="1800" spc="-1" strike="noStrike">
                <a:solidFill>
                  <a:srgbClr val="000000"/>
                </a:solidFill>
                <a:latin typeface="Lato"/>
                <a:ea typeface="AppleSystemUIFont"/>
              </a:rPr>
              <a:t>economic choice</a:t>
            </a:r>
            <a:r>
              <a:rPr b="0" lang="en-PH" sz="1800" spc="-1" strike="noStrike">
                <a:solidFill>
                  <a:srgbClr val="000000"/>
                </a:solidFill>
                <a:latin typeface="Lato"/>
                <a:ea typeface="AppleSystemUIFont"/>
              </a:rPr>
              <a:t> at </a:t>
            </a:r>
            <a:r>
              <a:rPr b="0" i="1" lang="en-PH" sz="1800" spc="-1" strike="noStrike">
                <a:solidFill>
                  <a:srgbClr val="000000"/>
                </a:solidFill>
                <a:latin typeface="Lato"/>
                <a:ea typeface="AppleSystemUIFont"/>
              </a:rPr>
              <a:t>economic decision.</a:t>
            </a:r>
            <a:endParaRPr b="0" lang="en-PH" sz="1800" spc="-1" strike="noStrike">
              <a:solidFill>
                <a:srgbClr val="000000"/>
              </a:solidFill>
              <a:latin typeface="Arial"/>
            </a:endParaRPr>
          </a:p>
          <a:p>
            <a:pPr marL="216000" indent="-216000" algn="just">
              <a:lnSpc>
                <a:spcPct val="100000"/>
              </a:lnSpc>
              <a:spcBef>
                <a:spcPts val="1134"/>
              </a:spcBef>
              <a:spcAft>
                <a:spcPts val="1134"/>
              </a:spcAft>
              <a:buClr>
                <a:srgbClr val="000000"/>
              </a:buClr>
              <a:buSzPct val="45000"/>
              <a:buFont typeface="Symbol"/>
              <a:buChar char=""/>
            </a:pPr>
            <a:r>
              <a:rPr b="0" lang="en-PH" sz="1800" spc="-1" strike="noStrike">
                <a:solidFill>
                  <a:srgbClr val="000000"/>
                </a:solidFill>
                <a:latin typeface="Lato"/>
                <a:ea typeface="AppleSystemUIFont"/>
              </a:rPr>
              <a:t>Ang </a:t>
            </a:r>
            <a:r>
              <a:rPr b="1" i="1" lang="en-PH" sz="1800" spc="-1" strike="noStrike">
                <a:solidFill>
                  <a:srgbClr val="000000"/>
                </a:solidFill>
                <a:latin typeface="Lato"/>
                <a:ea typeface="AppleSystemUIFont"/>
              </a:rPr>
              <a:t>economic choice</a:t>
            </a:r>
            <a:r>
              <a:rPr b="0" lang="en-PH" sz="1800" spc="-1" strike="noStrike">
                <a:solidFill>
                  <a:srgbClr val="000000"/>
                </a:solidFill>
                <a:latin typeface="Lato"/>
                <a:ea typeface="AppleSystemUIFont"/>
              </a:rPr>
              <a:t> at </a:t>
            </a:r>
            <a:r>
              <a:rPr b="1" i="1" lang="en-PH" sz="1800" spc="-1" strike="noStrike">
                <a:solidFill>
                  <a:srgbClr val="000000"/>
                </a:solidFill>
                <a:latin typeface="Lato"/>
                <a:ea typeface="AppleSystemUIFont"/>
              </a:rPr>
              <a:t>economic decision</a:t>
            </a:r>
            <a:r>
              <a:rPr b="0" lang="en-PH" sz="1800" spc="-1" strike="noStrike">
                <a:solidFill>
                  <a:srgbClr val="000000"/>
                </a:solidFill>
                <a:latin typeface="Lato"/>
                <a:ea typeface="AppleSystemUIFont"/>
              </a:rPr>
              <a:t> ay halos magkatulad sapagkat ito ay isinasagawa ng tao at pamahalaan upang matugunan ang pangangailangan sa buhay at ekonomiya at sa bawat pagpili at pagdedesisyon ng tao ay mayroon siyang isinasaalangalang tulad ng halaga at benepisyo.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10"/>
          <p:cNvSpPr/>
          <p:nvPr/>
        </p:nvSpPr>
        <p:spPr>
          <a:xfrm>
            <a:off x="-113040" y="532080"/>
            <a:ext cx="68662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4" name="Rectangle 11"/>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PH" sz="3600" spc="-1" strike="noStrike">
                <a:solidFill>
                  <a:srgbClr val="ffffff"/>
                </a:solidFill>
                <a:latin typeface="Montserrat Medium"/>
                <a:ea typeface="DejaVu Sans"/>
              </a:rPr>
              <a:t>Opportunity Cost </a:t>
            </a:r>
            <a:r>
              <a:rPr b="1" lang="en-PH" sz="3600" spc="-1" strike="noStrike">
                <a:solidFill>
                  <a:srgbClr val="ffffff"/>
                </a:solidFill>
                <a:latin typeface="Montserrat Medium"/>
                <a:ea typeface="DejaVu Sans"/>
              </a:rPr>
              <a:t>at </a:t>
            </a:r>
            <a:r>
              <a:rPr b="1" i="1" lang="en-PH" sz="3600" spc="-1" strike="noStrike">
                <a:solidFill>
                  <a:srgbClr val="ffffff"/>
                </a:solidFill>
                <a:latin typeface="Montserrat Medium"/>
                <a:ea typeface="DejaVu Sans"/>
              </a:rPr>
              <a:t>Benefit</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5" name=""/>
          <p:cNvSpPr/>
          <p:nvPr/>
        </p:nvSpPr>
        <p:spPr>
          <a:xfrm>
            <a:off x="767880" y="1648440"/>
            <a:ext cx="10400760" cy="26661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Symbol"/>
              <a:buChar char=""/>
            </a:pPr>
            <a:r>
              <a:rPr b="0" lang="en-PH" sz="1800" spc="-1" strike="noStrike">
                <a:solidFill>
                  <a:srgbClr val="000000"/>
                </a:solidFill>
                <a:latin typeface="Lato"/>
                <a:ea typeface="AppleSystemUIFont"/>
              </a:rPr>
              <a:t>Ang </a:t>
            </a:r>
            <a:r>
              <a:rPr b="1" i="1" lang="en-PH" sz="1800" spc="-1" strike="noStrike">
                <a:solidFill>
                  <a:srgbClr val="000000"/>
                </a:solidFill>
                <a:latin typeface="Lato"/>
                <a:ea typeface="AppleSystemUIFont"/>
              </a:rPr>
              <a:t>opportunity cost</a:t>
            </a:r>
            <a:r>
              <a:rPr b="0" lang="en-PH" sz="1800" spc="-1" strike="noStrike">
                <a:solidFill>
                  <a:srgbClr val="000000"/>
                </a:solidFill>
                <a:latin typeface="Lato"/>
                <a:ea typeface="AppleSystemUIFont"/>
              </a:rPr>
              <a:t> ay tumutukoy sa isinakripisyong halaga ng isang bagay upang bigyang-daan ang higit na mas makabuluhang paggagamitan nito. </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Symbol"/>
              <a:buChar char=""/>
            </a:pPr>
            <a:r>
              <a:rPr b="0" lang="en-PH" sz="1800" spc="-1" strike="noStrike">
                <a:solidFill>
                  <a:srgbClr val="000000"/>
                </a:solidFill>
                <a:latin typeface="Lato"/>
                <a:ea typeface="AppleSystemUIFont"/>
              </a:rPr>
              <a:t>Kapag isinasakripisyo ang pagbili ng isang bagay upang makabili ng ibang produkto ay nagaganap ang tinatawag na </a:t>
            </a:r>
            <a:r>
              <a:rPr b="0" i="1" lang="en-PH" sz="1800" spc="-1" strike="noStrike">
                <a:solidFill>
                  <a:srgbClr val="000000"/>
                </a:solidFill>
                <a:latin typeface="Lato"/>
                <a:ea typeface="AppleSystemUIFont"/>
              </a:rPr>
              <a:t>trade-off</a:t>
            </a:r>
            <a:r>
              <a:rPr b="0" lang="en-PH" sz="1800" spc="-1" strike="noStrike">
                <a:solidFill>
                  <a:srgbClr val="000000"/>
                </a:solidFill>
                <a:latin typeface="Lato"/>
                <a:ea typeface="AppleSystemUIFont"/>
              </a:rPr>
              <a:t>. Ang</a:t>
            </a:r>
            <a:r>
              <a:rPr b="1" i="1" lang="en-PH" sz="1800" spc="-1" strike="noStrike">
                <a:solidFill>
                  <a:srgbClr val="000000"/>
                </a:solidFill>
                <a:latin typeface="Lato"/>
                <a:ea typeface="AppleSystemUIFont"/>
              </a:rPr>
              <a:t> trade-off </a:t>
            </a:r>
            <a:r>
              <a:rPr b="0" lang="en-PH" sz="1800" spc="-1" strike="noStrike">
                <a:solidFill>
                  <a:srgbClr val="000000"/>
                </a:solidFill>
                <a:latin typeface="Lato"/>
                <a:ea typeface="AppleSystemUIFont"/>
              </a:rPr>
              <a:t>ay pagpapaliban ng pagbili ng isang bagay upang makamit ang ibang bagay. </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Symbol"/>
              <a:buChar char=""/>
            </a:pPr>
            <a:r>
              <a:rPr b="0" lang="en-PH" sz="1800" spc="-1" strike="noStrike">
                <a:solidFill>
                  <a:srgbClr val="000000"/>
                </a:solidFill>
                <a:latin typeface="Lato"/>
                <a:ea typeface="AppleSystemUIFont"/>
              </a:rPr>
              <a:t>Ang </a:t>
            </a:r>
            <a:r>
              <a:rPr b="1" i="1" lang="en-PH" sz="1800" spc="-1" strike="noStrike">
                <a:solidFill>
                  <a:srgbClr val="000000"/>
                </a:solidFill>
                <a:latin typeface="Lato"/>
                <a:ea typeface="AppleSystemUIFont"/>
              </a:rPr>
              <a:t>benefit</a:t>
            </a:r>
            <a:r>
              <a:rPr b="0" lang="en-PH" sz="1800" spc="-1" strike="noStrike">
                <a:solidFill>
                  <a:srgbClr val="000000"/>
                </a:solidFill>
                <a:latin typeface="Lato"/>
                <a:ea typeface="AppleSystemUIFont"/>
              </a:rPr>
              <a:t> o benepisyo ay may kinalaman sa pakinabang na nakukuha mula sa ginagawang pagpili at pagdedesisyon ng tao.</a:t>
            </a:r>
            <a:endParaRPr b="0" lang="en-PH" sz="1800" spc="-1" strike="noStrike">
              <a:solidFill>
                <a:srgbClr val="000000"/>
              </a:solidFill>
              <a:latin typeface="Arial"/>
            </a:endParaRPr>
          </a:p>
        </p:txBody>
      </p:sp>
      <p:sp>
        <p:nvSpPr>
          <p:cNvPr id="146" name=""/>
          <p:cNvSpPr/>
          <p:nvPr/>
        </p:nvSpPr>
        <p:spPr>
          <a:xfrm>
            <a:off x="1096920" y="4446720"/>
            <a:ext cx="10071720" cy="1351800"/>
          </a:xfrm>
          <a:prstGeom prst="rect">
            <a:avLst/>
          </a:prstGeom>
          <a:solidFill>
            <a:srgbClr val="ffffff"/>
          </a:solidFill>
          <a:ln w="0">
            <a:solidFill>
              <a:srgbClr val="ffff00"/>
            </a:solidFill>
          </a:ln>
        </p:spPr>
        <p:style>
          <a:lnRef idx="0"/>
          <a:fillRef idx="0"/>
          <a:effectRef idx="0"/>
          <a:fontRef idx="minor"/>
        </p:style>
        <p:txBody>
          <a:bodyPr lIns="90000" rIns="90000" tIns="45000" bIns="45000" anchor="ctr">
            <a:noAutofit/>
          </a:bodyPr>
          <a:p>
            <a:pPr>
              <a:lnSpc>
                <a:spcPct val="100000"/>
              </a:lnSpc>
            </a:pPr>
            <a:r>
              <a:rPr b="1" lang="en-PH" sz="1800" spc="-1" strike="noStrike">
                <a:solidFill>
                  <a:srgbClr val="000000"/>
                </a:solidFill>
                <a:latin typeface="Lato"/>
                <a:ea typeface="DejaVu Sans"/>
              </a:rPr>
              <a:t>Tandaan:</a:t>
            </a:r>
            <a:r>
              <a:rPr b="1"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Sa bawat pagpili ay may </a:t>
            </a:r>
            <a:r>
              <a:rPr b="1" i="1" lang="en-PH" sz="1800" spc="-1" strike="noStrike">
                <a:solidFill>
                  <a:srgbClr val="000000"/>
                </a:solidFill>
                <a:latin typeface="Lato"/>
                <a:ea typeface="DejaVu Sans"/>
              </a:rPr>
              <a:t>opportunity cost</a:t>
            </a:r>
            <a:r>
              <a:rPr b="0" i="1" lang="en-PH" sz="1800" spc="-1" strike="noStrike">
                <a:solidFill>
                  <a:srgbClr val="000000"/>
                </a:solidFill>
                <a:latin typeface="Lato"/>
                <a:ea typeface="DejaVu Sans"/>
              </a:rPr>
              <a:t> at</a:t>
            </a:r>
            <a:r>
              <a:rPr b="1" i="1" lang="en-PH" sz="1800" spc="-1" strike="noStrike">
                <a:solidFill>
                  <a:srgbClr val="000000"/>
                </a:solidFill>
                <a:latin typeface="Lato"/>
                <a:ea typeface="DejaVu Sans"/>
              </a:rPr>
              <a:t> benefit </a:t>
            </a:r>
            <a:r>
              <a:rPr b="0" i="1" lang="en-PH" sz="1800" spc="-1" strike="noStrike">
                <a:solidFill>
                  <a:srgbClr val="000000"/>
                </a:solidFill>
                <a:latin typeface="Lato"/>
                <a:ea typeface="DejaVu Sans"/>
              </a:rPr>
              <a:t>na matatamo ang tao. Anuman ang maging resulta ng ginawang pagpili at pagdedesisyon ng tao ay mayroong epekto sa buhay at ekonomiya. Kaya, mahalagang pag-isipang mabuti ang gagawing desisyon at pagpili.</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Rectangle 15"/>
          <p:cNvSpPr/>
          <p:nvPr/>
        </p:nvSpPr>
        <p:spPr>
          <a:xfrm>
            <a:off x="-113040" y="552240"/>
            <a:ext cx="388908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8" name="Rectangle 192"/>
          <p:cNvSpPr/>
          <p:nvPr/>
        </p:nvSpPr>
        <p:spPr>
          <a:xfrm>
            <a:off x="540000" y="516240"/>
            <a:ext cx="2867760" cy="651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49" name="Rectangle 194"/>
          <p:cNvSpPr/>
          <p:nvPr/>
        </p:nvSpPr>
        <p:spPr>
          <a:xfrm>
            <a:off x="720000" y="1496160"/>
            <a:ext cx="1096920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0" name=""/>
          <p:cNvSpPr/>
          <p:nvPr/>
        </p:nvSpPr>
        <p:spPr>
          <a:xfrm>
            <a:off x="930240" y="1547640"/>
            <a:ext cx="10549080" cy="44971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ea typeface="DejaVu Sans"/>
              </a:rPr>
              <a:t>I. Panuto: </a:t>
            </a:r>
            <a:r>
              <a:rPr b="0" i="1" lang="en-PH" sz="1800" spc="-1" strike="noStrike">
                <a:solidFill>
                  <a:srgbClr val="000000"/>
                </a:solidFill>
                <a:latin typeface="Lato"/>
                <a:ea typeface="DejaVu Sans"/>
              </a:rPr>
              <a:t>Ang Taong Rasyonal:</a:t>
            </a:r>
            <a:r>
              <a:rPr b="0" lang="en-PH" sz="1800" spc="-1" strike="noStrike">
                <a:solidFill>
                  <a:srgbClr val="000000"/>
                </a:solidFill>
                <a:latin typeface="Lato"/>
                <a:ea typeface="DejaVu Sans"/>
              </a:rPr>
              <a:t> Isa sa mahalagang kasanayan na nililinang sa pag-aaral ng ekonomiks ay ang pagiging isang taong rasyonal upang maging matalino sa pagdating sa usapin ng pagpapasiya o pagsasagawa ng desisyon.</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Bilang isang mag-aaral ng ekonomiks, alin sa sumusunod na sitwasyon ang dapat mong isaalang-alang sa paggawa mo ng desisyon?</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AppleSystemUIFontBold"/>
              </a:rPr>
              <a:t>A. Isaalang-alang mo ang iyong mga hilig at kagustuhan sa pagpili ng produkto.</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AppleSystemUIFontBold"/>
              </a:rPr>
              <a:t>B. Isaalang-alang mo ang mga pagtitipon at dadaluhang mga okasyon at selebrasyon.</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AppleSystemUIFontBold"/>
              </a:rPr>
              <a:t>C. Isaalang-alang ang </a:t>
            </a:r>
            <a:r>
              <a:rPr b="0" i="1" lang="en-PH" sz="1800" spc="-1" strike="noStrike">
                <a:solidFill>
                  <a:srgbClr val="000000"/>
                </a:solidFill>
                <a:latin typeface="Lato"/>
                <a:ea typeface="AppleSystemUIFontBold"/>
              </a:rPr>
              <a:t>opportunity cost</a:t>
            </a:r>
            <a:r>
              <a:rPr b="0" lang="en-PH" sz="1800" spc="-1" strike="noStrike">
                <a:solidFill>
                  <a:srgbClr val="000000"/>
                </a:solidFill>
                <a:latin typeface="Lato"/>
                <a:ea typeface="AppleSystemUIFontBold"/>
              </a:rPr>
              <a:t> sa pagbubuo ng plano at pagdedesisyon.</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AppleSystemUIFontBold"/>
              </a:rPr>
              <a:t>D. Isaalang-alang ang mga kuwento, paniniwala, at opinyon ng ibang tao sa pagdedesisyon.</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AppleSystemUIFontBold"/>
              </a:rPr>
              <a:t>E. May iba at higit pa akong mahusay na kasagutan kaysa sa letrang A–D.</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Rectangle 1"/>
          <p:cNvSpPr/>
          <p:nvPr/>
        </p:nvSpPr>
        <p:spPr>
          <a:xfrm>
            <a:off x="-113040" y="552240"/>
            <a:ext cx="671148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2" name="Rectangle 2"/>
          <p:cNvSpPr/>
          <p:nvPr/>
        </p:nvSpPr>
        <p:spPr>
          <a:xfrm>
            <a:off x="426960" y="527760"/>
            <a:ext cx="4940280" cy="676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3" name="Rectangle 3"/>
          <p:cNvSpPr/>
          <p:nvPr/>
        </p:nvSpPr>
        <p:spPr>
          <a:xfrm>
            <a:off x="540000" y="231480"/>
            <a:ext cx="7192080" cy="1196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Mga Gabay na Kasagutan</a:t>
            </a:r>
            <a:endParaRPr b="0" lang="en-PH" sz="3600" spc="-1" strike="noStrike">
              <a:solidFill>
                <a:srgbClr val="000000"/>
              </a:solidFill>
              <a:latin typeface="Arial"/>
            </a:endParaRPr>
          </a:p>
        </p:txBody>
      </p:sp>
      <p:graphicFrame>
        <p:nvGraphicFramePr>
          <p:cNvPr id="154" name=""/>
          <p:cNvGraphicFramePr/>
          <p:nvPr/>
        </p:nvGraphicFramePr>
        <p:xfrm>
          <a:off x="895680" y="1431000"/>
          <a:ext cx="10694160" cy="4617720"/>
        </p:xfrm>
        <a:graphic>
          <a:graphicData uri="http://schemas.openxmlformats.org/drawingml/2006/table">
            <a:tbl>
              <a:tblPr/>
              <a:tblGrid>
                <a:gridCol w="2669040"/>
                <a:gridCol w="7019640"/>
                <a:gridCol w="1005840"/>
              </a:tblGrid>
              <a:tr h="456120">
                <a:tc>
                  <a:txBody>
                    <a:bodyPr lIns="90000" rIns="90000" anchor="ctr">
                      <a:noAutofit/>
                    </a:bodyPr>
                    <a:p>
                      <a:pPr algn="ctr">
                        <a:lnSpc>
                          <a:spcPct val="100000"/>
                        </a:lnSpc>
                      </a:pPr>
                      <a:r>
                        <a:rPr b="1" lang="en-PH" sz="1800" spc="-1" strike="noStrike">
                          <a:solidFill>
                            <a:srgbClr val="000000"/>
                          </a:solidFill>
                          <a:latin typeface="Lato"/>
                        </a:rPr>
                        <a:t>Pagpipilian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Paliwanag</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1" lang="en-PH" sz="1800" spc="-1" strike="noStrike">
                          <a:solidFill>
                            <a:srgbClr val="000000"/>
                          </a:solidFill>
                          <a:latin typeface="Lato"/>
                        </a:rPr>
                        <a:t>Puntos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385280">
                <a:tc>
                  <a:txBody>
                    <a:bodyPr lIns="90000" rIns="90000" anchor="ctr">
                      <a:noAutofit/>
                    </a:bodyPr>
                    <a:p>
                      <a:pPr>
                        <a:lnSpc>
                          <a:spcPct val="100000"/>
                        </a:lnSpc>
                      </a:pPr>
                      <a:r>
                        <a:rPr b="0" lang="en-PH" sz="1800" spc="-1" strike="noStrike">
                          <a:solidFill>
                            <a:srgbClr val="000000"/>
                          </a:solidFill>
                          <a:latin typeface="Lato"/>
                          <a:ea typeface="AppleSystemUIFont"/>
                        </a:rPr>
                        <a:t>A. Isaalang-alang mo ang iyong mga hilig at kagustuhan sa pagpili ng produkto.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just">
                        <a:lnSpc>
                          <a:spcPct val="100000"/>
                        </a:lnSpc>
                      </a:pPr>
                      <a:r>
                        <a:rPr b="0" lang="en-PH" sz="1800" spc="-1" strike="noStrike">
                          <a:solidFill>
                            <a:srgbClr val="000000"/>
                          </a:solidFill>
                          <a:latin typeface="Lato"/>
                        </a:rPr>
                        <a:t>Bagama’t isinaalang-alang natin ang mga hilig at kagustuhan sa pagpili ng produkto, importante ring isipin natin ang mga ibang salik upang mabili natin ang mga kagustuhan natin gaya ng presyo nito at iyong halaga o gamit nito sa atin.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1</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387800">
                <a:tc>
                  <a:txBody>
                    <a:bodyPr lIns="90000" rIns="90000" anchor="ctr">
                      <a:noAutofit/>
                    </a:bodyPr>
                    <a:p>
                      <a:pPr>
                        <a:lnSpc>
                          <a:spcPct val="100000"/>
                        </a:lnSpc>
                      </a:pPr>
                      <a:r>
                        <a:rPr b="0" lang="en-PH" sz="1800" spc="-1" strike="noStrike">
                          <a:solidFill>
                            <a:srgbClr val="000000"/>
                          </a:solidFill>
                          <a:latin typeface="Lato"/>
                          <a:ea typeface="AppleSystemUIFont"/>
                        </a:rPr>
                        <a:t>B. Isaalang-alang mo ang mga pagtitipon at dadaluhang mga okasyon at selebrasyon.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just">
                        <a:lnSpc>
                          <a:spcPct val="100000"/>
                        </a:lnSpc>
                      </a:pPr>
                      <a:r>
                        <a:rPr b="0" lang="en-PH" sz="1800" spc="-1" strike="noStrike">
                          <a:solidFill>
                            <a:srgbClr val="000000"/>
                          </a:solidFill>
                          <a:latin typeface="Lato"/>
                        </a:rPr>
                        <a:t>Bagama’t dumadalo tayo sa mga pagtitipon at mga okasyon, importante ring maunawaan natin kung ano ang halaga nito sa atin bilang indibidwal na maaaring makatulong sa atin sa paggawa ng mga desisyon sa hinaharap.</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1</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388520">
                <a:tc>
                  <a:txBody>
                    <a:bodyPr lIns="90000" rIns="90000" anchor="ctr">
                      <a:noAutofit/>
                    </a:bodyPr>
                    <a:p>
                      <a:pPr>
                        <a:lnSpc>
                          <a:spcPct val="100000"/>
                        </a:lnSpc>
                      </a:pPr>
                      <a:r>
                        <a:rPr b="0" lang="en-PH" sz="1800" spc="-1" strike="noStrike">
                          <a:solidFill>
                            <a:srgbClr val="000000"/>
                          </a:solidFill>
                          <a:latin typeface="Lato"/>
                          <a:ea typeface="AppleSystemUIFont"/>
                        </a:rPr>
                        <a:t>C. Isaalang-alang ang </a:t>
                      </a:r>
                      <a:r>
                        <a:rPr b="0" i="1" lang="en-PH" sz="1800" spc="-1" strike="noStrike">
                          <a:solidFill>
                            <a:srgbClr val="000000"/>
                          </a:solidFill>
                          <a:latin typeface="Lato"/>
                          <a:ea typeface="AppleSystemUIFont"/>
                        </a:rPr>
                        <a:t>opportunity cost</a:t>
                      </a:r>
                      <a:r>
                        <a:rPr b="0" lang="en-PH" sz="1800" spc="-1" strike="noStrike">
                          <a:solidFill>
                            <a:srgbClr val="000000"/>
                          </a:solidFill>
                          <a:latin typeface="Lato"/>
                          <a:ea typeface="AppleSystemUIFont"/>
                        </a:rPr>
                        <a:t> sa pagbubuo ng plano at pagdedesisyon.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just">
                        <a:lnSpc>
                          <a:spcPct val="100000"/>
                        </a:lnSpc>
                      </a:pPr>
                      <a:r>
                        <a:rPr b="0" lang="en-PH" sz="1800" spc="-1" strike="noStrike">
                          <a:solidFill>
                            <a:srgbClr val="000000"/>
                          </a:solidFill>
                          <a:latin typeface="Lato"/>
                        </a:rPr>
                        <a:t>Ang mga kaalaman ukol sa konsepto ng </a:t>
                      </a:r>
                      <a:r>
                        <a:rPr b="0" i="1" lang="en-PH" sz="1800" spc="-1" strike="noStrike">
                          <a:solidFill>
                            <a:srgbClr val="000000"/>
                          </a:solidFill>
                          <a:latin typeface="Lato"/>
                        </a:rPr>
                        <a:t>opportunity cost</a:t>
                      </a:r>
                      <a:r>
                        <a:rPr b="0" lang="en-PH" sz="1800" spc="-1" strike="noStrike">
                          <a:solidFill>
                            <a:srgbClr val="000000"/>
                          </a:solidFill>
                          <a:latin typeface="Lato"/>
                        </a:rPr>
                        <a:t> ay nakatutulong sa atin upang maging rasyonal sapagkat nililinang nito ang pagiging matalino, mapanuri, at maging mapagtanong sa mga bagaybagay na nagaganap sa ating paligid.</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3</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Rectangle 12"/>
          <p:cNvSpPr/>
          <p:nvPr/>
        </p:nvSpPr>
        <p:spPr>
          <a:xfrm>
            <a:off x="-113040" y="552240"/>
            <a:ext cx="671148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6" name="Rectangle 13"/>
          <p:cNvSpPr/>
          <p:nvPr/>
        </p:nvSpPr>
        <p:spPr>
          <a:xfrm>
            <a:off x="426960" y="527760"/>
            <a:ext cx="4940280" cy="676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7" name="Rectangle 14"/>
          <p:cNvSpPr/>
          <p:nvPr/>
        </p:nvSpPr>
        <p:spPr>
          <a:xfrm>
            <a:off x="540000" y="231480"/>
            <a:ext cx="7192080" cy="1196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Mga Gabay na Kasagutan</a:t>
            </a:r>
            <a:endParaRPr b="0" lang="en-PH" sz="3600" spc="-1" strike="noStrike">
              <a:solidFill>
                <a:srgbClr val="000000"/>
              </a:solidFill>
              <a:latin typeface="Arial"/>
            </a:endParaRPr>
          </a:p>
        </p:txBody>
      </p:sp>
      <p:graphicFrame>
        <p:nvGraphicFramePr>
          <p:cNvPr id="158" name=""/>
          <p:cNvGraphicFramePr/>
          <p:nvPr/>
        </p:nvGraphicFramePr>
        <p:xfrm>
          <a:off x="895680" y="1431000"/>
          <a:ext cx="10566000" cy="3724200"/>
        </p:xfrm>
        <a:graphic>
          <a:graphicData uri="http://schemas.openxmlformats.org/drawingml/2006/table">
            <a:tbl>
              <a:tblPr/>
              <a:tblGrid>
                <a:gridCol w="3163320"/>
                <a:gridCol w="6324480"/>
                <a:gridCol w="1078560"/>
              </a:tblGrid>
              <a:tr h="489240">
                <a:tc>
                  <a:txBody>
                    <a:bodyPr lIns="90000" rIns="90000" anchor="ctr">
                      <a:noAutofit/>
                    </a:bodyPr>
                    <a:p>
                      <a:pPr algn="ctr">
                        <a:lnSpc>
                          <a:spcPct val="100000"/>
                        </a:lnSpc>
                      </a:pPr>
                      <a:r>
                        <a:rPr b="1" lang="en-PH" sz="1800" spc="-1" strike="noStrike">
                          <a:solidFill>
                            <a:srgbClr val="000000"/>
                          </a:solidFill>
                          <a:latin typeface="Lato"/>
                        </a:rPr>
                        <a:t>Pagpipilian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Paliwanag</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1" lang="en-PH" sz="1800" spc="-1" strike="noStrike">
                          <a:solidFill>
                            <a:srgbClr val="000000"/>
                          </a:solidFill>
                          <a:latin typeface="Lato"/>
                        </a:rPr>
                        <a:t>Puntos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744920">
                <a:tc>
                  <a:txBody>
                    <a:bodyPr lIns="90000" rIns="90000" anchor="ctr">
                      <a:noAutofit/>
                    </a:bodyPr>
                    <a:p>
                      <a:pPr>
                        <a:lnSpc>
                          <a:spcPct val="100000"/>
                        </a:lnSpc>
                      </a:pPr>
                      <a:r>
                        <a:rPr b="0" lang="en-PH" sz="1800" spc="-1" strike="noStrike">
                          <a:solidFill>
                            <a:srgbClr val="000000"/>
                          </a:solidFill>
                          <a:latin typeface="Lato"/>
                          <a:ea typeface="AppleSystemUIFont"/>
                        </a:rPr>
                        <a:t>D. Isaalang-alang ang mga kuwento, paniniwala, at opinyon ng ibang tao sa pagdedesisyon.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just">
                        <a:lnSpc>
                          <a:spcPct val="100000"/>
                        </a:lnSpc>
                      </a:pPr>
                      <a:r>
                        <a:rPr b="0" lang="en-PH" sz="1800" spc="-1" strike="noStrike">
                          <a:solidFill>
                            <a:srgbClr val="000000"/>
                          </a:solidFill>
                          <a:latin typeface="Lato"/>
                        </a:rPr>
                        <a:t>Importante ding pakinggan natin minsan ang mga saloobin at opinyon ng mga taong nakapaligid sa atin sa paggawa ng ating desisyon dahil may mga pagkakataong ibinabahagi rin nila ang kanilang mga pinagdaanan batay sa sitwasyon na iyong nararanasan.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2</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490040">
                <a:tc>
                  <a:txBody>
                    <a:bodyPr lIns="90000" rIns="90000" anchor="ctr">
                      <a:noAutofit/>
                    </a:bodyPr>
                    <a:p>
                      <a:pPr>
                        <a:lnSpc>
                          <a:spcPct val="100000"/>
                        </a:lnSpc>
                      </a:pPr>
                      <a:r>
                        <a:rPr b="0" lang="en-PH" sz="1800" spc="-1" strike="noStrike">
                          <a:solidFill>
                            <a:srgbClr val="000000"/>
                          </a:solidFill>
                          <a:latin typeface="Lato"/>
                          <a:ea typeface="AppleSystemUIFont"/>
                        </a:rPr>
                        <a:t>E. May iba at higit pa akong mahusay na kasagutan kaysa sa letrang A–D.</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just">
                        <a:lnSpc>
                          <a:spcPct val="100000"/>
                        </a:lnSpc>
                      </a:pPr>
                      <a:r>
                        <a:rPr b="0" lang="en-PH" sz="1800" spc="-1" strike="noStrike">
                          <a:solidFill>
                            <a:srgbClr val="000000"/>
                          </a:solidFill>
                          <a:latin typeface="Lato"/>
                        </a:rPr>
                        <a:t>Walang puntos dahil posibleng pag-uulit la mang ang gagawing sagot.</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1916</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2023-04-20T14:09:47Z</dcterms:modified>
  <cp:revision>211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