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8360" cy="68342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5240" cy="2775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0680" cy="3838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0680" cy="360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8360" cy="611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6800" cy="946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0880" cy="1010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8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9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2680" cy="33609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://www.google.com.ph/" TargetMode="External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866400" y="2755800"/>
            <a:ext cx="81914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Palaro sa Mundo (Patalastas) Wika/Gramatika – Pagkilala sa Pangungusap at Di-pangungusap</a:t>
            </a:r>
            <a:endParaRPr b="0" lang="en-PH" sz="3600" spc="-1" strike="noStrike"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720000" y="1569240"/>
            <a:ext cx="10799280" cy="3650040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Nang sabihin ito ni Glenda kay Greg, malakas na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humalakhak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ito. Hindi pala naman kailangang magtungo pa sa Tokyo. Ipalalabas ang paligsahang ito sa telebisyon sa lahat ng panig ng mundo.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720000" y="1389240"/>
            <a:ext cx="10799280" cy="3650040"/>
          </a:xfrm>
          <a:prstGeom prst="rect">
            <a:avLst/>
          </a:prstGeom>
          <a:solidFill>
            <a:srgbClr val="fff5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Ipaliwanag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Paano natin nalalaman ang mga palaro sa ibang bansa?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Bakit tumanggi si Glenda sa paanyaya ni Greg?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3. Bakit humalakhak si Greg sa sinabi ni Glenda?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477440" y="1980000"/>
            <a:ext cx="9141840" cy="3290040"/>
          </a:xfrm>
          <a:prstGeom prst="rect">
            <a:avLst/>
          </a:prstGeom>
          <a:solidFill>
            <a:srgbClr val="ffd8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Kambal-katinig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– binubuo ng dalawang magkasunod na katinig na magkasama sa isang pantig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Mga Halimbawa: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tsinelas, dram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35360" y="1549080"/>
            <a:ext cx="2229120" cy="45702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2340360" y="1723320"/>
            <a:ext cx="9179280" cy="439596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0" y="124560"/>
            <a:ext cx="3059640" cy="95508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/>
          <p:nvPr/>
        </p:nvSpPr>
        <p:spPr>
          <a:xfrm>
            <a:off x="900360" y="651960"/>
            <a:ext cx="9899280" cy="10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Pagbigkas ng Kambal-katinig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Bigkasin nang wasto ang tunog na kambal-katinig.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360000" y="720000"/>
            <a:ext cx="10259280" cy="5213160"/>
          </a:xfrm>
          <a:prstGeom prst="rect">
            <a:avLst/>
          </a:prstGeom>
          <a:solidFill>
            <a:srgbClr val="ffe9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Pagbuo ng Bagong Salita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A. Magpalit ng mga tunog upang makabuo ng bagong salita.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mundo → _____________ _____________ 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wala → _____________ _____________ 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3. dapat → _____________ _____________ 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4. tungo → _____________ _____________ 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5. panig → _____________ _____________ _____________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864000" y="1620000"/>
            <a:ext cx="10439280" cy="4204440"/>
          </a:xfrm>
          <a:prstGeom prst="rect">
            <a:avLst/>
          </a:prstGeom>
          <a:solidFill>
            <a:srgbClr val="ffe4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i="1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Story Grammar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Binubuo ng mga elemento ng kuwento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May tauhan, pinangyarihan, at banghay ng mga pangyayari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Nagbubuod ng nangyari sa simula, gitna, at katapusan ng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kuwento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"/>
          <p:cNvGrpSpPr/>
          <p:nvPr/>
        </p:nvGrpSpPr>
        <p:grpSpPr>
          <a:xfrm>
            <a:off x="1440000" y="144000"/>
            <a:ext cx="7379280" cy="6119280"/>
            <a:chOff x="1440000" y="144000"/>
            <a:chExt cx="7379280" cy="6119280"/>
          </a:xfrm>
        </p:grpSpPr>
        <p:pic>
          <p:nvPicPr>
            <p:cNvPr id="155" name="" descr=""/>
            <p:cNvPicPr/>
            <p:nvPr/>
          </p:nvPicPr>
          <p:blipFill>
            <a:blip r:embed="rId1"/>
            <a:stretch/>
          </p:blipFill>
          <p:spPr>
            <a:xfrm>
              <a:off x="1440000" y="144000"/>
              <a:ext cx="6922800" cy="611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6" name=""/>
            <p:cNvSpPr/>
            <p:nvPr/>
          </p:nvSpPr>
          <p:spPr>
            <a:xfrm>
              <a:off x="5400000" y="863640"/>
              <a:ext cx="3419280" cy="25196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720000" y="1307880"/>
            <a:ext cx="10799280" cy="4451400"/>
          </a:xfrm>
          <a:prstGeom prst="rect">
            <a:avLst/>
          </a:prstGeom>
          <a:solidFill>
            <a:srgbClr val="ffebc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Pagbibigay ng Kahulugan sa mga Simpleng </a:t>
            </a:r>
            <a:r>
              <a:rPr b="1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Graph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line graph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mula sa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Internet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tungkol sa mga medalyang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pinanalunan ng Pilipinas sa Sea Games. Bigyan ng kahulugan ang </a:t>
            </a: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graph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i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Graph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– dayagram na nagpapakita ng ugnayan ng iba’t ibang bagay sa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pamamagitan ng mga tuldok, guhit, at hugis.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540000" y="360000"/>
            <a:ext cx="1007928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Mga Medalyang Nakamit ng Pilipinas sa Sea Games Taong 2001–2017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3127680" y="900000"/>
            <a:ext cx="5331600" cy="505836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2520000" y="5773320"/>
            <a:ext cx="69375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solidFill>
                  <a:srgbClr val="000000"/>
                </a:solidFill>
                <a:latin typeface="Arial"/>
                <a:ea typeface="DejaVu Sans"/>
              </a:rPr>
              <a:t>Pinagkunan: </a:t>
            </a:r>
            <a:r>
              <a:rPr b="0" lang="en-PH" sz="1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www.google.com.ph</a:t>
            </a:r>
            <a:r>
              <a:rPr b="0" lang="en-PH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(Southeast Asean Games graph) </a:t>
            </a:r>
            <a:endParaRPr b="0" lang="en-PH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666720" y="1260000"/>
            <a:ext cx="11032560" cy="4758840"/>
          </a:xfrm>
          <a:prstGeom prst="rect">
            <a:avLst/>
          </a:prstGeom>
          <a:solidFill>
            <a:srgbClr val="ffebc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Ilan ang medalyang nakuha ng Pilipinas noong taong 2003? ________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Ilan ang medalyang nakuha ng Pilipinas noong taong 2017? _________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3. Kailan nakakuha ng pinakamaraming medalya ang Pilipinas? _________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4. Kailan nakakuha ng pinakakaunting medalya ang Pilipinas? __________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5. Sa anong mga taon nakakuha ang Pilipinas ng halos magkasindaming medalya? _____________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080000" y="360000"/>
            <a:ext cx="8872920" cy="1463040"/>
          </a:xfrm>
          <a:prstGeom prst="rect">
            <a:avLst/>
          </a:prstGeom>
          <a:solidFill>
            <a:srgbClr val="e5c1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Pangunahing Tanong: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Paano nakabubuti sa iyo na malaman ang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mga nangyayari sa ibang panig ng mundo?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080000" y="203760"/>
            <a:ext cx="1259280" cy="2351520"/>
          </a:xfrm>
          <a:prstGeom prst="rect">
            <a:avLst/>
          </a:prstGeom>
          <a:ln w="0">
            <a:noFill/>
          </a:ln>
        </p:spPr>
      </p:pic>
      <p:sp>
        <p:nvSpPr>
          <p:cNvPr id="127" name=""/>
          <p:cNvSpPr/>
          <p:nvPr/>
        </p:nvSpPr>
        <p:spPr>
          <a:xfrm>
            <a:off x="180000" y="3128760"/>
            <a:ext cx="7559280" cy="173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Nakapanood ka na ba ng paligsahang nagaganap sa ibang panig ng mundo? Ikuwento ito.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8100000" y="1980000"/>
            <a:ext cx="3498120" cy="411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089960" cy="89928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1080000" y="1080000"/>
            <a:ext cx="1025928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Pagkilala ng Pangungusap at Di-pangungusap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Pag-aralan ang pangkat ng mga salita sa hanay A at hanay B.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64" name=""/>
          <p:cNvGraphicFramePr/>
          <p:nvPr/>
        </p:nvGraphicFramePr>
        <p:xfrm>
          <a:off x="1500480" y="2215440"/>
          <a:ext cx="9710280" cy="3936240"/>
        </p:xfrm>
        <a:graphic>
          <a:graphicData uri="http://schemas.openxmlformats.org/drawingml/2006/table">
            <a:tbl>
              <a:tblPr/>
              <a:tblGrid>
                <a:gridCol w="4095720"/>
                <a:gridCol w="5614920"/>
              </a:tblGrid>
              <a:tr h="3936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A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ang palaro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nanood ng telebisyon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ang ating mga manlalaro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468a1a"/>
                      </a:solidFill>
                    </a:lnL>
                    <a:lnR w="720">
                      <a:solidFill>
                        <a:srgbClr val="468a1a"/>
                      </a:solidFill>
                    </a:lnR>
                    <a:lnT w="720">
                      <a:solidFill>
                        <a:srgbClr val="468a1a"/>
                      </a:solidFill>
                    </a:lnT>
                    <a:lnB w="720">
                      <a:solidFill>
                        <a:srgbClr val="468a1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B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Ang palaro ay ginanap sa Japan.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Nanood ng telebisyon sina Greg at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Glenda.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Pupunta sa Japan ang ating mga</a:t>
                      </a:r>
                      <a:endParaRPr b="0" lang="en-PH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manlalaro.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468a1a"/>
                      </a:solidFill>
                    </a:lnL>
                    <a:lnR w="720">
                      <a:solidFill>
                        <a:srgbClr val="468a1a"/>
                      </a:solidFill>
                    </a:lnR>
                    <a:lnT w="720">
                      <a:solidFill>
                        <a:srgbClr val="468a1a"/>
                      </a:solidFill>
                    </a:lnT>
                    <a:lnB w="720">
                      <a:solidFill>
                        <a:srgbClr val="468a1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708120" y="1647000"/>
            <a:ext cx="10811160" cy="393228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Ihambing ang hanay A sa hanay B.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Paano ito nagkakatulad at nagkakaiba? 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Alin ang pangkat na buo ang ideya? ______________________________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3. Alin ang pangkat na nagsisimula sa malaking letra? _________________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4. Alin ang nagtatapos sa tuldok (.)? ________________________________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636120" y="1647000"/>
            <a:ext cx="10811160" cy="3932280"/>
          </a:xfrm>
          <a:prstGeom prst="rect">
            <a:avLst/>
          </a:prstGeom>
          <a:solidFill>
            <a:srgbClr val="f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Mga pangungusap ito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 balita ay tungkol sa paligsahan.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Ito ay nagbibigay ng impormasyon.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Di-pangungusap ang mga ito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tungkol sa paligsahan tuwing may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palaro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466920" y="1680480"/>
            <a:ext cx="11232360" cy="4078800"/>
          </a:xfrm>
          <a:prstGeom prst="rect">
            <a:avLst/>
          </a:prstGeom>
          <a:solidFill>
            <a:srgbClr val="fff8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Mga Pangungusap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May isang buong diwa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May pinag-uusapan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Nagsisimula sa malaking letra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May bantas na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tuldok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(.) sa hulihan nito. Maaari ding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tandang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pananong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(?) o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tandang padamdam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(!) ang bantas.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/>
          <p:nvPr/>
        </p:nvSpPr>
        <p:spPr>
          <a:xfrm>
            <a:off x="432000" y="1440000"/>
            <a:ext cx="11232360" cy="30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Mga Halimbawa: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8000"/>
                </a:solidFill>
                <a:latin typeface="Lato"/>
                <a:ea typeface="DejaVu Sans"/>
              </a:rPr>
              <a:t>Marami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 mga manlalaro.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8b0000"/>
                </a:solidFill>
                <a:latin typeface="Lato"/>
                <a:ea typeface="DejaVu Sans"/>
              </a:rPr>
              <a:t>Ang mga manlalaro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2340000" y="2880000"/>
            <a:ext cx="2880000" cy="36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7020000" y="2880000"/>
            <a:ext cx="2880000" cy="36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1440000" y="2880000"/>
            <a:ext cx="360" cy="14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3420000" y="2880000"/>
            <a:ext cx="1620000" cy="14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/>
          <p:nvPr/>
        </p:nvSpPr>
        <p:spPr>
          <a:xfrm flipH="1">
            <a:off x="5400000" y="2880000"/>
            <a:ext cx="1800000" cy="14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/>
          <p:nvPr/>
        </p:nvSpPr>
        <p:spPr>
          <a:xfrm>
            <a:off x="8820000" y="3960000"/>
            <a:ext cx="360" cy="126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"/>
          <p:cNvSpPr/>
          <p:nvPr/>
        </p:nvSpPr>
        <p:spPr>
          <a:xfrm>
            <a:off x="180000" y="4500000"/>
            <a:ext cx="28792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inilalarawan ang pinag-uusapan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3960000" y="4455720"/>
            <a:ext cx="287928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pinag-uusapan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7020000" y="5400000"/>
            <a:ext cx="413928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ginawa ng pinag-uusapan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7380000" y="3240000"/>
            <a:ext cx="287928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nag-eensayo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540000" y="957600"/>
            <a:ext cx="11159280" cy="5342040"/>
          </a:xfrm>
          <a:prstGeom prst="rect">
            <a:avLst/>
          </a:prstGeom>
          <a:solidFill>
            <a:srgbClr val="e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Pagbuo ng Payak na Pangungusap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A. Itala ang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P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kung pangungusap o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DP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kung hindi. Dagdagan ng salita ang hindi para maging pangungusap ito.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___ 1. Walang pagkakaisa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___ 2. Pagod na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___ 3. Nakikinig sila sa lider.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___ 4. Apat ang medalyang nakuha natin.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___ 5. Nanalo sa paligsahan ang mga Pilipinong manlalaro.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0" y="38520"/>
            <a:ext cx="2634840" cy="122076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900000" y="900000"/>
            <a:ext cx="10361520" cy="9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Paggamit ng Pahiwatig ng Larawan at Pangungusap sa Pagbibigay ng Kahulugan ng Salita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537120" y="1896840"/>
          <a:ext cx="10975680" cy="2608920"/>
        </p:xfrm>
        <a:graphic>
          <a:graphicData uri="http://schemas.openxmlformats.org/drawingml/2006/table">
            <a:tbl>
              <a:tblPr/>
              <a:tblGrid>
                <a:gridCol w="3657960"/>
                <a:gridCol w="3657960"/>
                <a:gridCol w="3660120"/>
              </a:tblGrid>
              <a:tr h="6181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pagtutunggali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anunsiyo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humalakhak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</a:tr>
              <a:tr h="199116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Napanood mo ba ang</a:t>
                      </a:r>
                      <a:endParaRPr b="0" lang="en-PH" sz="25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highlight>
                            <a:srgbClr val="ffff00"/>
                          </a:highlight>
                          <a:latin typeface="Lato"/>
                        </a:rPr>
                        <a:t>pagtutunggali</a:t>
                      </a:r>
                      <a:r>
                        <a:rPr b="0" lang="en-PH" sz="2500" spc="-1" strike="noStrike">
                          <a:latin typeface="Lato"/>
                        </a:rPr>
                        <a:t> ng koponan ng Pilipinas at China sa basketbol?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Nabasa mo ba ang </a:t>
                      </a:r>
                      <a:r>
                        <a:rPr b="0" lang="en-PH" sz="2500" spc="-1" strike="noStrike">
                          <a:highlight>
                            <a:srgbClr val="ffff00"/>
                          </a:highlight>
                          <a:latin typeface="Lato"/>
                        </a:rPr>
                        <a:t>anunsiyo</a:t>
                      </a:r>
                      <a:r>
                        <a:rPr b="0" lang="en-PH" sz="2500" spc="-1" strike="noStrike">
                          <a:latin typeface="Lato"/>
                        </a:rPr>
                        <a:t> tungkol sa</a:t>
                      </a:r>
                      <a:endParaRPr b="0" lang="en-PH" sz="25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gagawing palaro sa ABC</a:t>
                      </a:r>
                      <a:endParaRPr b="0" lang="en-PH" sz="25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Coliseum?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</a:rPr>
                        <a:t>Narinig mo ba siyang</a:t>
                      </a:r>
                      <a:endParaRPr b="0" lang="en-PH" sz="25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highlight>
                            <a:srgbClr val="ffff00"/>
                          </a:highlight>
                          <a:latin typeface="Lato"/>
                        </a:rPr>
                        <a:t>humalakhak </a:t>
                      </a:r>
                      <a:r>
                        <a:rPr b="0" lang="en-PH" sz="2500" spc="-1" strike="noStrike">
                          <a:latin typeface="Lato"/>
                        </a:rPr>
                        <a:t>sa tuwa?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8ce95"/>
                    </a:solidFill>
                  </a:tcPr>
                </a:tc>
              </a:tr>
            </a:tbl>
          </a:graphicData>
        </a:graphic>
      </p:graphicFrame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440000" y="2554920"/>
            <a:ext cx="1949400" cy="176436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4500000" y="2601720"/>
            <a:ext cx="3059280" cy="189756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8312760" y="2880000"/>
            <a:ext cx="2306520" cy="21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360000" y="540000"/>
            <a:ext cx="5039280" cy="713520"/>
          </a:xfrm>
          <a:prstGeom prst="rect">
            <a:avLst/>
          </a:prstGeom>
          <a:solidFill>
            <a:srgbClr val="f5ddd9"/>
          </a:solidFill>
          <a:ln w="76320">
            <a:solidFill>
              <a:srgbClr val="e128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Mahalagang Bahagi ng Ulat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40000" y="1620000"/>
            <a:ext cx="10799280" cy="3779280"/>
          </a:xfrm>
          <a:prstGeom prst="rect">
            <a:avLst/>
          </a:prstGeom>
          <a:solidFill>
            <a:srgbClr val="97b5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Pamagat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Paksa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Sumasagot sa mga tanong na: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Ano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 Bakit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 Kailan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 Sino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 Saan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Kongklusyon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Rekomendasyon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Pangalan ng sumulat ng ulat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80000" y="365760"/>
            <a:ext cx="3419280" cy="713520"/>
          </a:xfrm>
          <a:prstGeom prst="rect">
            <a:avLst/>
          </a:prstGeom>
          <a:solidFill>
            <a:srgbClr val="f5ddd9"/>
          </a:solidFill>
          <a:ln w="76320">
            <a:solidFill>
              <a:srgbClr val="e128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Genre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: Patalastas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19440" y="1585440"/>
            <a:ext cx="10238400" cy="3992400"/>
          </a:xfrm>
          <a:prstGeom prst="rect">
            <a:avLst/>
          </a:prstGeom>
          <a:solidFill>
            <a:srgbClr val="efbe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Isang panawagan na ibig ipaalam o ipagawa sa mambabasa o nakikinig na mga tao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“Palaro sa Mundo” at “Sasali Ka Ba?”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080000" y="1260000"/>
            <a:ext cx="1619280" cy="713520"/>
          </a:xfrm>
          <a:prstGeom prst="rect">
            <a:avLst/>
          </a:prstGeom>
          <a:solidFill>
            <a:srgbClr val="f5ddd9"/>
          </a:solidFill>
          <a:ln w="76320">
            <a:solidFill>
              <a:srgbClr val="e128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Basahin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080000" y="2700000"/>
            <a:ext cx="10238400" cy="1473840"/>
          </a:xfrm>
          <a:prstGeom prst="rect">
            <a:avLst/>
          </a:prstGeom>
          <a:solidFill>
            <a:srgbClr val="99d0d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tekstong babasahin mo ay isang patalastas.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756000" y="1980000"/>
            <a:ext cx="10799280" cy="2879280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Palaro sa Mundo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Nanonood ng telebisyon ang magkaibigang Glenda at Greg nang makita at marinig nila ang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anunsiyong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ito sa telebisyon.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720000" y="1194840"/>
            <a:ext cx="10619280" cy="4280760"/>
          </a:xfrm>
          <a:prstGeom prst="rect">
            <a:avLst/>
          </a:prstGeom>
          <a:noFill/>
          <a:ln w="76320">
            <a:solidFill>
              <a:srgbClr val="008e6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2020 Summer Olympics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Sino: Iba’t ibang manlalaro sa buong mundo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Ano: Multi-sport event o kaganapan para sa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iba’t ibang paligsahan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Saan: Tokyo, Japan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Kailan: Hulyo 24 hanggang Agosto 9, 2020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800280" y="2703960"/>
            <a:ext cx="2979000" cy="161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720000" y="1440000"/>
            <a:ext cx="10799280" cy="3650040"/>
          </a:xfrm>
          <a:prstGeom prst="rect">
            <a:avLst/>
          </a:prstGeom>
          <a:solidFill>
            <a:srgbClr val="d4ea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Agad inanyayahan ni Greg si Glenda na panoorin nila ang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pagtutunggali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ng mga manlalaro. Tumanggi si Glenda. Naisip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niyang hindi niya kakayaning pumunta sa Tokyo, Japan. Hindi tulad ni Greg na madali para sa kanya ang magtungo roon dahil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doon nagtatrabaho ang tatay niya.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2023-09-19T16:13:13Z</dcterms:modified>
  <cp:revision>260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