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440" cy="68533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4320" cy="2794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760" cy="3857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760" cy="379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440" cy="630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880" cy="9658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960" cy="1029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760" cy="33800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688840"/>
            <a:ext cx="749052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Using Complex Sentences to Show the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Cause-and-Effect and Problem–Solution Relationship of Ideas 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84760" y="186120"/>
            <a:ext cx="10510920" cy="179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Complex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04000" y="2148120"/>
            <a:ext cx="11338560" cy="39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complex sentence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is a sentence that has an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independent 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with one or more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dependent clauses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The clauses in a complex sentence are connected by subordinating conjunctions such as </a:t>
            </a:r>
            <a:r>
              <a:rPr b="0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like </a:t>
            </a:r>
            <a:r>
              <a:rPr b="0" i="1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because</a:t>
            </a:r>
            <a:r>
              <a:rPr b="0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since</a:t>
            </a:r>
            <a:r>
              <a:rPr b="0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font0000000029add01a"/>
              </a:rPr>
              <a:t>as</a:t>
            </a:r>
            <a:r>
              <a:rPr b="0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due to the fact, eventually, when, whenever</a:t>
            </a:r>
            <a:r>
              <a:rPr b="0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  or </a:t>
            </a:r>
            <a:r>
              <a:rPr b="0" i="1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until</a:t>
            </a:r>
            <a:r>
              <a:rPr b="0" lang="en-PH" sz="1800" spc="-1" strike="noStrike">
                <a:solidFill>
                  <a:srgbClr val="000000"/>
                </a:solidFill>
                <a:latin typeface="font0000000029add01a"/>
                <a:ea typeface="font0000000029add01a"/>
              </a:rPr>
              <a:t> to connect clauses.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2d2f3c"/>
                </a:solidFill>
                <a:latin typeface="font0000000029add01a"/>
                <a:ea typeface="font0000000029add01a"/>
              </a:rPr>
              <a:t> 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 complex sentence can also show 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cause-and-effect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and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problem–solution relationship of ideas.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360000" y="2088000"/>
            <a:ext cx="11518560" cy="39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dependent 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also known as a subordinate clause, is a clause that cannot stand on its own because the thought is incomplete. Although it contains a subject and a predicate, it needs an independent clause in order to complete its thought.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Example of a dependent clause: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buNone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Because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lights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went out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spcBef>
                <a:spcPts val="700"/>
              </a:spcBef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	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(subordinating 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	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   (subject)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	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      (predicate)</a:t>
            </a:r>
            <a:endParaRPr b="0" lang="en-PH" sz="1400" spc="-1" strike="noStrike">
              <a:latin typeface="Arial"/>
            </a:endParaRPr>
          </a:p>
          <a:p>
            <a:pPr algn="just">
              <a:lnSpc>
                <a:spcPts val="1205"/>
              </a:lnSpc>
              <a:spcBef>
                <a:spcPts val="700"/>
              </a:spcBef>
              <a:buNone/>
            </a:pP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	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	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                  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Arial;Arial"/>
              </a:rPr>
              <a:t>conjunction)</a:t>
            </a:r>
            <a:endParaRPr b="0" lang="en-PH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b="0" lang="en-PH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Note: Even if the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dependent 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has a subject and a predicate, the thought of the sentence is incomplete. This is why 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dependent 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needs an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independent clause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to make the context clearer.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7"/>
          <p:cNvSpPr/>
          <p:nvPr/>
        </p:nvSpPr>
        <p:spPr>
          <a:xfrm>
            <a:off x="285120" y="186120"/>
            <a:ext cx="10510920" cy="179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Complex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430920" y="1978200"/>
            <a:ext cx="11303640" cy="46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independent 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is a clause that can stand on its own because the thought is complete. It contains a subject and a predicate. When writing sentences and paragraphs, we must avoid writing only dependent clauses because our desired message may not be understood clearly.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Example of dependent clause with an independent clause:</a:t>
            </a:r>
            <a:endParaRPr b="0" lang="en-PH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spcBef>
                <a:spcPts val="499"/>
              </a:spcBef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Because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the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lights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went out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my dad and I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fumbled for our way into the house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</a:t>
            </a:r>
            <a:endParaRPr b="0" lang="en-PH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buNone/>
            </a:pP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PingFang SC"/>
              </a:rPr>
              <a:t>              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PingFang SC"/>
              </a:rPr>
              <a:t> 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PingFang SC"/>
              </a:rPr>
              <a:t>(subordinating   (subject)      (predicate)           (subject)                                  (predicate</a:t>
            </a:r>
            <a:endParaRPr b="0" lang="en-PH" sz="14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buNone/>
            </a:pP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PingFang SC"/>
              </a:rPr>
              <a:t>                  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i="1" lang="en-PH" sz="1400" spc="-1" strike="noStrike">
                <a:solidFill>
                  <a:srgbClr val="c9211e"/>
                </a:solidFill>
                <a:latin typeface="Lato"/>
                <a:ea typeface="PingFang SC"/>
              </a:rPr>
              <a:t>conjunction)</a:t>
            </a:r>
            <a:endParaRPr b="0" lang="en-PH" sz="1400" spc="-1" strike="noStrike">
              <a:latin typeface="Arial"/>
            </a:endParaRPr>
          </a:p>
          <a:p>
            <a:pPr marL="457200" algn="just">
              <a:lnSpc>
                <a:spcPts val="1205"/>
              </a:lnSpc>
              <a:spcBef>
                <a:spcPts val="99"/>
              </a:spcBef>
              <a:buNone/>
            </a:pPr>
            <a:endParaRPr b="0" lang="en-PH" sz="1400" spc="-1" strike="noStrike">
              <a:latin typeface="Arial"/>
            </a:endParaRPr>
          </a:p>
          <a:p>
            <a:pPr marL="457200" algn="just">
              <a:lnSpc>
                <a:spcPts val="1205"/>
              </a:lnSpc>
              <a:spcBef>
                <a:spcPts val="99"/>
              </a:spcBef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            </a:t>
            </a:r>
            <a:endParaRPr b="0" lang="en-PH" sz="1800" spc="-1" strike="noStrike">
              <a:latin typeface="Arial"/>
            </a:endParaRPr>
          </a:p>
          <a:p>
            <a:pPr marL="457200" algn="just">
              <a:lnSpc>
                <a:spcPts val="1205"/>
              </a:lnSpc>
              <a:spcBef>
                <a:spcPts val="99"/>
              </a:spcBef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                        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Dependent Clause                         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Independent Clause</a:t>
            </a:r>
            <a:endParaRPr b="0" lang="en-PH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Note: With the addition of an independent clause, the whole context of the sentence is now complete. If a complex sentence begins with a dependent clause, put a comma right after it to connect it to an independent clause.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 rot="5328600">
            <a:off x="3634200" y="2876760"/>
            <a:ext cx="358920" cy="3385080"/>
          </a:xfrm>
          <a:custGeom>
            <a:avLst/>
            <a:gdLst/>
            <a:ahLst/>
            <a:rect l="l" t="t" r="r" b="b"/>
            <a:pathLst>
              <a:path w="1229" h="9001">
                <a:moveTo>
                  <a:pt x="163" y="0"/>
                </a:moveTo>
                <a:cubicBezTo>
                  <a:pt x="449" y="0"/>
                  <a:pt x="730" y="373"/>
                  <a:pt x="723" y="748"/>
                </a:cubicBezTo>
                <a:lnTo>
                  <a:pt x="668" y="3748"/>
                </a:lnTo>
                <a:cubicBezTo>
                  <a:pt x="662" y="4123"/>
                  <a:pt x="941" y="4498"/>
                  <a:pt x="1228" y="4497"/>
                </a:cubicBezTo>
                <a:cubicBezTo>
                  <a:pt x="941" y="4498"/>
                  <a:pt x="648" y="4873"/>
                  <a:pt x="641" y="5248"/>
                </a:cubicBezTo>
                <a:lnTo>
                  <a:pt x="587" y="8249"/>
                </a:lnTo>
                <a:cubicBezTo>
                  <a:pt x="579" y="8624"/>
                  <a:pt x="286" y="8999"/>
                  <a:pt x="0" y="9000"/>
                </a:cubicBezTo>
              </a:path>
            </a:pathLst>
          </a:custGeom>
          <a:noFill/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/>
          <p:nvPr/>
        </p:nvSpPr>
        <p:spPr>
          <a:xfrm rot="5328600">
            <a:off x="8019000" y="1915560"/>
            <a:ext cx="410760" cy="5291640"/>
          </a:xfrm>
          <a:custGeom>
            <a:avLst/>
            <a:gdLst/>
            <a:ahLst/>
            <a:rect l="l" t="t" r="r" b="b"/>
            <a:pathLst>
              <a:path w="1275" h="14192">
                <a:moveTo>
                  <a:pt x="257" y="1"/>
                </a:moveTo>
                <a:cubicBezTo>
                  <a:pt x="543" y="0"/>
                  <a:pt x="819" y="591"/>
                  <a:pt x="808" y="1182"/>
                </a:cubicBezTo>
                <a:lnTo>
                  <a:pt x="723" y="5912"/>
                </a:lnTo>
                <a:cubicBezTo>
                  <a:pt x="711" y="6504"/>
                  <a:pt x="987" y="7094"/>
                  <a:pt x="1274" y="7094"/>
                </a:cubicBezTo>
                <a:cubicBezTo>
                  <a:pt x="987" y="7094"/>
                  <a:pt x="691" y="7685"/>
                  <a:pt x="679" y="8277"/>
                </a:cubicBezTo>
                <a:lnTo>
                  <a:pt x="593" y="13008"/>
                </a:lnTo>
                <a:cubicBezTo>
                  <a:pt x="583" y="13599"/>
                  <a:pt x="285" y="14191"/>
                  <a:pt x="0" y="14191"/>
                </a:cubicBezTo>
              </a:path>
            </a:pathLst>
          </a:custGeom>
          <a:noFill/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PlaceHolder 3"/>
          <p:cNvSpPr/>
          <p:nvPr/>
        </p:nvSpPr>
        <p:spPr>
          <a:xfrm>
            <a:off x="285120" y="186120"/>
            <a:ext cx="10510920" cy="179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Complex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85120" y="78120"/>
            <a:ext cx="10510920" cy="179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Complex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502200" y="2160000"/>
            <a:ext cx="11232360" cy="444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ts val="1205"/>
              </a:lnSpc>
              <a:spcBef>
                <a:spcPts val="1001"/>
              </a:spcBef>
              <a:spcAft>
                <a:spcPts val="499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Cause-and-Effect Relationship of Ideas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spcAft>
                <a:spcPts val="499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In a complex sentence, the two ideas can be combined in a way that shows their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cause-and-effect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relationship.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Example: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   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The children were exhausted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as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they played all day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i="1" lang="en-PH" sz="1800" spc="-1" strike="noStrike">
                <a:solidFill>
                  <a:srgbClr val="c9211e"/>
                </a:solidFill>
                <a:latin typeface="Lato"/>
                <a:ea typeface="Arial;Arial"/>
              </a:rPr>
              <a:t>                   </a:t>
            </a:r>
            <a:r>
              <a:rPr b="0" i="1" lang="en-PH" sz="1800" spc="-1" strike="noStrike">
                <a:solidFill>
                  <a:srgbClr val="c9211e"/>
                </a:solidFill>
                <a:latin typeface="Lato"/>
                <a:ea typeface="Arial;Arial"/>
              </a:rPr>
              <a:t>effect                                           cause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499"/>
              </a:spcAft>
              <a:buNone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The children played all day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is the cause while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they were exhausted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is the effect. The subordinating conjunction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is used in this complex sentence to show the cause.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spcBef>
                <a:spcPts val="799"/>
              </a:spcBef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85120" y="78120"/>
            <a:ext cx="10510920" cy="179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Complex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379440" y="2050200"/>
            <a:ext cx="11211120" cy="40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Problem–Solution Relationship of Ideas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Complex sentences can also show 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problem–solution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relationship of ideas. A problem and solution sentence is a sentence pattern where there is a concerning issue and a remedy to the said issue.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Example: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     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Tree planting programs are created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as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rampant deforestation continues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spcBef>
                <a:spcPts val="300"/>
              </a:spcBef>
              <a:spcAft>
                <a:spcPts val="499"/>
              </a:spcAft>
              <a:buNone/>
            </a:pPr>
            <a:r>
              <a:rPr b="0" i="1" lang="en-PH" sz="1800" spc="-1" strike="noStrike">
                <a:solidFill>
                  <a:srgbClr val="c9211e"/>
                </a:solidFill>
                <a:latin typeface="Lato"/>
                <a:ea typeface="Arial;Arial"/>
              </a:rPr>
              <a:t>                          </a:t>
            </a:r>
            <a:r>
              <a:rPr b="0" i="1" lang="en-PH" sz="1800" spc="-1" strike="noStrike">
                <a:solidFill>
                  <a:srgbClr val="c9211e"/>
                </a:solidFill>
                <a:latin typeface="Lato"/>
                <a:ea typeface="Arial;Arial"/>
              </a:rPr>
              <a:t>solution                                                 problem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The problem is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rampant deforestation continues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and the solution is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tree planting programs are created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The subordinating conjunction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is used in this complex sentence to show the problem.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85120" y="78120"/>
            <a:ext cx="10510920" cy="179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Complex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25440" y="1980000"/>
            <a:ext cx="1155312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11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Tahoma"/>
              </a:rPr>
              <a:t>The given table shows the summary of the common subordinating conjunctions you can use to show either 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Tahoma"/>
              </a:rPr>
              <a:t>cause-and-effect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Tahoma"/>
              </a:rPr>
              <a:t> or 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Tahoma"/>
              </a:rPr>
              <a:t>problem–solution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Tahoma"/>
              </a:rPr>
              <a:t> relationship of ideas in a complex sentence.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39" name=""/>
          <p:cNvGraphicFramePr/>
          <p:nvPr/>
        </p:nvGraphicFramePr>
        <p:xfrm>
          <a:off x="2638800" y="3085200"/>
          <a:ext cx="6072840" cy="2960280"/>
        </p:xfrm>
        <a:graphic>
          <a:graphicData uri="http://schemas.openxmlformats.org/drawingml/2006/table">
            <a:tbl>
              <a:tblPr/>
              <a:tblGrid>
                <a:gridCol w="3036240"/>
                <a:gridCol w="3036960"/>
              </a:tblGrid>
              <a:tr h="4158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Cause-and-Effect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Problem–Solution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44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as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because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due to the fact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eventually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since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when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whenever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as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because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due to the fact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since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so that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540000" y="1510560"/>
            <a:ext cx="5218560" cy="50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40000" y="1834560"/>
            <a:ext cx="5218920" cy="50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1301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Read and answer each sentence carefully. Write your answers in a piece of paper.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301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What is a complex sentence?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What subordinating conjunctions are used to connect complex sentences to show the cause-and-effect relationship of ideas in a complex sentence? 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What subordinating conjunctions are used to connect complex sentences to show the problem–solution relationship of ideas in a complex sentence?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6480000" y="1599840"/>
            <a:ext cx="5218920" cy="49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A complex sentence is a sentence containing one dependent clause and one independent clause.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as, because, due to the fact, eventually, since, when, whenever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as, because, due to the fact, since, so that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PlaceHolder 4"/>
          <p:cNvSpPr/>
          <p:nvPr/>
        </p:nvSpPr>
        <p:spPr>
          <a:xfrm>
            <a:off x="285120" y="78480"/>
            <a:ext cx="10510920" cy="179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Complex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2023-04-04T12:46:29Z</dcterms:modified>
  <cp:revision>69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