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2.png" ContentType="image/png"/>
  <Override PartName="/ppt/media/image7.png" ContentType="image/png"/>
  <Override PartName="/ppt/media/image10.png" ContentType="image/png"/>
  <Override PartName="/ppt/media/image9.png" ContentType="image/png"/>
  <Override PartName="/ppt/media/image8.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3588"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28"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9"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2"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3"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4"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36"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7"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8"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9"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40"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41"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0"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2"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4"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55"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9"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0"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1"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63"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4"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5"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67"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8"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9"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1"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2"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4"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5"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6"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7"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9"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0"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1"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2"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3"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4"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89"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1"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3"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94"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8"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99"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0"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3"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4"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06"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7"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8"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0"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1"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3"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4"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5"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6"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8"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9"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0"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1"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2"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3"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6"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7"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8"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20"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1"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2"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24"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5"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6"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
          <p:cNvSpPr/>
          <p:nvPr/>
        </p:nvSpPr>
        <p:spPr>
          <a:xfrm>
            <a:off x="0" y="0"/>
            <a:ext cx="12169800" cy="6835680"/>
          </a:xfrm>
          <a:prstGeom prst="rect">
            <a:avLst/>
          </a:prstGeom>
          <a:solidFill>
            <a:srgbClr val="ffffff"/>
          </a:solidFill>
          <a:ln w="0">
            <a:noFill/>
          </a:ln>
        </p:spPr>
        <p:style>
          <a:lnRef idx="0"/>
          <a:fillRef idx="0"/>
          <a:effectRef idx="0"/>
          <a:fontRef idx="minor"/>
        </p:style>
      </p:sp>
      <p:pic>
        <p:nvPicPr>
          <p:cNvPr id="1" name="" descr=""/>
          <p:cNvPicPr/>
          <p:nvPr/>
        </p:nvPicPr>
        <p:blipFill>
          <a:blip r:embed="rId3"/>
          <a:stretch/>
        </p:blipFill>
        <p:spPr>
          <a:xfrm>
            <a:off x="331920" y="1800360"/>
            <a:ext cx="2776320" cy="2776320"/>
          </a:xfrm>
          <a:prstGeom prst="rect">
            <a:avLst/>
          </a:prstGeom>
          <a:ln w="0">
            <a:noFill/>
          </a:ln>
        </p:spPr>
      </p:pic>
      <p:sp>
        <p:nvSpPr>
          <p:cNvPr id="2" name=""/>
          <p:cNvSpPr/>
          <p:nvPr/>
        </p:nvSpPr>
        <p:spPr>
          <a:xfrm>
            <a:off x="3487680" y="1474920"/>
            <a:ext cx="8682120" cy="3838320"/>
          </a:xfrm>
          <a:prstGeom prst="rect">
            <a:avLst/>
          </a:prstGeom>
          <a:solidFill>
            <a:srgbClr val="9c0000"/>
          </a:solidFill>
          <a:ln w="0">
            <a:noFill/>
          </a:ln>
        </p:spPr>
        <p:style>
          <a:lnRef idx="0"/>
          <a:fillRef idx="0"/>
          <a:effectRef idx="0"/>
          <a:fontRef idx="minor"/>
        </p:style>
      </p:sp>
      <p:sp>
        <p:nvSpPr>
          <p:cNvPr id="3" name=""/>
          <p:cNvSpPr/>
          <p:nvPr/>
        </p:nvSpPr>
        <p:spPr>
          <a:xfrm>
            <a:off x="3487680" y="5337000"/>
            <a:ext cx="8682120" cy="360360"/>
          </a:xfrm>
          <a:prstGeom prst="rect">
            <a:avLst/>
          </a:prstGeom>
          <a:gradFill rotWithShape="0">
            <a:gsLst>
              <a:gs pos="0">
                <a:srgbClr val="c00000"/>
              </a:gs>
              <a:gs pos="100000">
                <a:srgbClr val="e9bf0e"/>
              </a:gs>
            </a:gsLst>
            <a:lin ang="0"/>
          </a:gradFill>
          <a:ln w="0">
            <a:noFill/>
          </a:ln>
        </p:spPr>
        <p:style>
          <a:lnRef idx="0"/>
          <a:fillRef idx="0"/>
          <a:effectRef idx="0"/>
          <a:fontRef idx="minor"/>
        </p:style>
      </p:sp>
      <p:sp>
        <p:nvSpPr>
          <p:cNvPr id="4" name="PlaceHolder 1"/>
          <p:cNvSpPr>
            <a:spLocks noGrp="1"/>
          </p:cNvSpPr>
          <p:nvPr>
            <p:ph type="title"/>
          </p:nvPr>
        </p:nvSpPr>
        <p:spPr>
          <a:xfrm>
            <a:off x="609120" y="272880"/>
            <a:ext cx="10935000" cy="110664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 name="PlaceHolder 2"/>
          <p:cNvSpPr>
            <a:spLocks noGrp="1"/>
          </p:cNvSpPr>
          <p:nvPr>
            <p:ph type="body"/>
          </p:nvPr>
        </p:nvSpPr>
        <p:spPr>
          <a:xfrm>
            <a:off x="609120" y="1604520"/>
            <a:ext cx="10935000" cy="3938760"/>
          </a:xfrm>
          <a:prstGeom prst="rect">
            <a:avLst/>
          </a:prstGeom>
          <a:noFill/>
          <a:ln w="0">
            <a:noFill/>
          </a:ln>
        </p:spPr>
        <p:txBody>
          <a:bodyPr lIns="0" rIns="0" tIns="28440" bIns="0" anchor="t">
            <a:normAutofit/>
          </a:bodyPr>
          <a:p>
            <a:pPr marL="343080" indent="-343080">
              <a:spcBef>
                <a:spcPts val="1712"/>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743040" indent="-285840">
              <a:spcBef>
                <a:spcPts val="1426"/>
              </a:spcBef>
              <a:spcAft>
                <a:spcPts val="300"/>
              </a:spcAft>
              <a:buClr>
                <a:srgbClr val="000000"/>
              </a:buClr>
              <a:buFont typeface="Times New Roman"/>
              <a:buChar char="–"/>
              <a:tabLst>
                <a:tab algn="l" pos="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Lst>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143000" indent="-228600">
              <a:spcBef>
                <a:spcPts val="1151"/>
              </a:spcBef>
              <a:spcAft>
                <a:spcPts val="300"/>
              </a:spcAft>
              <a:buClr>
                <a:srgbClr val="000000"/>
              </a:buClr>
              <a:buFont typeface="Times New Roman"/>
              <a:buChar char="•"/>
              <a:tabLst>
                <a:tab algn="l" pos="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Lst>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600200" indent="-228600">
              <a:spcBef>
                <a:spcPts val="862"/>
              </a:spcBef>
              <a:spcAft>
                <a:spcPts val="300"/>
              </a:spcAft>
              <a:buClr>
                <a:srgbClr val="000000"/>
              </a:buClr>
              <a:buFont typeface="Times New Roman"/>
              <a:buChar char="–"/>
              <a:tabLst>
                <a:tab algn="l" pos="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Lst>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057400" indent="-228600">
              <a:spcBef>
                <a:spcPts val="575"/>
              </a:spcBef>
              <a:spcAft>
                <a:spcPts val="300"/>
              </a:spcAft>
              <a:buClr>
                <a:srgbClr val="000000"/>
              </a:buClr>
              <a:buFont typeface="Times New Roman"/>
              <a:buChar char="»"/>
              <a:tabLst>
                <a:tab algn="l" pos="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 descr=""/>
          <p:cNvPicPr/>
          <p:nvPr/>
        </p:nvPicPr>
        <p:blipFill>
          <a:blip r:embed="rId2"/>
          <a:stretch/>
        </p:blipFill>
        <p:spPr>
          <a:xfrm>
            <a:off x="0" y="6242040"/>
            <a:ext cx="12169800" cy="612720"/>
          </a:xfrm>
          <a:prstGeom prst="rect">
            <a:avLst/>
          </a:prstGeom>
          <a:ln w="0">
            <a:noFill/>
          </a:ln>
        </p:spPr>
      </p:pic>
      <p:sp>
        <p:nvSpPr>
          <p:cNvPr id="43" name=""/>
          <p:cNvSpPr/>
          <p:nvPr/>
        </p:nvSpPr>
        <p:spPr>
          <a:xfrm>
            <a:off x="10868040" y="0"/>
            <a:ext cx="947880" cy="947880"/>
          </a:xfrm>
          <a:prstGeom prst="rect">
            <a:avLst/>
          </a:prstGeom>
          <a:solidFill>
            <a:srgbClr val="9c0000"/>
          </a:solidFill>
          <a:ln w="0">
            <a:noFill/>
          </a:ln>
        </p:spPr>
        <p:style>
          <a:lnRef idx="0"/>
          <a:fillRef idx="0"/>
          <a:effectRef idx="0"/>
          <a:fontRef idx="minor"/>
        </p:style>
      </p:sp>
      <p:pic>
        <p:nvPicPr>
          <p:cNvPr id="44" name="" descr=""/>
          <p:cNvPicPr/>
          <p:nvPr/>
        </p:nvPicPr>
        <p:blipFill>
          <a:blip r:embed="rId3"/>
          <a:stretch/>
        </p:blipFill>
        <p:spPr>
          <a:xfrm>
            <a:off x="10856880" y="-63360"/>
            <a:ext cx="1011240" cy="1011240"/>
          </a:xfrm>
          <a:prstGeom prst="rect">
            <a:avLst/>
          </a:prstGeom>
          <a:ln w="0">
            <a:noFill/>
          </a:ln>
        </p:spPr>
      </p:pic>
      <p:sp>
        <p:nvSpPr>
          <p:cNvPr id="45" name=""/>
          <p:cNvSpPr/>
          <p:nvPr/>
        </p:nvSpPr>
        <p:spPr>
          <a:xfrm>
            <a:off x="185760" y="6362640"/>
            <a:ext cx="466884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6" name=""/>
          <p:cNvSpPr/>
          <p:nvPr/>
        </p:nvSpPr>
        <p:spPr>
          <a:xfrm>
            <a:off x="9451800" y="6351480"/>
            <a:ext cx="260064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47" name="PlaceHolder 1"/>
          <p:cNvSpPr>
            <a:spLocks noGrp="1"/>
          </p:cNvSpPr>
          <p:nvPr>
            <p:ph type="title"/>
          </p:nvPr>
        </p:nvSpPr>
        <p:spPr>
          <a:xfrm>
            <a:off x="609120" y="272880"/>
            <a:ext cx="10935000" cy="110664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48" name="PlaceHolder 2"/>
          <p:cNvSpPr>
            <a:spLocks noGrp="1"/>
          </p:cNvSpPr>
          <p:nvPr>
            <p:ph type="body"/>
          </p:nvPr>
        </p:nvSpPr>
        <p:spPr>
          <a:xfrm>
            <a:off x="609120" y="1604520"/>
            <a:ext cx="10935000" cy="3938760"/>
          </a:xfrm>
          <a:prstGeom prst="rect">
            <a:avLst/>
          </a:prstGeom>
          <a:noFill/>
          <a:ln w="0">
            <a:noFill/>
          </a:ln>
        </p:spPr>
        <p:txBody>
          <a:bodyPr lIns="0" rIns="0" tIns="28440" bIns="0" anchor="t">
            <a:normAutofit/>
          </a:bodyPr>
          <a:p>
            <a:pPr marL="343080" indent="-343080">
              <a:spcBef>
                <a:spcPts val="1712"/>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743040" indent="-285840">
              <a:spcBef>
                <a:spcPts val="1426"/>
              </a:spcBef>
              <a:spcAft>
                <a:spcPts val="300"/>
              </a:spcAft>
              <a:buClr>
                <a:srgbClr val="000000"/>
              </a:buClr>
              <a:buFont typeface="Times New Roman"/>
              <a:buChar char="–"/>
              <a:tabLst>
                <a:tab algn="l" pos="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Lst>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143000" indent="-228600">
              <a:spcBef>
                <a:spcPts val="1151"/>
              </a:spcBef>
              <a:spcAft>
                <a:spcPts val="300"/>
              </a:spcAft>
              <a:buClr>
                <a:srgbClr val="000000"/>
              </a:buClr>
              <a:buFont typeface="Times New Roman"/>
              <a:buChar char="•"/>
              <a:tabLst>
                <a:tab algn="l" pos="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Lst>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600200" indent="-228600">
              <a:spcBef>
                <a:spcPts val="862"/>
              </a:spcBef>
              <a:spcAft>
                <a:spcPts val="300"/>
              </a:spcAft>
              <a:buClr>
                <a:srgbClr val="000000"/>
              </a:buClr>
              <a:buFont typeface="Times New Roman"/>
              <a:buChar char="–"/>
              <a:tabLst>
                <a:tab algn="l" pos="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Lst>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057400" indent="-228600">
              <a:spcBef>
                <a:spcPts val="575"/>
              </a:spcBef>
              <a:spcAft>
                <a:spcPts val="300"/>
              </a:spcAft>
              <a:buClr>
                <a:srgbClr val="000000"/>
              </a:buClr>
              <a:buFont typeface="Times New Roman"/>
              <a:buChar char="»"/>
              <a:tabLst>
                <a:tab algn="l" pos="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 descr=""/>
          <p:cNvPicPr/>
          <p:nvPr/>
        </p:nvPicPr>
        <p:blipFill>
          <a:blip r:embed="rId2"/>
          <a:stretch/>
        </p:blipFill>
        <p:spPr>
          <a:xfrm>
            <a:off x="2754360" y="1508040"/>
            <a:ext cx="6592680" cy="3360960"/>
          </a:xfrm>
          <a:prstGeom prst="rect">
            <a:avLst/>
          </a:prstGeom>
          <a:ln w="0">
            <a:noFill/>
          </a:ln>
        </p:spPr>
      </p:pic>
      <p:sp>
        <p:nvSpPr>
          <p:cNvPr id="8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7" name="PlaceHolder 2"/>
          <p:cNvSpPr>
            <a:spLocks noGrp="1"/>
          </p:cNvSpPr>
          <p:nvPr>
            <p:ph type="body"/>
          </p:nvPr>
        </p:nvSpPr>
        <p:spPr>
          <a:xfrm>
            <a:off x="609480" y="1604520"/>
            <a:ext cx="10973520" cy="3977280"/>
          </a:xfrm>
          <a:prstGeom prst="rect">
            <a:avLst/>
          </a:prstGeom>
          <a:noFill/>
          <a:ln w="0">
            <a:noFill/>
          </a:ln>
        </p:spPr>
        <p:txBody>
          <a:bodyPr lIns="0" rIns="0" tIns="0" bIns="0" anchor="t">
            <a:normAutofit/>
          </a:bodyPr>
          <a:p>
            <a:pPr marL="343080" indent="-343080">
              <a:spcBef>
                <a:spcPts val="1712"/>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743040" indent="-285840">
              <a:spcBef>
                <a:spcPts val="1426"/>
              </a:spcBef>
              <a:spcAft>
                <a:spcPts val="300"/>
              </a:spcAft>
              <a:buClr>
                <a:srgbClr val="000000"/>
              </a:buClr>
              <a:buFont typeface="Times New Roman"/>
              <a:buChar char="–"/>
              <a:tabLst>
                <a:tab algn="l" pos="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Lst>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143000" indent="-228600">
              <a:spcBef>
                <a:spcPts val="1151"/>
              </a:spcBef>
              <a:spcAft>
                <a:spcPts val="300"/>
              </a:spcAft>
              <a:buClr>
                <a:srgbClr val="000000"/>
              </a:buClr>
              <a:buFont typeface="Times New Roman"/>
              <a:buChar char="•"/>
              <a:tabLst>
                <a:tab algn="l" pos="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Lst>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600200" indent="-228600">
              <a:spcBef>
                <a:spcPts val="862"/>
              </a:spcBef>
              <a:spcAft>
                <a:spcPts val="300"/>
              </a:spcAft>
              <a:buClr>
                <a:srgbClr val="000000"/>
              </a:buClr>
              <a:buFont typeface="Times New Roman"/>
              <a:buChar char="–"/>
              <a:tabLst>
                <a:tab algn="l" pos="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Lst>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057400" indent="-228600">
              <a:spcBef>
                <a:spcPts val="575"/>
              </a:spcBef>
              <a:spcAft>
                <a:spcPts val="300"/>
              </a:spcAft>
              <a:buClr>
                <a:srgbClr val="000000"/>
              </a:buClr>
              <a:buFont typeface="Times New Roman"/>
              <a:buChar char="»"/>
              <a:tabLst>
                <a:tab algn="l" pos="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24" name=""/>
          <p:cNvSpPr/>
          <p:nvPr/>
        </p:nvSpPr>
        <p:spPr>
          <a:xfrm>
            <a:off x="3780000" y="2952360"/>
            <a:ext cx="8076960" cy="6390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US" sz="3600" spc="-1" strike="noStrike">
                <a:solidFill>
                  <a:srgbClr val="ffffff"/>
                </a:solidFill>
                <a:latin typeface="Montserrat Medium"/>
                <a:ea typeface="DejaVu Sans"/>
              </a:rPr>
              <a:t>LAWS OF EXPONENTS</a:t>
            </a:r>
            <a:endParaRPr b="0" lang="en-PH" sz="3600" spc="-1" strike="noStrike">
              <a:solidFill>
                <a:srgbClr val="000000"/>
              </a:solidFill>
              <a:latin typeface="Arial"/>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7" name=""/>
          <p:cNvSpPr/>
          <p:nvPr/>
        </p:nvSpPr>
        <p:spPr>
          <a:xfrm>
            <a:off x="379440" y="3600360"/>
            <a:ext cx="10780560" cy="2500560"/>
          </a:xfrm>
          <a:prstGeom prst="rect">
            <a:avLst/>
          </a:prstGeom>
          <a:noFill/>
          <a:ln w="0">
            <a:noFill/>
          </a:ln>
        </p:spPr>
        <p:style>
          <a:lnRef idx="0"/>
          <a:fillRef idx="0"/>
          <a:effectRef idx="0"/>
          <a:fontRef idx="minor"/>
        </p:style>
      </p:sp>
      <p:sp>
        <p:nvSpPr>
          <p:cNvPr id="158" name=""/>
          <p:cNvSpPr/>
          <p:nvPr/>
        </p:nvSpPr>
        <p:spPr>
          <a:xfrm>
            <a:off x="900000" y="1980000"/>
            <a:ext cx="11160000" cy="1201680"/>
          </a:xfrm>
          <a:prstGeom prst="rect">
            <a:avLst/>
          </a:prstGeom>
          <a:noFill/>
          <a:ln w="0">
            <a:noFill/>
          </a:ln>
        </p:spPr>
        <p:style>
          <a:lnRef idx="0"/>
          <a:fillRef idx="0"/>
          <a:effectRef idx="0"/>
          <a:fontRef idx="minor"/>
        </p:style>
      </p:sp>
      <p:pic>
        <p:nvPicPr>
          <p:cNvPr id="159" name="" descr=""/>
          <p:cNvPicPr/>
          <p:nvPr/>
        </p:nvPicPr>
        <p:blipFill>
          <a:blip r:embed="rId1"/>
          <a:stretch/>
        </p:blipFill>
        <p:spPr>
          <a:xfrm>
            <a:off x="1236600" y="768960"/>
            <a:ext cx="9563400" cy="5190480"/>
          </a:xfrm>
          <a:prstGeom prst="rect">
            <a:avLst/>
          </a:prstGeom>
          <a:ln w="0">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0" name=""/>
          <p:cNvSpPr/>
          <p:nvPr/>
        </p:nvSpPr>
        <p:spPr>
          <a:xfrm>
            <a:off x="379440" y="3600360"/>
            <a:ext cx="10780560" cy="2500560"/>
          </a:xfrm>
          <a:prstGeom prst="rect">
            <a:avLst/>
          </a:prstGeom>
          <a:noFill/>
          <a:ln w="0">
            <a:noFill/>
          </a:ln>
        </p:spPr>
        <p:style>
          <a:lnRef idx="0"/>
          <a:fillRef idx="0"/>
          <a:effectRef idx="0"/>
          <a:fontRef idx="minor"/>
        </p:style>
      </p:sp>
      <p:sp>
        <p:nvSpPr>
          <p:cNvPr id="161" name=""/>
          <p:cNvSpPr/>
          <p:nvPr/>
        </p:nvSpPr>
        <p:spPr>
          <a:xfrm>
            <a:off x="900000" y="1980000"/>
            <a:ext cx="11160000" cy="1201680"/>
          </a:xfrm>
          <a:prstGeom prst="rect">
            <a:avLst/>
          </a:prstGeom>
          <a:noFill/>
          <a:ln w="0">
            <a:noFill/>
          </a:ln>
        </p:spPr>
        <p:style>
          <a:lnRef idx="0"/>
          <a:fillRef idx="0"/>
          <a:effectRef idx="0"/>
          <a:fontRef idx="minor"/>
        </p:style>
      </p:sp>
      <p:pic>
        <p:nvPicPr>
          <p:cNvPr id="162" name="" descr=""/>
          <p:cNvPicPr/>
          <p:nvPr/>
        </p:nvPicPr>
        <p:blipFill>
          <a:blip r:embed="rId1"/>
          <a:stretch/>
        </p:blipFill>
        <p:spPr>
          <a:xfrm>
            <a:off x="1416600" y="818640"/>
            <a:ext cx="9360000" cy="5258880"/>
          </a:xfrm>
          <a:prstGeom prst="rect">
            <a:avLst/>
          </a:prstGeom>
          <a:ln w="0">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3" name=""/>
          <p:cNvSpPr/>
          <p:nvPr/>
        </p:nvSpPr>
        <p:spPr>
          <a:xfrm>
            <a:off x="1522440" y="1798560"/>
            <a:ext cx="9120240" cy="236376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US" sz="3600" spc="-1" strike="noStrike">
                <a:solidFill>
                  <a:srgbClr val="9c0000"/>
                </a:solidFill>
                <a:latin typeface="Lato"/>
                <a:ea typeface="DejaVu Sans"/>
              </a:rPr>
              <a:t>ACTIVITY</a:t>
            </a:r>
            <a:endParaRPr b="0" lang="en-PH" sz="3600" spc="-1" strike="noStrike">
              <a:solidFill>
                <a:srgbClr val="000000"/>
              </a:solidFill>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4" name=""/>
          <p:cNvSpPr/>
          <p:nvPr/>
        </p:nvSpPr>
        <p:spPr>
          <a:xfrm>
            <a:off x="-360360" y="2879640"/>
            <a:ext cx="12169800" cy="615960"/>
          </a:xfrm>
          <a:prstGeom prst="rect">
            <a:avLst/>
          </a:prstGeom>
          <a:noFill/>
          <a:ln w="0">
            <a:noFill/>
          </a:ln>
        </p:spPr>
        <p:style>
          <a:lnRef idx="0"/>
          <a:fillRef idx="0"/>
          <a:effectRef idx="0"/>
          <a:fontRef idx="minor"/>
        </p:style>
      </p:sp>
      <p:sp>
        <p:nvSpPr>
          <p:cNvPr id="165" name=""/>
          <p:cNvSpPr/>
          <p:nvPr/>
        </p:nvSpPr>
        <p:spPr>
          <a:xfrm>
            <a:off x="539640" y="3240000"/>
            <a:ext cx="10780920" cy="2500560"/>
          </a:xfrm>
          <a:prstGeom prst="rect">
            <a:avLst/>
          </a:prstGeom>
          <a:noFill/>
          <a:ln w="0">
            <a:noFill/>
          </a:ln>
        </p:spPr>
        <p:style>
          <a:lnRef idx="0"/>
          <a:fillRef idx="0"/>
          <a:effectRef idx="0"/>
          <a:fontRef idx="minor"/>
        </p:style>
      </p:sp>
      <p:sp>
        <p:nvSpPr>
          <p:cNvPr id="166" name=""/>
          <p:cNvSpPr/>
          <p:nvPr/>
        </p:nvSpPr>
        <p:spPr>
          <a:xfrm>
            <a:off x="395640" y="576720"/>
            <a:ext cx="11518920" cy="5759280"/>
          </a:xfrm>
          <a:prstGeom prst="rect">
            <a:avLst/>
          </a:prstGeom>
          <a:noFill/>
          <a:ln w="0">
            <a:noFill/>
          </a:ln>
        </p:spPr>
        <p:style>
          <a:lnRef idx="0"/>
          <a:fillRef idx="0"/>
          <a:effectRef idx="0"/>
          <a:fontRef idx="minor"/>
        </p:style>
        <p:txBody>
          <a:bodyPr lIns="90000" rIns="90000" tIns="45000" bIns="45000" anchor="ctr">
            <a:noAutofit/>
          </a:bodyPr>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1" lang="en-US" sz="2000" spc="-1" strike="noStrike">
                <a:solidFill>
                  <a:srgbClr val="000000"/>
                </a:solidFill>
                <a:latin typeface="Lato"/>
                <a:ea typeface="DejaVu Sans"/>
              </a:rPr>
              <a:t>INSTRUCTION:</a:t>
            </a:r>
            <a:r>
              <a:rPr b="0" lang="en-US" sz="2000" spc="-1" strike="noStrike">
                <a:solidFill>
                  <a:srgbClr val="000000"/>
                </a:solidFill>
                <a:latin typeface="Lato"/>
                <a:ea typeface="DejaVu Sans"/>
              </a:rPr>
              <a:t> Answer the following questions. Circle the letter of the correct answer.</a:t>
            </a:r>
            <a:endParaRPr b="0" lang="en-PH" sz="2000" spc="-1" strike="noStrike">
              <a:solidFill>
                <a:srgbClr val="000000"/>
              </a:solidFill>
              <a:latin typeface="Lato"/>
              <a:ea typeface="PingFang SC"/>
            </a:endParaRPr>
          </a:p>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DejaVu Sans"/>
              </a:rPr>
              <a:t>1. What is the result when you multiply 2x</a:t>
            </a:r>
            <a:r>
              <a:rPr b="0" lang="en-US" sz="2000" spc="-1" strike="noStrike" baseline="33000">
                <a:solidFill>
                  <a:srgbClr val="000000"/>
                </a:solidFill>
                <a:latin typeface="Lato"/>
                <a:ea typeface="DejaVu Sans"/>
              </a:rPr>
              <a:t>3</a:t>
            </a:r>
            <a:r>
              <a:rPr b="0" lang="en-US" sz="2000" spc="-1" strike="noStrike">
                <a:solidFill>
                  <a:srgbClr val="000000"/>
                </a:solidFill>
                <a:latin typeface="Lato"/>
                <a:ea typeface="DejaVu Sans"/>
              </a:rPr>
              <a:t> </a:t>
            </a:r>
            <a:r>
              <a:rPr b="0" lang="en-US" sz="2000" spc="-1" strike="noStrike">
                <a:solidFill>
                  <a:srgbClr val="000000"/>
                </a:solidFill>
                <a:latin typeface="Reem Kufi"/>
                <a:ea typeface="Reem Kufi"/>
              </a:rPr>
              <a:t>·</a:t>
            </a:r>
            <a:r>
              <a:rPr b="0" lang="en-US" sz="2000" spc="-1" strike="noStrike">
                <a:solidFill>
                  <a:srgbClr val="000000"/>
                </a:solidFill>
                <a:latin typeface="Lato"/>
                <a:ea typeface="DejaVu Sans"/>
              </a:rPr>
              <a:t> x</a:t>
            </a:r>
            <a:r>
              <a:rPr b="0" lang="en-US" sz="2000" spc="-1" strike="noStrike" baseline="33000">
                <a:solidFill>
                  <a:srgbClr val="000000"/>
                </a:solidFill>
                <a:latin typeface="Lato"/>
                <a:ea typeface="DejaVu Sans"/>
              </a:rPr>
              <a:t>7</a:t>
            </a:r>
            <a:r>
              <a:rPr b="0" lang="en-US" sz="2000" spc="-1" strike="noStrike">
                <a:solidFill>
                  <a:srgbClr val="000000"/>
                </a:solidFill>
                <a:latin typeface="Lato"/>
                <a:ea typeface="DejaVu Sans"/>
              </a:rPr>
              <a:t> </a:t>
            </a:r>
            <a:r>
              <a:rPr b="0" lang="en-US" sz="2000" spc="-1" strike="noStrike">
                <a:solidFill>
                  <a:srgbClr val="000000"/>
                </a:solidFill>
                <a:latin typeface="Reem Kufi"/>
                <a:ea typeface="Reem Kufi"/>
              </a:rPr>
              <a:t>·</a:t>
            </a:r>
            <a:r>
              <a:rPr b="0" lang="en-US" sz="2000" spc="-1" strike="noStrike">
                <a:solidFill>
                  <a:srgbClr val="000000"/>
                </a:solidFill>
                <a:latin typeface="Lato"/>
                <a:ea typeface="DejaVu Sans"/>
              </a:rPr>
              <a:t> x5?</a:t>
            </a:r>
            <a:endParaRPr b="0" lang="en-PH" sz="2000" spc="-1" strike="noStrike">
              <a:solidFill>
                <a:srgbClr val="000000"/>
              </a:solidFill>
              <a:latin typeface="Lato"/>
              <a:ea typeface="PingFang SC"/>
            </a:endParaRPr>
          </a:p>
          <a:p>
            <a:pPr lvl="1" marL="743040" indent="-285840">
              <a:lnSpc>
                <a:spcPct val="150000"/>
              </a:lnSpc>
              <a:spcBef>
                <a:spcPts val="300"/>
              </a:spcBef>
              <a:spcAft>
                <a:spcPts val="300"/>
              </a:spcAft>
              <a:buClr>
                <a:srgbClr val="000000"/>
              </a:buClr>
              <a:buFont typeface="Times New Roman"/>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DejaVu Sans"/>
              </a:rPr>
              <a:t>a. 2x</a:t>
            </a:r>
            <a:r>
              <a:rPr b="0" lang="en-US" sz="2000" spc="-1" strike="noStrike" baseline="33000">
                <a:solidFill>
                  <a:srgbClr val="000000"/>
                </a:solidFill>
                <a:latin typeface="Lato"/>
                <a:ea typeface="DejaVu Sans"/>
              </a:rPr>
              <a:t>105</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b. 4x</a:t>
            </a:r>
            <a:r>
              <a:rPr b="0" lang="en-US" sz="2000" spc="-1" strike="noStrike" baseline="33000">
                <a:solidFill>
                  <a:srgbClr val="000000"/>
                </a:solidFill>
                <a:latin typeface="Lato"/>
                <a:ea typeface="DejaVu Sans"/>
              </a:rPr>
              <a:t>105</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c. 2x</a:t>
            </a:r>
            <a:r>
              <a:rPr b="0" lang="en-US" sz="2000" spc="-1" strike="noStrike" baseline="33000">
                <a:solidFill>
                  <a:srgbClr val="000000"/>
                </a:solidFill>
                <a:latin typeface="Lato"/>
                <a:ea typeface="DejaVu Sans"/>
              </a:rPr>
              <a:t>15</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d. 4X</a:t>
            </a:r>
            <a:r>
              <a:rPr b="0" lang="en-US" sz="2000" spc="-1" strike="noStrike" baseline="33000">
                <a:solidFill>
                  <a:srgbClr val="000000"/>
                </a:solidFill>
                <a:latin typeface="Lato"/>
                <a:ea typeface="DejaVu Sans"/>
              </a:rPr>
              <a:t>15</a:t>
            </a:r>
            <a:endParaRPr b="0" lang="en-PH" sz="2000" spc="-1" strike="noStrike">
              <a:solidFill>
                <a:srgbClr val="000000"/>
              </a:solidFill>
              <a:latin typeface="Lato"/>
              <a:ea typeface="PingFang SC"/>
            </a:endParaRPr>
          </a:p>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DejaVu Sans"/>
              </a:rPr>
              <a:t>2. What is the product of 3y</a:t>
            </a:r>
            <a:r>
              <a:rPr b="0" lang="en-US" sz="2000" spc="-1" strike="noStrike" baseline="33000">
                <a:solidFill>
                  <a:srgbClr val="000000"/>
                </a:solidFill>
                <a:latin typeface="Lato"/>
                <a:ea typeface="DejaVu Sans"/>
              </a:rPr>
              <a:t>4</a:t>
            </a:r>
            <a:r>
              <a:rPr b="0" lang="en-US" sz="2000" spc="-1" strike="noStrike">
                <a:solidFill>
                  <a:srgbClr val="000000"/>
                </a:solidFill>
                <a:latin typeface="Lato"/>
                <a:ea typeface="DejaVu Sans"/>
              </a:rPr>
              <a:t>  ( - 5y</a:t>
            </a:r>
            <a:r>
              <a:rPr b="0" lang="en-US" sz="2000" spc="-1" strike="noStrike" baseline="33000">
                <a:solidFill>
                  <a:srgbClr val="000000"/>
                </a:solidFill>
                <a:latin typeface="Lato"/>
                <a:ea typeface="DejaVu Sans"/>
              </a:rPr>
              <a:t>3</a:t>
            </a:r>
            <a:r>
              <a:rPr b="0" lang="en-US" sz="2000" spc="-1" strike="noStrike">
                <a:solidFill>
                  <a:srgbClr val="000000"/>
                </a:solidFill>
                <a:latin typeface="Lato"/>
                <a:ea typeface="DejaVu Sans"/>
              </a:rPr>
              <a:t> )?</a:t>
            </a:r>
            <a:endParaRPr b="0" lang="en-PH" sz="2000" spc="-1" strike="noStrike">
              <a:solidFill>
                <a:srgbClr val="000000"/>
              </a:solidFill>
              <a:latin typeface="Lato"/>
              <a:ea typeface="PingFang SC"/>
            </a:endParaRPr>
          </a:p>
          <a:p>
            <a:pPr lvl="1" marL="743040" indent="-285840">
              <a:lnSpc>
                <a:spcPct val="150000"/>
              </a:lnSpc>
              <a:spcBef>
                <a:spcPts val="300"/>
              </a:spcBef>
              <a:spcAft>
                <a:spcPts val="300"/>
              </a:spcAft>
              <a:buClr>
                <a:srgbClr val="000000"/>
              </a:buClr>
              <a:buFont typeface="Times New Roman"/>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DejaVu Sans"/>
              </a:rPr>
              <a:t>a. -15y</a:t>
            </a:r>
            <a:r>
              <a:rPr b="0" lang="en-US" sz="2000" spc="-1" strike="noStrike" baseline="33000">
                <a:solidFill>
                  <a:srgbClr val="000000"/>
                </a:solidFill>
                <a:latin typeface="Lato"/>
                <a:ea typeface="DejaVu Sans"/>
              </a:rPr>
              <a:t>7</a:t>
            </a:r>
            <a:r>
              <a:rPr b="0" lang="en-US" sz="2000" spc="-1" strike="noStrike" baseline="33000">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b. 15Y</a:t>
            </a:r>
            <a:r>
              <a:rPr b="0" lang="en-US" sz="2000" spc="-1" strike="noStrike" baseline="33000">
                <a:solidFill>
                  <a:srgbClr val="000000"/>
                </a:solidFill>
                <a:latin typeface="Lato"/>
                <a:ea typeface="DejaVu Sans"/>
              </a:rPr>
              <a:t>7</a:t>
            </a:r>
            <a:r>
              <a:rPr b="0" lang="en-US" sz="2000" spc="-1" strike="noStrike" baseline="33000">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c. -15y</a:t>
            </a:r>
            <a:r>
              <a:rPr b="0" lang="en-US" sz="2000" spc="-1" strike="noStrike" baseline="33000">
                <a:solidFill>
                  <a:srgbClr val="000000"/>
                </a:solidFill>
                <a:latin typeface="Lato"/>
                <a:ea typeface="DejaVu Sans"/>
              </a:rPr>
              <a:t>12</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d. 15y</a:t>
            </a:r>
            <a:r>
              <a:rPr b="0" lang="en-US" sz="2000" spc="-1" strike="noStrike" baseline="33000">
                <a:solidFill>
                  <a:srgbClr val="000000"/>
                </a:solidFill>
                <a:latin typeface="Lato"/>
                <a:ea typeface="DejaVu Sans"/>
              </a:rPr>
              <a:t>12</a:t>
            </a:r>
            <a:endParaRPr b="0" lang="en-PH" sz="2000" spc="-1" strike="noStrike">
              <a:solidFill>
                <a:srgbClr val="000000"/>
              </a:solidFill>
              <a:latin typeface="Lato"/>
              <a:ea typeface="PingFang SC"/>
            </a:endParaRPr>
          </a:p>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DejaVu Sans"/>
              </a:rPr>
              <a:t>3. What is 28m9 divided by 4m3?</a:t>
            </a:r>
            <a:endParaRPr b="0" lang="en-PH" sz="2000" spc="-1" strike="noStrike">
              <a:solidFill>
                <a:srgbClr val="000000"/>
              </a:solidFill>
              <a:latin typeface="Lato"/>
              <a:ea typeface="PingFang SC"/>
            </a:endParaRPr>
          </a:p>
          <a:p>
            <a:pPr lvl="1" marL="743040" indent="-285840">
              <a:lnSpc>
                <a:spcPct val="150000"/>
              </a:lnSpc>
              <a:spcBef>
                <a:spcPts val="300"/>
              </a:spcBef>
              <a:spcAft>
                <a:spcPts val="300"/>
              </a:spcAft>
              <a:buClr>
                <a:srgbClr val="000000"/>
              </a:buClr>
              <a:buFont typeface="Times New Roman"/>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DejaVu Sans"/>
              </a:rPr>
              <a:t>a. 28m</a:t>
            </a:r>
            <a:r>
              <a:rPr b="0" lang="en-US" sz="2000" spc="-1" strike="noStrike" baseline="33000">
                <a:solidFill>
                  <a:srgbClr val="000000"/>
                </a:solidFill>
                <a:latin typeface="Lato"/>
                <a:ea typeface="DejaVu Sans"/>
              </a:rPr>
              <a:t>6</a:t>
            </a:r>
            <a:r>
              <a:rPr b="0" lang="en-US" sz="2000" spc="-1" strike="noStrike" baseline="33000">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b. 7m</a:t>
            </a:r>
            <a:r>
              <a:rPr b="0" lang="en-US" sz="2000" spc="-1" strike="noStrike" baseline="33000">
                <a:solidFill>
                  <a:srgbClr val="000000"/>
                </a:solidFill>
                <a:latin typeface="Lato"/>
                <a:ea typeface="DejaVu Sans"/>
              </a:rPr>
              <a:t>6</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c. 24m</a:t>
            </a:r>
            <a:r>
              <a:rPr b="0" lang="en-US" sz="2000" spc="-1" strike="noStrike" baseline="33000">
                <a:solidFill>
                  <a:srgbClr val="000000"/>
                </a:solidFill>
                <a:latin typeface="Lato"/>
                <a:ea typeface="DejaVu Sans"/>
              </a:rPr>
              <a:t>3</a:t>
            </a:r>
            <a:r>
              <a:rPr b="0" lang="en-US" sz="2000" spc="-1" strike="noStrike" baseline="33000">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d. 7m</a:t>
            </a:r>
            <a:r>
              <a:rPr b="0" lang="en-US" sz="2000" spc="-1" strike="noStrike" baseline="33000">
                <a:solidFill>
                  <a:srgbClr val="000000"/>
                </a:solidFill>
                <a:latin typeface="Lato"/>
                <a:ea typeface="DejaVu Sans"/>
              </a:rPr>
              <a:t>3</a:t>
            </a:r>
            <a:endParaRPr b="0" lang="en-PH" sz="2000" spc="-1" strike="noStrike">
              <a:solidFill>
                <a:srgbClr val="000000"/>
              </a:solidFill>
              <a:latin typeface="Lato"/>
              <a:ea typeface="PingFang SC"/>
            </a:endParaRPr>
          </a:p>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DejaVu Sans"/>
              </a:rPr>
              <a:t>4. What is the quotient in -21h7 </a:t>
            </a:r>
            <a:r>
              <a:rPr b="0" lang="en-US" sz="2000" spc="-1" strike="noStrike">
                <a:solidFill>
                  <a:srgbClr val="000000"/>
                </a:solidFill>
                <a:latin typeface="Times New Roman"/>
                <a:ea typeface="Times New Roman"/>
              </a:rPr>
              <a:t>÷</a:t>
            </a:r>
            <a:r>
              <a:rPr b="0" lang="en-US" sz="2000" spc="-1" strike="noStrike">
                <a:solidFill>
                  <a:srgbClr val="000000"/>
                </a:solidFill>
                <a:latin typeface="Lato"/>
                <a:ea typeface="Times New Roman"/>
              </a:rPr>
              <a:t> </a:t>
            </a:r>
            <a:r>
              <a:rPr b="0" lang="en-US" sz="2000" spc="-1" strike="noStrike">
                <a:solidFill>
                  <a:srgbClr val="000000"/>
                </a:solidFill>
                <a:latin typeface="Lato"/>
                <a:ea typeface="DejaVu Sans"/>
              </a:rPr>
              <a:t> (-3</a:t>
            </a:r>
            <a:r>
              <a:rPr b="0" lang="en-US" sz="2000" spc="-1" strike="noStrike">
                <a:solidFill>
                  <a:srgbClr val="000000"/>
                </a:solidFill>
                <a:latin typeface="Lato"/>
                <a:ea typeface="DejaVu Sans"/>
              </a:rPr>
              <a:t>h</a:t>
            </a:r>
            <a:r>
              <a:rPr b="0" lang="en-US" sz="2000" spc="-1" strike="noStrike" baseline="33000">
                <a:solidFill>
                  <a:srgbClr val="000000"/>
                </a:solidFill>
                <a:latin typeface="Lato"/>
                <a:ea typeface="DejaVu Sans"/>
              </a:rPr>
              <a:t>14</a:t>
            </a:r>
            <a:r>
              <a:rPr b="0" lang="en-US" sz="2000" spc="-1" strike="noStrike">
                <a:solidFill>
                  <a:srgbClr val="000000"/>
                </a:solidFill>
                <a:latin typeface="Lato"/>
                <a:ea typeface="DejaVu Sans"/>
              </a:rPr>
              <a:t>)?</a:t>
            </a:r>
            <a:endParaRPr b="0" lang="en-PH" sz="2000" spc="-1" strike="noStrike">
              <a:solidFill>
                <a:srgbClr val="000000"/>
              </a:solidFill>
              <a:latin typeface="Lato"/>
              <a:ea typeface="PingFang SC"/>
            </a:endParaRPr>
          </a:p>
          <a:p>
            <a:pPr lvl="1" marL="743040" indent="-285840">
              <a:lnSpc>
                <a:spcPct val="150000"/>
              </a:lnSpc>
              <a:spcBef>
                <a:spcPts val="300"/>
              </a:spcBef>
              <a:spcAft>
                <a:spcPts val="300"/>
              </a:spcAft>
              <a:buClr>
                <a:srgbClr val="000000"/>
              </a:buClr>
              <a:buFont typeface="Times New Roman"/>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DejaVu Sans"/>
              </a:rPr>
              <a:t>a. 7h</a:t>
            </a:r>
            <a:r>
              <a:rPr b="0" lang="en-US" sz="2000" spc="-1" strike="noStrike" baseline="33000">
                <a:solidFill>
                  <a:srgbClr val="000000"/>
                </a:solidFill>
                <a:latin typeface="Lato"/>
                <a:ea typeface="DejaVu Sans"/>
              </a:rPr>
              <a:t>7</a:t>
            </a:r>
            <a:r>
              <a:rPr b="0" lang="en-US" sz="2000" spc="-1" strike="noStrike" baseline="33000">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b. 7/h</a:t>
            </a:r>
            <a:r>
              <a:rPr b="0" lang="en-US" sz="2000" spc="-1" strike="noStrike" baseline="33000">
                <a:solidFill>
                  <a:srgbClr val="000000"/>
                </a:solidFill>
                <a:latin typeface="Lato"/>
                <a:ea typeface="DejaVu Sans"/>
              </a:rPr>
              <a:t>7</a:t>
            </a:r>
            <a:r>
              <a:rPr b="0" lang="en-US" sz="2000" spc="-1" strike="noStrike" baseline="33000">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c. h</a:t>
            </a:r>
            <a:r>
              <a:rPr b="0" lang="en-US" sz="2000" spc="-1" strike="noStrike" baseline="33000">
                <a:solidFill>
                  <a:srgbClr val="000000"/>
                </a:solidFill>
                <a:latin typeface="Lato"/>
                <a:ea typeface="DejaVu Sans"/>
              </a:rPr>
              <a:t>7</a:t>
            </a:r>
            <a:r>
              <a:rPr b="0" lang="en-US" sz="2000" spc="-1" strike="noStrike">
                <a:solidFill>
                  <a:srgbClr val="000000"/>
                </a:solidFill>
                <a:latin typeface="Lato"/>
                <a:ea typeface="DejaVu Sans"/>
              </a:rPr>
              <a:t>/7</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d. -7/h</a:t>
            </a:r>
            <a:r>
              <a:rPr b="0" lang="en-US" sz="2000" spc="-1" strike="noStrike" baseline="33000">
                <a:solidFill>
                  <a:srgbClr val="000000"/>
                </a:solidFill>
                <a:latin typeface="Lato"/>
                <a:ea typeface="DejaVu Sans"/>
              </a:rPr>
              <a:t>7</a:t>
            </a:r>
            <a:endParaRPr b="0" lang="en-PH" sz="2000" spc="-1" strike="noStrike">
              <a:solidFill>
                <a:srgbClr val="000000"/>
              </a:solidFill>
              <a:latin typeface="Lato"/>
              <a:ea typeface="PingFang SC"/>
            </a:endParaRPr>
          </a:p>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DejaVu Sans"/>
              </a:rPr>
              <a:t>5. Which of the following is the result of raising y8 to the 7</a:t>
            </a:r>
            <a:r>
              <a:rPr b="0" lang="en-US" sz="2000" spc="-1" strike="noStrike" baseline="14000000">
                <a:solidFill>
                  <a:srgbClr val="000000"/>
                </a:solidFill>
                <a:latin typeface="Lato"/>
                <a:ea typeface="DejaVu Sans"/>
              </a:rPr>
              <a:t>th</a:t>
            </a:r>
            <a:r>
              <a:rPr b="0" lang="en-US" sz="2000" spc="-1" strike="noStrike">
                <a:solidFill>
                  <a:srgbClr val="000000"/>
                </a:solidFill>
                <a:latin typeface="Lato"/>
                <a:ea typeface="DejaVu Sans"/>
              </a:rPr>
              <a:t> power?</a:t>
            </a:r>
            <a:endParaRPr b="0" lang="en-PH" sz="2000" spc="-1" strike="noStrike">
              <a:solidFill>
                <a:srgbClr val="000000"/>
              </a:solidFill>
              <a:latin typeface="Lato"/>
              <a:ea typeface="PingFang SC"/>
            </a:endParaRPr>
          </a:p>
          <a:p>
            <a:pPr lvl="1" marL="743040" indent="-285840">
              <a:lnSpc>
                <a:spcPct val="150000"/>
              </a:lnSpc>
              <a:spcBef>
                <a:spcPts val="300"/>
              </a:spcBef>
              <a:spcAft>
                <a:spcPts val="300"/>
              </a:spcAft>
              <a:buClr>
                <a:srgbClr val="000000"/>
              </a:buClr>
              <a:buFont typeface="Times New Roman"/>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DejaVu Sans"/>
              </a:rPr>
              <a:t>a. y</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b. y</a:t>
            </a:r>
            <a:r>
              <a:rPr b="0" lang="en-US" sz="2000" spc="-1" strike="noStrike" baseline="33000">
                <a:solidFill>
                  <a:srgbClr val="000000"/>
                </a:solidFill>
                <a:latin typeface="Lato"/>
                <a:ea typeface="DejaVu Sans"/>
              </a:rPr>
              <a:t>15</a:t>
            </a:r>
            <a:r>
              <a:rPr b="0" lang="en-US" sz="2000" spc="-1" strike="noStrike" baseline="33000">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c. y</a:t>
            </a:r>
            <a:r>
              <a:rPr b="0" lang="en-US" sz="2000" spc="-1" strike="noStrike" baseline="33000">
                <a:solidFill>
                  <a:srgbClr val="000000"/>
                </a:solidFill>
                <a:latin typeface="Lato"/>
                <a:ea typeface="DejaVu Sans"/>
              </a:rPr>
              <a:t>1.5</a:t>
            </a:r>
            <a:r>
              <a:rPr b="0" lang="en-US" sz="2000" spc="-1" strike="noStrike" baseline="33000">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d. y</a:t>
            </a:r>
            <a:r>
              <a:rPr b="0" lang="en-US" sz="2000" spc="-1" strike="noStrike" baseline="33000">
                <a:solidFill>
                  <a:srgbClr val="000000"/>
                </a:solidFill>
                <a:latin typeface="Lato"/>
                <a:ea typeface="DejaVu Sans"/>
              </a:rPr>
              <a:t>56</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endParaRPr b="0" lang="en-PH" sz="2000" spc="-1" strike="noStrike">
              <a:solidFill>
                <a:srgbClr val="000000"/>
              </a:solidFill>
              <a:latin typeface="Lato"/>
              <a:ea typeface="PingFang SC"/>
            </a:endParaRPr>
          </a:p>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DejaVu Sans"/>
              </a:rPr>
              <a:t> </a:t>
            </a:r>
            <a:endParaRPr b="0" lang="en-PH" sz="2000" spc="-1" strike="noStrike">
              <a:solidFill>
                <a:srgbClr val="000000"/>
              </a:solidFill>
              <a:latin typeface="Lato"/>
              <a:ea typeface="PingFang SC"/>
            </a:endParaRPr>
          </a:p>
        </p:txBody>
      </p:sp>
      <p:sp>
        <p:nvSpPr>
          <p:cNvPr id="167" name=""/>
          <p:cNvSpPr/>
          <p:nvPr/>
        </p:nvSpPr>
        <p:spPr>
          <a:xfrm>
            <a:off x="546120" y="900000"/>
            <a:ext cx="11333160" cy="337500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p:txBody>
      </p:sp>
      <p:sp>
        <p:nvSpPr>
          <p:cNvPr id="168" name=""/>
          <p:cNvSpPr/>
          <p:nvPr/>
        </p:nvSpPr>
        <p:spPr>
          <a:xfrm>
            <a:off x="360360" y="1800360"/>
            <a:ext cx="9717120" cy="43192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p:txBody>
      </p:sp>
      <p:sp>
        <p:nvSpPr>
          <p:cNvPr id="169" name=""/>
          <p:cNvSpPr/>
          <p:nvPr/>
        </p:nvSpPr>
        <p:spPr>
          <a:xfrm>
            <a:off x="-312840" y="2536920"/>
            <a:ext cx="12192120" cy="7030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2000" spc="-1" strike="noStrike">
                <a:solidFill>
                  <a:srgbClr val="000000"/>
                </a:solidFill>
                <a:latin typeface="Lato"/>
              </a:rPr>
              <a:t>	</a:t>
            </a:r>
            <a:r>
              <a:rPr b="0" lang="en-PH" sz="2000" spc="-1" strike="noStrike">
                <a:solidFill>
                  <a:srgbClr val="000000"/>
                </a:solidFill>
                <a:latin typeface="Lato"/>
              </a:rPr>
              <a:t>	</a:t>
            </a:r>
            <a:r>
              <a:rPr b="0" lang="en-PH" sz="2000" spc="-1" strike="noStrike">
                <a:solidFill>
                  <a:srgbClr val="000000"/>
                </a:solidFill>
                <a:latin typeface="Lato"/>
              </a:rPr>
              <a:t>   </a:t>
            </a:r>
            <a:endParaRPr b="0" lang="en-PH" sz="2000" spc="-1" strike="noStrike">
              <a:solidFill>
                <a:srgbClr val="000000"/>
              </a:solidFill>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5" name=""/>
          <p:cNvSpPr/>
          <p:nvPr/>
        </p:nvSpPr>
        <p:spPr>
          <a:xfrm>
            <a:off x="379440" y="3600360"/>
            <a:ext cx="10780560" cy="2500560"/>
          </a:xfrm>
          <a:prstGeom prst="rect">
            <a:avLst/>
          </a:prstGeom>
          <a:noFill/>
          <a:ln w="0">
            <a:noFill/>
          </a:ln>
        </p:spPr>
        <p:style>
          <a:lnRef idx="0"/>
          <a:fillRef idx="0"/>
          <a:effectRef idx="0"/>
          <a:fontRef idx="minor"/>
        </p:style>
      </p:sp>
      <p:sp>
        <p:nvSpPr>
          <p:cNvPr id="126" name=""/>
          <p:cNvSpPr/>
          <p:nvPr/>
        </p:nvSpPr>
        <p:spPr>
          <a:xfrm>
            <a:off x="730080" y="288000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þ¤çþ"/>
              </a:rPr>
              <a:t>	</a:t>
            </a:r>
            <a:r>
              <a:rPr b="0" lang="en-PH" sz="2000" spc="-1" strike="noStrike">
                <a:solidFill>
                  <a:srgbClr val="000000"/>
                </a:solidFill>
                <a:latin typeface="Lato"/>
                <a:ea typeface="€þ¤çþ"/>
              </a:rPr>
              <a:t>When multiplying expressions with the same base, you simply retain the common base and add the exponents. Then, you evaluate the result whenever necessary. This is called the </a:t>
            </a:r>
            <a:r>
              <a:rPr b="0" lang="en-PH" sz="2000" spc="-1" strike="noStrike">
                <a:solidFill>
                  <a:srgbClr val="000000"/>
                </a:solidFill>
                <a:latin typeface="Lato"/>
              </a:rPr>
              <a:t>multiplication law of exponents or the product rule. In general, if </a:t>
            </a:r>
            <a:r>
              <a:rPr b="0" i="1" lang="en-PH" sz="2000" spc="-1" strike="noStrike">
                <a:solidFill>
                  <a:srgbClr val="000000"/>
                </a:solidFill>
                <a:latin typeface="Lato"/>
              </a:rPr>
              <a:t>x</a:t>
            </a:r>
            <a:r>
              <a:rPr b="0" lang="en-PH" sz="2000" spc="-1" strike="noStrike">
                <a:solidFill>
                  <a:srgbClr val="000000"/>
                </a:solidFill>
                <a:latin typeface="Lato"/>
              </a:rPr>
              <a:t> is any real number, and if </a:t>
            </a:r>
            <a:r>
              <a:rPr b="0" i="1" lang="en-PH" sz="2000" spc="-1" strike="noStrike">
                <a:solidFill>
                  <a:srgbClr val="000000"/>
                </a:solidFill>
                <a:latin typeface="Lato"/>
              </a:rPr>
              <a:t>m</a:t>
            </a:r>
            <a:r>
              <a:rPr b="0" lang="en-PH" sz="2000" spc="-1" strike="noStrike">
                <a:solidFill>
                  <a:srgbClr val="000000"/>
                </a:solidFill>
                <a:latin typeface="Lato"/>
              </a:rPr>
              <a:t> and </a:t>
            </a:r>
            <a:r>
              <a:rPr b="0" i="1" lang="en-PH" sz="2000" spc="-1" strike="noStrike">
                <a:solidFill>
                  <a:srgbClr val="000000"/>
                </a:solidFill>
                <a:latin typeface="Lato"/>
              </a:rPr>
              <a:t>n</a:t>
            </a:r>
            <a:r>
              <a:rPr b="0" lang="en-PH" sz="2000" spc="-1" strike="noStrike">
                <a:solidFill>
                  <a:srgbClr val="000000"/>
                </a:solidFill>
                <a:latin typeface="Lato"/>
              </a:rPr>
              <a:t> are positive integers, we have:</a:t>
            </a:r>
            <a:endParaRPr b="0" lang="en-PH" sz="2000" spc="-1" strike="noStrike">
              <a:solidFill>
                <a:srgbClr val="000000"/>
              </a:solidFill>
              <a:latin typeface="Lato"/>
            </a:endParaRPr>
          </a:p>
          <a:p>
            <a:pPr algn="ct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i="1" lang="en-PH" sz="2000" spc="-1" strike="noStrike">
                <a:solidFill>
                  <a:srgbClr val="000000"/>
                </a:solidFill>
                <a:latin typeface="Lato"/>
              </a:rPr>
              <a:t>x</a:t>
            </a:r>
            <a:r>
              <a:rPr b="0" i="1" lang="en-PH" sz="2000" spc="-1" strike="noStrike" baseline="33000">
                <a:solidFill>
                  <a:srgbClr val="000000"/>
                </a:solidFill>
                <a:latin typeface="Lato"/>
              </a:rPr>
              <a:t>m</a:t>
            </a:r>
            <a:r>
              <a:rPr b="0" i="1" lang="en-PH" sz="2000" spc="-1" strike="noStrike">
                <a:solidFill>
                  <a:srgbClr val="000000"/>
                </a:solidFill>
                <a:latin typeface="Lato"/>
              </a:rPr>
              <a:t> </a:t>
            </a:r>
            <a:r>
              <a:rPr b="0" i="1" lang="en-PH" sz="2000" spc="-1" strike="noStrike">
                <a:solidFill>
                  <a:srgbClr val="000000"/>
                </a:solidFill>
                <a:latin typeface="Lato"/>
                <a:ea typeface="Reem Kufi"/>
              </a:rPr>
              <a:t>·</a:t>
            </a:r>
            <a:r>
              <a:rPr b="0" i="1" lang="en-PH" sz="2000" spc="-1" strike="noStrike">
                <a:solidFill>
                  <a:srgbClr val="000000"/>
                </a:solidFill>
                <a:latin typeface="Lato"/>
              </a:rPr>
              <a:t>  x</a:t>
            </a:r>
            <a:r>
              <a:rPr b="0" i="1" lang="en-PH" sz="2000" spc="-1" strike="noStrike" baseline="33000">
                <a:solidFill>
                  <a:srgbClr val="000000"/>
                </a:solidFill>
                <a:latin typeface="Lato"/>
              </a:rPr>
              <a:t>n</a:t>
            </a:r>
            <a:r>
              <a:rPr b="0" i="1" lang="en-PH" sz="2000" spc="-1" strike="noStrike">
                <a:solidFill>
                  <a:srgbClr val="000000"/>
                </a:solidFill>
                <a:latin typeface="Lato"/>
              </a:rPr>
              <a:t>   x</a:t>
            </a:r>
            <a:r>
              <a:rPr b="0" i="1" lang="en-PH" sz="2000" spc="-1" strike="noStrike" baseline="33000">
                <a:solidFill>
                  <a:srgbClr val="000000"/>
                </a:solidFill>
                <a:latin typeface="Lato"/>
              </a:rPr>
              <a:t>m+n</a:t>
            </a:r>
            <a:r>
              <a:rPr b="0" i="1" lang="en-PH" sz="2000" spc="-1" strike="noStrike">
                <a:solidFill>
                  <a:srgbClr val="000000"/>
                </a:solidFill>
                <a:latin typeface="Lato"/>
              </a:rPr>
              <a:t> </a:t>
            </a:r>
            <a:r>
              <a:rPr b="0" i="1" lang="en-PH" sz="2000" spc="-1" strike="noStrike">
                <a:solidFill>
                  <a:srgbClr val="000000"/>
                </a:solidFill>
                <a:latin typeface="Lato"/>
                <a:ea typeface="€®hæþ"/>
              </a:rPr>
              <a:t>.</a:t>
            </a:r>
            <a:endParaRPr b="0" lang="en-PH" sz="2000" spc="-1" strike="noStrike">
              <a:solidFill>
                <a:srgbClr val="000000"/>
              </a:solidFill>
              <a:latin typeface="Lato"/>
            </a:endParaRPr>
          </a:p>
        </p:txBody>
      </p:sp>
      <p:sp>
        <p:nvSpPr>
          <p:cNvPr id="127" name=""/>
          <p:cNvSpPr/>
          <p:nvPr/>
        </p:nvSpPr>
        <p:spPr>
          <a:xfrm>
            <a:off x="-360" y="133236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MULTIPLICATION LAW OF EXPONENTS </a:t>
            </a:r>
            <a:endParaRPr b="0" lang="en-PH" sz="3600" spc="-1" strike="noStrike">
              <a:solidFill>
                <a:srgbClr val="000000"/>
              </a:solidFill>
              <a:latin typeface="Arial"/>
            </a:endParaRPr>
          </a:p>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OR PRODUCT RULE</a:t>
            </a:r>
            <a:endParaRPr b="0" lang="en-PH" sz="3600" spc="-1" strike="noStrike">
              <a:solidFill>
                <a:srgbClr val="000000"/>
              </a:solidFill>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8" name=""/>
          <p:cNvSpPr/>
          <p:nvPr/>
        </p:nvSpPr>
        <p:spPr>
          <a:xfrm>
            <a:off x="379440" y="3600360"/>
            <a:ext cx="10780560" cy="2500560"/>
          </a:xfrm>
          <a:prstGeom prst="rect">
            <a:avLst/>
          </a:prstGeom>
          <a:noFill/>
          <a:ln w="0">
            <a:noFill/>
          </a:ln>
        </p:spPr>
        <p:style>
          <a:lnRef idx="0"/>
          <a:fillRef idx="0"/>
          <a:effectRef idx="0"/>
          <a:fontRef idx="minor"/>
        </p:style>
      </p:sp>
      <p:sp>
        <p:nvSpPr>
          <p:cNvPr id="129" name=""/>
          <p:cNvSpPr/>
          <p:nvPr/>
        </p:nvSpPr>
        <p:spPr>
          <a:xfrm>
            <a:off x="585720" y="157032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There are also instances when an expression containing an exponent is raised to another exponent. Look at the worked-out examples below. Can you guess the rule that should be followed in this case?</a:t>
            </a:r>
            <a:endParaRPr b="0" lang="en-PH" sz="2000" spc="-1" strike="noStrike">
              <a:solidFill>
                <a:srgbClr val="000000"/>
              </a:solidFill>
              <a:latin typeface="Lato"/>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a:p>
            <a:pPr marL="360000">
              <a:lnSpc>
                <a:spcPct val="93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rPr>
              <a:t>(4</a:t>
            </a:r>
            <a:r>
              <a:rPr b="0" lang="en-PH" sz="2000" spc="-1" strike="noStrike" baseline="33000">
                <a:solidFill>
                  <a:srgbClr val="000000"/>
                </a:solidFill>
                <a:latin typeface="Lato"/>
              </a:rPr>
              <a:t>2</a:t>
            </a:r>
            <a:r>
              <a:rPr b="0" lang="en-PH" sz="2000" spc="-1" strike="noStrike">
                <a:solidFill>
                  <a:srgbClr val="000000"/>
                </a:solidFill>
                <a:latin typeface="Lato"/>
              </a:rPr>
              <a:t> )</a:t>
            </a:r>
            <a:r>
              <a:rPr b="0" lang="en-PH" sz="2000" spc="-1" strike="noStrike" baseline="33000">
                <a:solidFill>
                  <a:srgbClr val="000000"/>
                </a:solidFill>
                <a:latin typeface="Lato"/>
              </a:rPr>
              <a:t>3</a:t>
            </a:r>
            <a:r>
              <a:rPr b="0" lang="en-PH" sz="2000" spc="-1" strike="noStrike">
                <a:solidFill>
                  <a:srgbClr val="000000"/>
                </a:solidFill>
                <a:latin typeface="Lato"/>
              </a:rPr>
              <a:t> = 4</a:t>
            </a:r>
            <a:r>
              <a:rPr b="0" lang="en-PH" sz="2000" spc="-1" strike="noStrike" baseline="33000">
                <a:solidFill>
                  <a:srgbClr val="000000"/>
                </a:solidFill>
                <a:latin typeface="Lato"/>
              </a:rPr>
              <a:t>2</a:t>
            </a:r>
            <a:r>
              <a:rPr b="0" lang="en-PH" sz="2000" spc="-1" strike="noStrike">
                <a:solidFill>
                  <a:srgbClr val="000000"/>
                </a:solidFill>
                <a:latin typeface="Lato"/>
              </a:rPr>
              <a:t> ·  4</a:t>
            </a:r>
            <a:r>
              <a:rPr b="0" lang="en-PH" sz="2000" spc="-1" strike="noStrike" baseline="33000">
                <a:solidFill>
                  <a:srgbClr val="000000"/>
                </a:solidFill>
                <a:latin typeface="Lato"/>
              </a:rPr>
              <a:t>2</a:t>
            </a:r>
            <a:r>
              <a:rPr b="0" lang="en-PH" sz="2000" spc="-1" strike="noStrike">
                <a:solidFill>
                  <a:srgbClr val="000000"/>
                </a:solidFill>
                <a:latin typeface="Lato"/>
              </a:rPr>
              <a:t> </a:t>
            </a:r>
            <a:r>
              <a:rPr b="0" lang="en-PH" sz="2000" spc="-1" strike="noStrike">
                <a:solidFill>
                  <a:srgbClr val="000000"/>
                </a:solidFill>
                <a:latin typeface="Reem Kufi"/>
                <a:ea typeface="Reem Kufi"/>
              </a:rPr>
              <a:t>·</a:t>
            </a:r>
            <a:r>
              <a:rPr b="0" lang="en-PH" sz="2000" spc="-1" strike="noStrike">
                <a:solidFill>
                  <a:srgbClr val="000000"/>
                </a:solidFill>
                <a:latin typeface="Lato"/>
              </a:rPr>
              <a:t> 4</a:t>
            </a:r>
            <a:r>
              <a:rPr b="0" lang="en-PH" sz="2000" spc="-1" strike="noStrike" baseline="33000">
                <a:solidFill>
                  <a:srgbClr val="000000"/>
                </a:solidFill>
                <a:latin typeface="Lato"/>
              </a:rPr>
              <a:t>2</a:t>
            </a:r>
            <a:r>
              <a:rPr b="0" lang="en-PH" sz="2000" spc="-1" strike="noStrike">
                <a:solidFill>
                  <a:srgbClr val="000000"/>
                </a:solidFill>
                <a:latin typeface="Lato"/>
              </a:rPr>
              <a:t>  =  (4 ·  4) · (4   4) · (4 · 4) = 4</a:t>
            </a:r>
            <a:r>
              <a:rPr b="0" lang="en-PH" sz="2000" spc="-1" strike="noStrike" baseline="33000">
                <a:solidFill>
                  <a:srgbClr val="000000"/>
                </a:solidFill>
                <a:latin typeface="Lato"/>
              </a:rPr>
              <a:t>6</a:t>
            </a:r>
            <a:r>
              <a:rPr b="0" lang="en-PH" sz="2000" spc="-1" strike="noStrike">
                <a:solidFill>
                  <a:srgbClr val="000000"/>
                </a:solidFill>
                <a:latin typeface="Lato"/>
              </a:rPr>
              <a:t> =  4,096</a:t>
            </a:r>
            <a:endParaRPr b="0" lang="en-PH" sz="2000" spc="-1" strike="noStrike">
              <a:solidFill>
                <a:srgbClr val="000000"/>
              </a:solidFill>
              <a:latin typeface="Lato"/>
            </a:endParaRPr>
          </a:p>
          <a:p>
            <a:pPr marL="360000">
              <a:lnSpc>
                <a:spcPct val="93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rPr>
              <a:t>(a</a:t>
            </a:r>
            <a:r>
              <a:rPr b="0" lang="en-PH" sz="2000" spc="-1" strike="noStrike" baseline="33000">
                <a:solidFill>
                  <a:srgbClr val="000000"/>
                </a:solidFill>
                <a:latin typeface="Lato"/>
              </a:rPr>
              <a:t>3</a:t>
            </a:r>
            <a:r>
              <a:rPr b="0" lang="en-PH" sz="2000" spc="-1" strike="noStrike">
                <a:solidFill>
                  <a:srgbClr val="000000"/>
                </a:solidFill>
                <a:latin typeface="Lato"/>
              </a:rPr>
              <a:t> )</a:t>
            </a:r>
            <a:r>
              <a:rPr b="0" lang="en-PH" sz="2000" spc="-1" strike="noStrike" baseline="33000">
                <a:solidFill>
                  <a:srgbClr val="000000"/>
                </a:solidFill>
                <a:latin typeface="Lato"/>
              </a:rPr>
              <a:t>4</a:t>
            </a:r>
            <a:r>
              <a:rPr b="0" lang="en-PH" sz="2000" spc="-1" strike="noStrike">
                <a:solidFill>
                  <a:srgbClr val="000000"/>
                </a:solidFill>
                <a:latin typeface="Lato"/>
              </a:rPr>
              <a:t>   a</a:t>
            </a:r>
            <a:r>
              <a:rPr b="0" lang="en-PH" sz="2000" spc="-1" strike="noStrike" baseline="33000">
                <a:solidFill>
                  <a:srgbClr val="000000"/>
                </a:solidFill>
                <a:latin typeface="Lato"/>
              </a:rPr>
              <a:t>3</a:t>
            </a:r>
            <a:r>
              <a:rPr b="0" lang="en-PH" sz="2000" spc="-1" strike="noStrike">
                <a:solidFill>
                  <a:srgbClr val="000000"/>
                </a:solidFill>
                <a:latin typeface="Lato"/>
              </a:rPr>
              <a:t> · a</a:t>
            </a:r>
            <a:r>
              <a:rPr b="0" lang="en-PH" sz="2000" spc="-1" strike="noStrike" baseline="33000">
                <a:solidFill>
                  <a:srgbClr val="000000"/>
                </a:solidFill>
                <a:latin typeface="Lato"/>
              </a:rPr>
              <a:t>3 </a:t>
            </a:r>
            <a:r>
              <a:rPr b="0" lang="en-PH" sz="2000" spc="-1" strike="noStrike">
                <a:solidFill>
                  <a:srgbClr val="000000"/>
                </a:solidFill>
                <a:latin typeface="Lato"/>
              </a:rPr>
              <a:t>· a</a:t>
            </a:r>
            <a:r>
              <a:rPr b="0" lang="en-PH" sz="2000" spc="-1" strike="noStrike" baseline="33000">
                <a:solidFill>
                  <a:srgbClr val="000000"/>
                </a:solidFill>
                <a:latin typeface="Lato"/>
              </a:rPr>
              <a:t>3</a:t>
            </a:r>
            <a:r>
              <a:rPr b="0" lang="en-PH" sz="2000" spc="-1" strike="noStrike">
                <a:solidFill>
                  <a:srgbClr val="000000"/>
                </a:solidFill>
                <a:latin typeface="Lato"/>
              </a:rPr>
              <a:t> · a</a:t>
            </a:r>
            <a:r>
              <a:rPr b="0" lang="en-PH" sz="2000" spc="-1" strike="noStrike" baseline="33000">
                <a:solidFill>
                  <a:srgbClr val="000000"/>
                </a:solidFill>
                <a:latin typeface="Lato"/>
              </a:rPr>
              <a:t>3  </a:t>
            </a:r>
            <a:r>
              <a:rPr b="0" lang="en-PH" sz="2000" spc="-1" strike="noStrike">
                <a:solidFill>
                  <a:srgbClr val="000000"/>
                </a:solidFill>
                <a:latin typeface="Lato"/>
              </a:rPr>
              <a:t>= (a · a · a) · (a · a · a) ·  (a · a · a) · (a · a </a:t>
            </a:r>
            <a:r>
              <a:rPr b="0" lang="en-PH" sz="2000" spc="-1" strike="noStrike">
                <a:solidFill>
                  <a:srgbClr val="000000"/>
                </a:solidFill>
                <a:latin typeface="Reem Kufi"/>
                <a:ea typeface="Reem Kufi"/>
              </a:rPr>
              <a:t>· </a:t>
            </a:r>
            <a:r>
              <a:rPr b="0" lang="en-PH" sz="2000" spc="-1" strike="noStrike">
                <a:solidFill>
                  <a:srgbClr val="000000"/>
                </a:solidFill>
                <a:latin typeface="Lato"/>
              </a:rPr>
              <a:t>a) = a</a:t>
            </a:r>
            <a:r>
              <a:rPr b="0" lang="en-PH" sz="2000" spc="-1" strike="noStrike" baseline="33000">
                <a:solidFill>
                  <a:srgbClr val="000000"/>
                </a:solidFill>
                <a:latin typeface="Lato"/>
              </a:rPr>
              <a:t>12</a:t>
            </a:r>
            <a:endParaRPr b="0" lang="en-PH" sz="2000" spc="-1" strike="noStrike">
              <a:solidFill>
                <a:srgbClr val="000000"/>
              </a:solidFill>
              <a:latin typeface="Lato"/>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What did you notice about the examples? What rule was applied?</a:t>
            </a:r>
            <a:endParaRPr b="0" lang="en-PH" sz="20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	</a:t>
            </a:r>
            <a:r>
              <a:rPr b="0" lang="en-PH" sz="2000" spc="-1" strike="noStrike">
                <a:solidFill>
                  <a:srgbClr val="000000"/>
                </a:solidFill>
                <a:latin typeface="Lato"/>
              </a:rPr>
              <a:t>If an expression involving an exponent is raised to a power, you retain the base and </a:t>
            </a:r>
            <a:r>
              <a:rPr b="0" lang="en-PH" sz="2000" spc="-1" strike="noStrike">
                <a:solidFill>
                  <a:srgbClr val="000000"/>
                </a:solidFill>
                <a:latin typeface="Lato"/>
              </a:rPr>
              <a:t>	</a:t>
            </a:r>
            <a:r>
              <a:rPr b="0" lang="en-PH" sz="2000" spc="-1" strike="noStrike">
                <a:solidFill>
                  <a:srgbClr val="000000"/>
                </a:solidFill>
                <a:latin typeface="Lato"/>
              </a:rPr>
              <a:t>	</a:t>
            </a:r>
            <a:r>
              <a:rPr b="0" lang="en-PH" sz="2000" spc="-1" strike="noStrike">
                <a:solidFill>
                  <a:srgbClr val="000000"/>
                </a:solidFill>
                <a:latin typeface="Lato"/>
              </a:rPr>
              <a:t>multiply the exponents. This is referred to as the power law or power rule. In symbols, if </a:t>
            </a:r>
            <a:r>
              <a:rPr b="0" i="1" lang="en-PH" sz="2000" spc="-1" strike="noStrike">
                <a:solidFill>
                  <a:srgbClr val="000000"/>
                </a:solidFill>
                <a:latin typeface="Lato"/>
              </a:rPr>
              <a:t>x</a:t>
            </a:r>
            <a:r>
              <a:rPr b="0" lang="en-PH" sz="2000" spc="-1" strike="noStrike">
                <a:solidFill>
                  <a:srgbClr val="000000"/>
                </a:solidFill>
                <a:latin typeface="Lato"/>
              </a:rPr>
              <a:t> is </a:t>
            </a:r>
            <a:r>
              <a:rPr b="0" lang="en-PH" sz="2000" spc="-1" strike="noStrike">
                <a:solidFill>
                  <a:srgbClr val="000000"/>
                </a:solidFill>
                <a:latin typeface="Lato"/>
              </a:rPr>
              <a:t>	</a:t>
            </a:r>
            <a:r>
              <a:rPr b="0" lang="en-PH" sz="2000" spc="-1" strike="noStrike">
                <a:solidFill>
                  <a:srgbClr val="000000"/>
                </a:solidFill>
                <a:latin typeface="Lato"/>
              </a:rPr>
              <a:t>any real number and if </a:t>
            </a:r>
            <a:r>
              <a:rPr b="0" i="1" lang="en-PH" sz="2000" spc="-1" strike="noStrike">
                <a:solidFill>
                  <a:srgbClr val="000000"/>
                </a:solidFill>
                <a:latin typeface="Lato"/>
              </a:rPr>
              <a:t>m</a:t>
            </a:r>
            <a:r>
              <a:rPr b="0" lang="en-PH" sz="2000" spc="-1" strike="noStrike">
                <a:solidFill>
                  <a:srgbClr val="000000"/>
                </a:solidFill>
                <a:latin typeface="Lato"/>
              </a:rPr>
              <a:t> and </a:t>
            </a:r>
            <a:r>
              <a:rPr b="0" i="1" lang="en-PH" sz="2000" spc="-1" strike="noStrike">
                <a:solidFill>
                  <a:srgbClr val="000000"/>
                </a:solidFill>
                <a:latin typeface="Lato"/>
              </a:rPr>
              <a:t>n</a:t>
            </a:r>
            <a:r>
              <a:rPr b="0" lang="en-PH" sz="2000" spc="-1" strike="noStrike">
                <a:solidFill>
                  <a:srgbClr val="000000"/>
                </a:solidFill>
                <a:latin typeface="Lato"/>
              </a:rPr>
              <a:t> are positive integers, then</a:t>
            </a:r>
            <a:endParaRPr b="0" lang="en-PH" sz="2000" spc="-1" strike="noStrike">
              <a:solidFill>
                <a:srgbClr val="000000"/>
              </a:solidFill>
              <a:latin typeface="Lato"/>
            </a:endParaRPr>
          </a:p>
          <a:p>
            <a:pPr algn="ctr">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(x</a:t>
            </a:r>
            <a:r>
              <a:rPr b="0" lang="en-PH" sz="2000" spc="-1" strike="noStrike" baseline="33000">
                <a:solidFill>
                  <a:srgbClr val="000000"/>
                </a:solidFill>
                <a:latin typeface="Lato"/>
              </a:rPr>
              <a:t>m</a:t>
            </a:r>
            <a:r>
              <a:rPr b="0" lang="en-PH" sz="2000" spc="-1" strike="noStrike">
                <a:solidFill>
                  <a:srgbClr val="000000"/>
                </a:solidFill>
                <a:latin typeface="Lato"/>
              </a:rPr>
              <a:t> )</a:t>
            </a:r>
            <a:r>
              <a:rPr b="0" lang="en-PH" sz="2000" spc="-1" strike="noStrike" baseline="33000">
                <a:solidFill>
                  <a:srgbClr val="000000"/>
                </a:solidFill>
                <a:latin typeface="Lato"/>
              </a:rPr>
              <a:t>n</a:t>
            </a:r>
            <a:r>
              <a:rPr b="0" lang="en-PH" sz="2000" spc="-1" strike="noStrike">
                <a:solidFill>
                  <a:srgbClr val="000000"/>
                </a:solidFill>
                <a:latin typeface="Lato"/>
              </a:rPr>
              <a:t> </a:t>
            </a:r>
            <a:r>
              <a:rPr b="0" lang="en-PH" sz="2000" spc="-1" strike="noStrike">
                <a:solidFill>
                  <a:srgbClr val="000000"/>
                </a:solidFill>
                <a:latin typeface="Lato"/>
                <a:ea typeface="€®hæþ"/>
              </a:rPr>
              <a:t>= </a:t>
            </a:r>
            <a:r>
              <a:rPr b="0" lang="en-PH" sz="2000" spc="-1" strike="noStrike">
                <a:solidFill>
                  <a:srgbClr val="000000"/>
                </a:solidFill>
                <a:latin typeface="Lato"/>
              </a:rPr>
              <a:t>x</a:t>
            </a:r>
            <a:r>
              <a:rPr b="0" lang="en-PH" sz="2000" spc="-1" strike="noStrike" baseline="33000">
                <a:solidFill>
                  <a:srgbClr val="000000"/>
                </a:solidFill>
                <a:latin typeface="Lato"/>
              </a:rPr>
              <a:t>mn</a:t>
            </a:r>
            <a:r>
              <a:rPr b="0" lang="en-PH" sz="2000" spc="-1" strike="noStrike">
                <a:solidFill>
                  <a:srgbClr val="000000"/>
                </a:solidFill>
                <a:latin typeface="Lato"/>
              </a:rPr>
              <a:t> </a:t>
            </a:r>
            <a:r>
              <a:rPr b="0" lang="en-PH" sz="2000" spc="-1" strike="noStrike">
                <a:solidFill>
                  <a:srgbClr val="000000"/>
                </a:solidFill>
                <a:latin typeface="Lato"/>
                <a:ea typeface="€®hæþ"/>
              </a:rPr>
              <a:t>.</a:t>
            </a:r>
            <a:endParaRPr b="0" lang="en-PH" sz="2000" spc="-1" strike="noStrike">
              <a:solidFill>
                <a:srgbClr val="000000"/>
              </a:solidFill>
              <a:latin typeface="Lato"/>
            </a:endParaRPr>
          </a:p>
        </p:txBody>
      </p:sp>
      <p:sp>
        <p:nvSpPr>
          <p:cNvPr id="130" name=""/>
          <p:cNvSpPr/>
          <p:nvPr/>
        </p:nvSpPr>
        <p:spPr>
          <a:xfrm>
            <a:off x="-360" y="97236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POWER LAW OR POWER RULE</a:t>
            </a:r>
            <a:endParaRPr b="0" lang="en-PH" sz="3600" spc="-1" strike="noStrike">
              <a:solidFill>
                <a:srgbClr val="000000"/>
              </a:solidFill>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
          <p:cNvSpPr/>
          <p:nvPr/>
        </p:nvSpPr>
        <p:spPr>
          <a:xfrm>
            <a:off x="379440" y="3600360"/>
            <a:ext cx="10780560" cy="2500560"/>
          </a:xfrm>
          <a:prstGeom prst="rect">
            <a:avLst/>
          </a:prstGeom>
          <a:noFill/>
          <a:ln w="0">
            <a:noFill/>
          </a:ln>
        </p:spPr>
        <p:style>
          <a:lnRef idx="0"/>
          <a:fillRef idx="0"/>
          <a:effectRef idx="0"/>
          <a:fontRef idx="minor"/>
        </p:style>
      </p:sp>
      <p:sp>
        <p:nvSpPr>
          <p:cNvPr id="132" name=""/>
          <p:cNvSpPr/>
          <p:nvPr/>
        </p:nvSpPr>
        <p:spPr>
          <a:xfrm>
            <a:off x="540000" y="1318320"/>
            <a:ext cx="1116000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Now, let us look into the scenario of having expressions where a product is raised to a power. Do you think it will follow the same rules as above? Verify your guess with the following examples:</a:t>
            </a:r>
            <a:endParaRPr b="0" lang="en-PH" sz="2000" spc="-1" strike="noStrike">
              <a:solidFill>
                <a:srgbClr val="000000"/>
              </a:solidFill>
              <a:latin typeface="Lato"/>
            </a:endParaRPr>
          </a:p>
          <a:p>
            <a:pPr algn="just">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a:p>
            <a:pPr algn="just">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a:p>
            <a:pPr algn="just">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a:p>
            <a:pPr algn="just">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a:p>
            <a:pPr algn="just">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a:p>
            <a:pPr algn="just">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From these illustrations, it can be concluded that if a product is raised to an exponent, the result is given by the product of each factor raised to that exponent. That is, if </a:t>
            </a:r>
            <a:r>
              <a:rPr b="0" i="1" lang="en-PH" sz="2000" spc="-1" strike="noStrike">
                <a:solidFill>
                  <a:srgbClr val="000000"/>
                </a:solidFill>
                <a:latin typeface="Lato"/>
              </a:rPr>
              <a:t>x</a:t>
            </a:r>
            <a:r>
              <a:rPr b="0" lang="en-PH" sz="2000" spc="-1" strike="noStrike">
                <a:solidFill>
                  <a:srgbClr val="000000"/>
                </a:solidFill>
                <a:latin typeface="Lato"/>
              </a:rPr>
              <a:t> and </a:t>
            </a:r>
            <a:r>
              <a:rPr b="0" i="1" lang="en-PH" sz="2000" spc="-1" strike="noStrike">
                <a:solidFill>
                  <a:srgbClr val="000000"/>
                </a:solidFill>
                <a:latin typeface="Lato"/>
              </a:rPr>
              <a:t>y</a:t>
            </a:r>
            <a:r>
              <a:rPr b="0" lang="en-PH" sz="2000" spc="-1" strike="noStrike">
                <a:solidFill>
                  <a:srgbClr val="000000"/>
                </a:solidFill>
                <a:latin typeface="Lato"/>
              </a:rPr>
              <a:t> are real numbers and </a:t>
            </a:r>
            <a:r>
              <a:rPr b="0" i="1" lang="en-PH" sz="2000" spc="-1" strike="noStrike">
                <a:solidFill>
                  <a:srgbClr val="000000"/>
                </a:solidFill>
                <a:latin typeface="Lato"/>
              </a:rPr>
              <a:t>m</a:t>
            </a:r>
            <a:r>
              <a:rPr b="0" lang="en-PH" sz="2000" spc="-1" strike="noStrike">
                <a:solidFill>
                  <a:srgbClr val="000000"/>
                </a:solidFill>
                <a:latin typeface="Lato"/>
              </a:rPr>
              <a:t> is a positive integer, then </a:t>
            </a:r>
            <a:endParaRPr b="0" lang="en-PH" sz="2000" spc="-1" strike="noStrike">
              <a:solidFill>
                <a:srgbClr val="000000"/>
              </a:solidFill>
              <a:latin typeface="Lato"/>
            </a:endParaRPr>
          </a:p>
          <a:p>
            <a:pPr algn="ct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xy ) </a:t>
            </a:r>
            <a:r>
              <a:rPr b="0" lang="en-PH" sz="2000" spc="-1" strike="noStrike" baseline="33000">
                <a:solidFill>
                  <a:srgbClr val="000000"/>
                </a:solidFill>
                <a:latin typeface="Lato"/>
              </a:rPr>
              <a:t>m </a:t>
            </a:r>
            <a:r>
              <a:rPr b="0" lang="en-PH" sz="2000" spc="-1" strike="noStrike">
                <a:solidFill>
                  <a:srgbClr val="000000"/>
                </a:solidFill>
                <a:latin typeface="Lato"/>
              </a:rPr>
              <a:t>= x </a:t>
            </a:r>
            <a:r>
              <a:rPr b="0" lang="en-PH" sz="2000" spc="-1" strike="noStrike" baseline="33000">
                <a:solidFill>
                  <a:srgbClr val="000000"/>
                </a:solidFill>
                <a:latin typeface="Lato"/>
              </a:rPr>
              <a:t>m</a:t>
            </a:r>
            <a:r>
              <a:rPr b="0" lang="en-PH" sz="2000" spc="-1" strike="noStrike">
                <a:solidFill>
                  <a:srgbClr val="000000"/>
                </a:solidFill>
                <a:latin typeface="Lato"/>
              </a:rPr>
              <a:t>y</a:t>
            </a:r>
            <a:r>
              <a:rPr b="0" lang="en-PH" sz="2000" spc="-1" strike="noStrike" baseline="33000">
                <a:solidFill>
                  <a:srgbClr val="000000"/>
                </a:solidFill>
                <a:latin typeface="Lato"/>
              </a:rPr>
              <a:t>n </a:t>
            </a:r>
            <a:endParaRPr b="0" lang="en-PH" sz="2000" spc="-1" strike="noStrike">
              <a:solidFill>
                <a:srgbClr val="000000"/>
              </a:solidFill>
              <a:latin typeface="Lato"/>
            </a:endParaRPr>
          </a:p>
          <a:p>
            <a:pPr algn="ct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a:p>
            <a:pPr algn="just">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This law is called the </a:t>
            </a:r>
            <a:r>
              <a:rPr b="1" lang="en-PH" sz="2000" spc="-1" strike="noStrike">
                <a:solidFill>
                  <a:srgbClr val="000000"/>
                </a:solidFill>
                <a:latin typeface="Lato"/>
              </a:rPr>
              <a:t>product to a power rule.</a:t>
            </a:r>
            <a:endParaRPr b="0" lang="en-PH" sz="2000" spc="-1" strike="noStrike">
              <a:solidFill>
                <a:srgbClr val="000000"/>
              </a:solidFill>
              <a:latin typeface="Lato"/>
            </a:endParaRPr>
          </a:p>
        </p:txBody>
      </p:sp>
      <p:sp>
        <p:nvSpPr>
          <p:cNvPr id="133" name=""/>
          <p:cNvSpPr/>
          <p:nvPr/>
        </p:nvSpPr>
        <p:spPr>
          <a:xfrm>
            <a:off x="0" y="54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PRODUCT TO A POWER RULE</a:t>
            </a:r>
            <a:endParaRPr b="0" lang="en-PH" sz="3600" spc="-1" strike="noStrike">
              <a:solidFill>
                <a:srgbClr val="000000"/>
              </a:solidFill>
              <a:latin typeface="Arial"/>
            </a:endParaRPr>
          </a:p>
        </p:txBody>
      </p:sp>
      <p:pic>
        <p:nvPicPr>
          <p:cNvPr id="134" name="" descr=""/>
          <p:cNvPicPr/>
          <p:nvPr/>
        </p:nvPicPr>
        <p:blipFill>
          <a:blip r:embed="rId1"/>
          <a:stretch/>
        </p:blipFill>
        <p:spPr>
          <a:xfrm>
            <a:off x="2143800" y="2160000"/>
            <a:ext cx="7905960" cy="1772640"/>
          </a:xfrm>
          <a:prstGeom prst="rect">
            <a:avLst/>
          </a:prstGeom>
          <a:ln w="0">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5" name=""/>
          <p:cNvSpPr/>
          <p:nvPr/>
        </p:nvSpPr>
        <p:spPr>
          <a:xfrm>
            <a:off x="379440" y="3600360"/>
            <a:ext cx="10780560" cy="2500560"/>
          </a:xfrm>
          <a:prstGeom prst="rect">
            <a:avLst/>
          </a:prstGeom>
          <a:noFill/>
          <a:ln w="0">
            <a:noFill/>
          </a:ln>
        </p:spPr>
        <p:style>
          <a:lnRef idx="0"/>
          <a:fillRef idx="0"/>
          <a:effectRef idx="0"/>
          <a:fontRef idx="minor"/>
        </p:style>
      </p:sp>
      <p:pic>
        <p:nvPicPr>
          <p:cNvPr id="136" name="" descr=""/>
          <p:cNvPicPr/>
          <p:nvPr/>
        </p:nvPicPr>
        <p:blipFill>
          <a:blip r:embed="rId1"/>
          <a:stretch/>
        </p:blipFill>
        <p:spPr>
          <a:xfrm>
            <a:off x="4076280" y="5605920"/>
            <a:ext cx="4040640" cy="577800"/>
          </a:xfrm>
          <a:prstGeom prst="rect">
            <a:avLst/>
          </a:prstGeom>
          <a:ln w="0">
            <a:noFill/>
          </a:ln>
        </p:spPr>
      </p:pic>
      <p:sp>
        <p:nvSpPr>
          <p:cNvPr id="137" name=""/>
          <p:cNvSpPr/>
          <p:nvPr/>
        </p:nvSpPr>
        <p:spPr>
          <a:xfrm>
            <a:off x="540000" y="1318320"/>
            <a:ext cx="1116000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Division is another operation performed on exponential expressions. Study the examples </a:t>
            </a:r>
            <a:r>
              <a:rPr b="0" lang="en-PH" sz="2000" spc="-1" strike="noStrike">
                <a:solidFill>
                  <a:srgbClr val="000000"/>
                </a:solidFill>
                <a:latin typeface="Lato"/>
              </a:rPr>
              <a:t>below to identify what must be done when dividing exponential expressions with similar bases.</a:t>
            </a:r>
            <a:endParaRPr b="0" lang="en-PH" sz="2000" spc="-1" strike="noStrike">
              <a:solidFill>
                <a:srgbClr val="000000"/>
              </a:solidFill>
              <a:latin typeface="Lato"/>
            </a:endParaRPr>
          </a:p>
          <a:p>
            <a:pPr algn="just">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endParaRPr b="0" lang="en-PH" sz="2000" spc="-1" strike="noStrike">
              <a:solidFill>
                <a:srgbClr val="000000"/>
              </a:solidFill>
              <a:latin typeface="Lato"/>
            </a:endParaRPr>
          </a:p>
          <a:p>
            <a:pPr algn="just">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endParaRPr b="0" lang="en-PH" sz="2000" spc="-1" strike="noStrike">
              <a:solidFill>
                <a:srgbClr val="000000"/>
              </a:solidFill>
              <a:latin typeface="Lato"/>
            </a:endParaRPr>
          </a:p>
          <a:p>
            <a:pPr algn="just">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endParaRPr b="0" lang="en-PH" sz="2000" spc="-1" strike="noStrike">
              <a:solidFill>
                <a:srgbClr val="000000"/>
              </a:solidFill>
              <a:latin typeface="Lato"/>
            </a:endParaRPr>
          </a:p>
          <a:p>
            <a:pPr algn="just">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endParaRPr b="0" lang="en-PH" sz="2000" spc="-1" strike="noStrike">
              <a:solidFill>
                <a:srgbClr val="000000"/>
              </a:solidFill>
              <a:latin typeface="Lato"/>
            </a:endParaRPr>
          </a:p>
          <a:p>
            <a:pPr algn="just">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endParaRPr b="0" lang="en-PH" sz="2000" spc="-1" strike="noStrike">
              <a:solidFill>
                <a:srgbClr val="000000"/>
              </a:solidFill>
              <a:latin typeface="Lato"/>
            </a:endParaRPr>
          </a:p>
          <a:p>
            <a:pPr algn="just">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a:p>
            <a:pPr algn="just">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Based on the given examples, what rule was applied when dividing the expressions? </a:t>
            </a:r>
            <a:endParaRPr b="0" lang="en-PH" sz="2000" spc="-1" strike="noStrike">
              <a:solidFill>
                <a:srgbClr val="000000"/>
              </a:solidFill>
              <a:latin typeface="Lato"/>
            </a:endParaRPr>
          </a:p>
          <a:p>
            <a:pPr algn="just">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The </a:t>
            </a:r>
            <a:r>
              <a:rPr b="1" lang="en-PH" sz="2000" spc="-1" strike="noStrike">
                <a:solidFill>
                  <a:srgbClr val="000000"/>
                </a:solidFill>
                <a:latin typeface="Lato"/>
              </a:rPr>
              <a:t>quotient rule</a:t>
            </a:r>
            <a:r>
              <a:rPr b="0" lang="en-PH" sz="2000" spc="-1" strike="noStrike">
                <a:solidFill>
                  <a:srgbClr val="000000"/>
                </a:solidFill>
                <a:latin typeface="Lato"/>
              </a:rPr>
              <a:t> for exponents states that to divide exponential expressions containing similar bases, copy the common base and subtract their respective exponents. In symbols, if </a:t>
            </a:r>
            <a:r>
              <a:rPr b="0" i="1" lang="en-PH" sz="2000" spc="-1" strike="noStrike">
                <a:solidFill>
                  <a:srgbClr val="000000"/>
                </a:solidFill>
                <a:latin typeface="Lato"/>
              </a:rPr>
              <a:t>x</a:t>
            </a:r>
            <a:r>
              <a:rPr b="0" lang="en-PH" sz="2000" spc="-1" strike="noStrike">
                <a:solidFill>
                  <a:srgbClr val="000000"/>
                </a:solidFill>
                <a:latin typeface="Lato"/>
              </a:rPr>
              <a:t> is a nonzero number and</a:t>
            </a:r>
            <a:r>
              <a:rPr b="0" i="1" lang="en-PH" sz="2000" spc="-1" strike="noStrike">
                <a:solidFill>
                  <a:srgbClr val="000000"/>
                </a:solidFill>
                <a:latin typeface="Lato"/>
              </a:rPr>
              <a:t> m</a:t>
            </a:r>
            <a:r>
              <a:rPr b="0" lang="en-PH" sz="2000" spc="-1" strike="noStrike">
                <a:solidFill>
                  <a:srgbClr val="000000"/>
                </a:solidFill>
                <a:latin typeface="Lato"/>
              </a:rPr>
              <a:t> and</a:t>
            </a:r>
            <a:r>
              <a:rPr b="0" i="1" lang="en-PH" sz="2000" spc="-1" strike="noStrike">
                <a:solidFill>
                  <a:srgbClr val="000000"/>
                </a:solidFill>
                <a:latin typeface="Lato"/>
              </a:rPr>
              <a:t> n</a:t>
            </a:r>
            <a:r>
              <a:rPr b="0" lang="en-PH" sz="2000" spc="-1" strike="noStrike">
                <a:solidFill>
                  <a:srgbClr val="000000"/>
                </a:solidFill>
                <a:latin typeface="Lato"/>
              </a:rPr>
              <a:t> are positive integers, then:</a:t>
            </a:r>
            <a:endParaRPr b="0" lang="en-PH" sz="2000" spc="-1" strike="noStrike">
              <a:solidFill>
                <a:srgbClr val="000000"/>
              </a:solidFill>
              <a:latin typeface="Lato"/>
            </a:endParaRPr>
          </a:p>
        </p:txBody>
      </p:sp>
      <p:sp>
        <p:nvSpPr>
          <p:cNvPr id="138" name=""/>
          <p:cNvSpPr/>
          <p:nvPr/>
        </p:nvSpPr>
        <p:spPr>
          <a:xfrm>
            <a:off x="0" y="54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QUOTIENT RULE</a:t>
            </a:r>
            <a:endParaRPr b="0" lang="en-PH" sz="3600" spc="-1" strike="noStrike">
              <a:solidFill>
                <a:srgbClr val="000000"/>
              </a:solidFill>
              <a:latin typeface="Arial"/>
            </a:endParaRPr>
          </a:p>
        </p:txBody>
      </p:sp>
      <p:pic>
        <p:nvPicPr>
          <p:cNvPr id="139" name="" descr=""/>
          <p:cNvPicPr/>
          <p:nvPr/>
        </p:nvPicPr>
        <p:blipFill>
          <a:blip r:embed="rId2"/>
          <a:stretch/>
        </p:blipFill>
        <p:spPr>
          <a:xfrm>
            <a:off x="3843000" y="2075760"/>
            <a:ext cx="4507200" cy="2242440"/>
          </a:xfrm>
          <a:prstGeom prst="rect">
            <a:avLst/>
          </a:prstGeom>
          <a:ln w="0">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0" name=""/>
          <p:cNvSpPr/>
          <p:nvPr/>
        </p:nvSpPr>
        <p:spPr>
          <a:xfrm>
            <a:off x="379440" y="3600360"/>
            <a:ext cx="10780560" cy="2500560"/>
          </a:xfrm>
          <a:prstGeom prst="rect">
            <a:avLst/>
          </a:prstGeom>
          <a:noFill/>
          <a:ln w="0">
            <a:noFill/>
          </a:ln>
        </p:spPr>
        <p:style>
          <a:lnRef idx="0"/>
          <a:fillRef idx="0"/>
          <a:effectRef idx="0"/>
          <a:fontRef idx="minor"/>
        </p:style>
      </p:sp>
      <p:sp>
        <p:nvSpPr>
          <p:cNvPr id="141" name=""/>
          <p:cNvSpPr/>
          <p:nvPr/>
        </p:nvSpPr>
        <p:spPr>
          <a:xfrm>
            <a:off x="540000" y="1620000"/>
            <a:ext cx="1116000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Consider an exponential expression where the exponent in the numerator is less than that of the denominator. If we apply the quotient rule, what will be the sign of the resulting exponent? How about if the respective exponents of the numerator and denominator are the same?</a:t>
            </a:r>
            <a:endParaRPr b="0" lang="en-PH" sz="20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hæþ"/>
              </a:rPr>
              <a:t>	</a:t>
            </a:r>
            <a:r>
              <a:rPr b="0" lang="en-PH" sz="2000" spc="-1" strike="noStrike">
                <a:solidFill>
                  <a:srgbClr val="000000"/>
                </a:solidFill>
                <a:latin typeface="Lato"/>
                <a:ea typeface="€®hæþ"/>
              </a:rPr>
              <a:t>Applying the quotient rule to the first scenario will result in a </a:t>
            </a:r>
            <a:r>
              <a:rPr b="0" lang="en-PH" sz="2000" spc="-1" strike="noStrike">
                <a:solidFill>
                  <a:srgbClr val="000000"/>
                </a:solidFill>
                <a:latin typeface="Lato"/>
              </a:rPr>
              <a:t>negative exponent. On the other hand, the second situation will produce a zero exponent. There are also certain rules that should be remembered when dealing with these kinds of exponents.</a:t>
            </a:r>
            <a:endParaRPr b="0" lang="en-PH" sz="20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hæþ"/>
              </a:rPr>
              <a:t>In general, we define:</a:t>
            </a:r>
            <a:endParaRPr b="0" lang="en-PH" sz="2000" spc="-1" strike="noStrike">
              <a:solidFill>
                <a:srgbClr val="000000"/>
              </a:solidFill>
              <a:latin typeface="Lato"/>
            </a:endParaRPr>
          </a:p>
        </p:txBody>
      </p:sp>
      <p:sp>
        <p:nvSpPr>
          <p:cNvPr id="142" name=""/>
          <p:cNvSpPr/>
          <p:nvPr/>
        </p:nvSpPr>
        <p:spPr>
          <a:xfrm>
            <a:off x="0" y="79236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QUOTIENT TO A POWER RULE</a:t>
            </a:r>
            <a:endParaRPr b="0" lang="en-PH" sz="3600" spc="-1" strike="noStrike">
              <a:solidFill>
                <a:srgbClr val="000000"/>
              </a:solidFill>
              <a:latin typeface="Arial"/>
            </a:endParaRPr>
          </a:p>
        </p:txBody>
      </p:sp>
      <p:pic>
        <p:nvPicPr>
          <p:cNvPr id="143" name="" descr=""/>
          <p:cNvPicPr/>
          <p:nvPr/>
        </p:nvPicPr>
        <p:blipFill>
          <a:blip r:embed="rId1"/>
          <a:stretch/>
        </p:blipFill>
        <p:spPr>
          <a:xfrm>
            <a:off x="2654280" y="4500000"/>
            <a:ext cx="6885000" cy="1440000"/>
          </a:xfrm>
          <a:prstGeom prst="rect">
            <a:avLst/>
          </a:prstGeom>
          <a:ln w="0">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4" name=""/>
          <p:cNvSpPr/>
          <p:nvPr/>
        </p:nvSpPr>
        <p:spPr>
          <a:xfrm>
            <a:off x="1522440" y="1798560"/>
            <a:ext cx="9120240" cy="236376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US" sz="3600" spc="-1" strike="noStrike">
                <a:solidFill>
                  <a:srgbClr val="000000"/>
                </a:solidFill>
                <a:latin typeface="Lato"/>
                <a:ea typeface="DejaVu Sans"/>
              </a:rPr>
              <a:t>EXAMPLES</a:t>
            </a:r>
            <a:endParaRPr b="0" lang="en-PH" sz="3600" spc="-1" strike="noStrike">
              <a:solidFill>
                <a:srgbClr val="000000"/>
              </a:solidFill>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5" name=""/>
          <p:cNvSpPr/>
          <p:nvPr/>
        </p:nvSpPr>
        <p:spPr>
          <a:xfrm>
            <a:off x="379440" y="3600360"/>
            <a:ext cx="10780560" cy="2500560"/>
          </a:xfrm>
          <a:prstGeom prst="rect">
            <a:avLst/>
          </a:prstGeom>
          <a:noFill/>
          <a:ln w="0">
            <a:noFill/>
          </a:ln>
        </p:spPr>
        <p:style>
          <a:lnRef idx="0"/>
          <a:fillRef idx="0"/>
          <a:effectRef idx="0"/>
          <a:fontRef idx="minor"/>
        </p:style>
      </p:sp>
      <p:sp>
        <p:nvSpPr>
          <p:cNvPr id="146" name=""/>
          <p:cNvSpPr/>
          <p:nvPr/>
        </p:nvSpPr>
        <p:spPr>
          <a:xfrm>
            <a:off x="1080000" y="972360"/>
            <a:ext cx="11520000" cy="118764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3000" spc="-1" strike="noStrike">
                <a:solidFill>
                  <a:srgbClr val="000000"/>
                </a:solidFill>
                <a:latin typeface="Lato"/>
                <a:ea typeface="DejaVu Sans"/>
              </a:rPr>
              <a:t>1.      X</a:t>
            </a:r>
            <a:r>
              <a:rPr b="0" lang="en-PH" sz="3000" spc="-1" strike="noStrike" baseline="33000">
                <a:solidFill>
                  <a:srgbClr val="000000"/>
                </a:solidFill>
                <a:latin typeface="Lato"/>
                <a:ea typeface="DejaVu Sans"/>
              </a:rPr>
              <a:t>2</a:t>
            </a:r>
            <a:r>
              <a:rPr b="0" lang="en-PH" sz="3000" spc="-1" strike="noStrike">
                <a:solidFill>
                  <a:srgbClr val="000000"/>
                </a:solidFill>
                <a:latin typeface="Lato"/>
                <a:ea typeface="DejaVu Sans"/>
              </a:rPr>
              <a:t> </a:t>
            </a:r>
            <a:r>
              <a:rPr b="0" lang="en-PH" sz="3000" spc="-1" strike="noStrike">
                <a:solidFill>
                  <a:srgbClr val="000000"/>
                </a:solidFill>
                <a:latin typeface="Reem Kufi"/>
                <a:ea typeface="Reem Kufi"/>
              </a:rPr>
              <a:t>·</a:t>
            </a:r>
            <a:r>
              <a:rPr b="0" lang="en-PH" sz="3000" spc="-1" strike="noStrike">
                <a:solidFill>
                  <a:srgbClr val="000000"/>
                </a:solidFill>
                <a:latin typeface="Lato"/>
                <a:ea typeface="Reem Kufi"/>
              </a:rPr>
              <a:t> X</a:t>
            </a:r>
            <a:r>
              <a:rPr b="0" lang="en-PH" sz="3000" spc="-1" strike="noStrike" baseline="33000">
                <a:solidFill>
                  <a:srgbClr val="000000"/>
                </a:solidFill>
                <a:latin typeface="Lato"/>
                <a:ea typeface="Reem Kufi"/>
              </a:rPr>
              <a:t>-5</a:t>
            </a:r>
            <a:endParaRPr b="0" lang="en-PH" sz="3000" spc="-1" strike="noStrike">
              <a:solidFill>
                <a:srgbClr val="000000"/>
              </a:solidFill>
              <a:latin typeface="Arial"/>
            </a:endParaRPr>
          </a:p>
          <a:p>
            <a:pPr lvl="1" marL="743040" indent="-285840">
              <a:lnSpc>
                <a:spcPct val="150000"/>
              </a:lnSpc>
              <a:spcBef>
                <a:spcPts val="300"/>
              </a:spcBef>
              <a:spcAft>
                <a:spcPts val="300"/>
              </a:spcAft>
              <a:buClr>
                <a:srgbClr val="000000"/>
              </a:buClr>
              <a:buFont typeface="Times New Roman"/>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3000" spc="-1" strike="noStrike">
                <a:solidFill>
                  <a:srgbClr val="000000"/>
                </a:solidFill>
                <a:latin typeface="Lato"/>
                <a:ea typeface="Reem Kufi"/>
              </a:rPr>
              <a:t>= X</a:t>
            </a:r>
            <a:r>
              <a:rPr b="0" lang="en-PH" sz="3000" spc="-1" strike="noStrike" baseline="33000">
                <a:solidFill>
                  <a:srgbClr val="000000"/>
                </a:solidFill>
                <a:latin typeface="Lato"/>
                <a:ea typeface="Reem Kufi"/>
              </a:rPr>
              <a:t>2 + ( -5 )</a:t>
            </a:r>
            <a:endParaRPr b="0" lang="en-PH" sz="3000" spc="-1" strike="noStrike">
              <a:solidFill>
                <a:srgbClr val="000000"/>
              </a:solidFill>
              <a:latin typeface="Arial"/>
            </a:endParaRPr>
          </a:p>
          <a:p>
            <a:pPr lvl="1" marL="743040" indent="-285840">
              <a:lnSpc>
                <a:spcPct val="150000"/>
              </a:lnSpc>
              <a:spcBef>
                <a:spcPts val="300"/>
              </a:spcBef>
              <a:spcAft>
                <a:spcPts val="300"/>
              </a:spcAft>
              <a:buClr>
                <a:srgbClr val="000000"/>
              </a:buClr>
              <a:buFont typeface="Times New Roman"/>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3000" spc="-1" strike="noStrike">
                <a:solidFill>
                  <a:srgbClr val="000000"/>
                </a:solidFill>
                <a:latin typeface="Lato"/>
                <a:ea typeface="Reem Kufi"/>
              </a:rPr>
              <a:t>= X</a:t>
            </a:r>
            <a:r>
              <a:rPr b="0" lang="en-PH" sz="3000" spc="-1" strike="noStrike" baseline="33000">
                <a:solidFill>
                  <a:srgbClr val="000000"/>
                </a:solidFill>
                <a:latin typeface="Lato"/>
                <a:ea typeface="Reem Kufi"/>
              </a:rPr>
              <a:t>-3</a:t>
            </a:r>
            <a:endParaRPr b="0" lang="en-PH" sz="3000" spc="-1" strike="noStrike">
              <a:solidFill>
                <a:srgbClr val="000000"/>
              </a:solidFill>
              <a:latin typeface="Arial"/>
            </a:endParaRPr>
          </a:p>
          <a:p>
            <a:pPr lvl="1" marL="743040" indent="-285840">
              <a:lnSpc>
                <a:spcPct val="100000"/>
              </a:lnSpc>
              <a:spcBef>
                <a:spcPts val="300"/>
              </a:spcBef>
              <a:spcAft>
                <a:spcPts val="300"/>
              </a:spcAft>
              <a:buClr>
                <a:srgbClr val="000000"/>
              </a:buClr>
              <a:buFont typeface="Times New Roman"/>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3000" spc="-1" strike="noStrike">
                <a:solidFill>
                  <a:srgbClr val="000000"/>
                </a:solidFill>
                <a:latin typeface="Lato"/>
                <a:ea typeface="Reem Kufi"/>
              </a:rPr>
              <a:t>=</a:t>
            </a:r>
            <a:r>
              <a:rPr b="0" lang="en-PH" sz="3000" spc="-1" strike="noStrike" u="sng">
                <a:solidFill>
                  <a:srgbClr val="000000"/>
                </a:solidFill>
                <a:uFillTx/>
                <a:latin typeface="Lato"/>
                <a:ea typeface="Reem Kufi"/>
              </a:rPr>
              <a:t> 1  </a:t>
            </a:r>
            <a:endParaRPr b="0" lang="en-PH" sz="3000" spc="-1" strike="noStrike">
              <a:solidFill>
                <a:srgbClr val="000000"/>
              </a:solidFill>
              <a:latin typeface="Arial"/>
            </a:endParaRPr>
          </a:p>
          <a:p>
            <a:pPr lvl="1" marL="743040" indent="-285840">
              <a:lnSpc>
                <a:spcPct val="100000"/>
              </a:lnSpc>
              <a:spcBef>
                <a:spcPts val="300"/>
              </a:spcBef>
              <a:spcAft>
                <a:spcPts val="300"/>
              </a:spcAft>
              <a:buClr>
                <a:srgbClr val="000000"/>
              </a:buClr>
              <a:buFont typeface="Times New Roman"/>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3000" spc="-1" strike="noStrike">
                <a:solidFill>
                  <a:srgbClr val="000000"/>
                </a:solidFill>
                <a:latin typeface="Lato"/>
                <a:ea typeface="Reem Kufi"/>
              </a:rPr>
              <a:t>    </a:t>
            </a:r>
            <a:r>
              <a:rPr b="0" lang="en-PH" sz="3000" spc="-1" strike="noStrike">
                <a:solidFill>
                  <a:srgbClr val="000000"/>
                </a:solidFill>
                <a:latin typeface="Lato"/>
                <a:ea typeface="Reem Kufi"/>
              </a:rPr>
              <a:t>X</a:t>
            </a:r>
            <a:r>
              <a:rPr b="0" lang="en-PH" sz="3000" spc="-1" strike="noStrike" baseline="33000">
                <a:solidFill>
                  <a:srgbClr val="000000"/>
                </a:solidFill>
                <a:latin typeface="Lato"/>
                <a:ea typeface="Reem Kufi"/>
              </a:rPr>
              <a:t>3</a:t>
            </a:r>
            <a:endParaRPr b="0" lang="en-PH" sz="3000" spc="-1" strike="noStrike">
              <a:solidFill>
                <a:srgbClr val="000000"/>
              </a:solidFill>
              <a:latin typeface="Arial"/>
            </a:endParaRPr>
          </a:p>
        </p:txBody>
      </p:sp>
      <p:sp>
        <p:nvSpPr>
          <p:cNvPr id="147" name=""/>
          <p:cNvSpPr/>
          <p:nvPr/>
        </p:nvSpPr>
        <p:spPr>
          <a:xfrm>
            <a:off x="900000" y="1620000"/>
            <a:ext cx="11160000" cy="1201680"/>
          </a:xfrm>
          <a:prstGeom prst="rect">
            <a:avLst/>
          </a:prstGeom>
          <a:noFill/>
          <a:ln w="0">
            <a:noFill/>
          </a:ln>
        </p:spPr>
        <p:style>
          <a:lnRef idx="0"/>
          <a:fillRef idx="0"/>
          <a:effectRef idx="0"/>
          <a:fontRef idx="minor"/>
        </p:style>
      </p:sp>
      <p:sp>
        <p:nvSpPr>
          <p:cNvPr id="148" name=""/>
          <p:cNvSpPr txBox="1"/>
          <p:nvPr/>
        </p:nvSpPr>
        <p:spPr>
          <a:xfrm>
            <a:off x="3960000" y="1800000"/>
            <a:ext cx="7200000" cy="2132640"/>
          </a:xfrm>
          <a:prstGeom prst="rect">
            <a:avLst/>
          </a:prstGeom>
          <a:noFill/>
          <a:ln w="0">
            <a:noFill/>
          </a:ln>
        </p:spPr>
        <p:txBody>
          <a:bodyPr lIns="90000" rIns="90000" tIns="45000" bIns="45000" anchor="t">
            <a:noAutofit/>
          </a:bodyPr>
          <a:p>
            <a:pP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rPr>
              <a:t>Product rule</a:t>
            </a:r>
            <a:endParaRPr b="0" lang="en-PH" sz="2000" spc="-1" strike="noStrike">
              <a:solidFill>
                <a:srgbClr val="000000"/>
              </a:solidFill>
              <a:latin typeface="Arial"/>
            </a:endParaRPr>
          </a:p>
          <a:p>
            <a:pP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2000" spc="-1" strike="noStrike">
              <a:solidFill>
                <a:srgbClr val="000000"/>
              </a:solidFill>
              <a:latin typeface="Arial"/>
            </a:endParaRPr>
          </a:p>
          <a:p>
            <a:pP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rPr>
              <a:t>Simplifying the exponents 2 + ( -5)</a:t>
            </a:r>
            <a:endParaRPr b="0" lang="en-PH" sz="2000" spc="-1" strike="noStrike">
              <a:solidFill>
                <a:srgbClr val="000000"/>
              </a:solidFill>
              <a:latin typeface="Arial"/>
            </a:endParaRPr>
          </a:p>
          <a:p>
            <a:pP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2000" spc="-1" strike="noStrike">
              <a:solidFill>
                <a:srgbClr val="000000"/>
              </a:solidFill>
              <a:latin typeface="Arial"/>
            </a:endParaRPr>
          </a:p>
          <a:p>
            <a:pP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rPr>
              <a:t>Rewriting with positive exponent</a:t>
            </a:r>
            <a:endParaRPr b="0" lang="en-PH" sz="2000" spc="-1" strike="noStrike">
              <a:solidFill>
                <a:srgbClr val="000000"/>
              </a:solidFill>
              <a:latin typeface="Arial"/>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9" name=""/>
          <p:cNvSpPr/>
          <p:nvPr/>
        </p:nvSpPr>
        <p:spPr>
          <a:xfrm>
            <a:off x="379440" y="3600360"/>
            <a:ext cx="10780560" cy="2500560"/>
          </a:xfrm>
          <a:prstGeom prst="rect">
            <a:avLst/>
          </a:prstGeom>
          <a:noFill/>
          <a:ln w="0">
            <a:noFill/>
          </a:ln>
        </p:spPr>
        <p:style>
          <a:lnRef idx="0"/>
          <a:fillRef idx="0"/>
          <a:effectRef idx="0"/>
          <a:fontRef idx="minor"/>
        </p:style>
      </p:sp>
      <p:sp>
        <p:nvSpPr>
          <p:cNvPr id="150" name=""/>
          <p:cNvSpPr/>
          <p:nvPr/>
        </p:nvSpPr>
        <p:spPr>
          <a:xfrm>
            <a:off x="1080000" y="972360"/>
            <a:ext cx="11520000" cy="1187640"/>
          </a:xfrm>
          <a:prstGeom prst="rect">
            <a:avLst/>
          </a:prstGeom>
          <a:noFill/>
          <a:ln w="0">
            <a:noFill/>
          </a:ln>
        </p:spPr>
        <p:style>
          <a:lnRef idx="0"/>
          <a:fillRef idx="0"/>
          <a:effectRef idx="0"/>
          <a:fontRef idx="minor"/>
        </p:style>
        <p:txBody>
          <a:bodyPr lIns="90000" rIns="90000" tIns="45000" bIns="45000" anchor="t">
            <a:noAutofit/>
          </a:bodyPr>
          <a:p>
            <a:pPr>
              <a:lnSpc>
                <a:spcPct val="115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2500" spc="-1" strike="noStrike">
                <a:solidFill>
                  <a:srgbClr val="000000"/>
                </a:solidFill>
                <a:latin typeface="Lato"/>
                <a:ea typeface="DejaVu Sans"/>
              </a:rPr>
              <a:t>2.  </a:t>
            </a:r>
            <a:r>
              <a:rPr b="0" lang="en-PH" sz="2500" spc="-1" strike="noStrike">
                <a:solidFill>
                  <a:srgbClr val="000000"/>
                </a:solidFill>
                <a:latin typeface="Lato"/>
                <a:ea typeface="DejaVu Sans"/>
              </a:rPr>
              <a:t>    X</a:t>
            </a:r>
            <a:r>
              <a:rPr b="0" lang="en-PH" sz="2500" spc="-1" strike="noStrike" baseline="33000">
                <a:solidFill>
                  <a:srgbClr val="000000"/>
                </a:solidFill>
                <a:latin typeface="Lato"/>
                <a:ea typeface="DejaVu Sans"/>
              </a:rPr>
              <a:t>-2</a:t>
            </a:r>
            <a:r>
              <a:rPr b="0" lang="en-PH" sz="2500" spc="-1" strike="noStrike">
                <a:solidFill>
                  <a:srgbClr val="000000"/>
                </a:solidFill>
                <a:latin typeface="Lato"/>
                <a:ea typeface="DejaVu Sans"/>
              </a:rPr>
              <a:t> · X</a:t>
            </a:r>
            <a:r>
              <a:rPr b="0" lang="en-PH" sz="2500" spc="-1" strike="noStrike" baseline="33000">
                <a:solidFill>
                  <a:srgbClr val="000000"/>
                </a:solidFill>
                <a:latin typeface="Lato"/>
                <a:ea typeface="Reem Kufi"/>
              </a:rPr>
              <a:t>-5      </a:t>
            </a:r>
            <a:endParaRPr b="0" lang="en-PH" sz="2500" spc="-1" strike="noStrike">
              <a:solidFill>
                <a:srgbClr val="000000"/>
              </a:solidFill>
              <a:latin typeface="Arial"/>
            </a:endParaRPr>
          </a:p>
          <a:p>
            <a:pPr>
              <a:lnSpc>
                <a:spcPct val="115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2500" spc="-1" strike="noStrike" baseline="33000">
                <a:solidFill>
                  <a:srgbClr val="000000"/>
                </a:solidFill>
                <a:latin typeface="Lato"/>
                <a:ea typeface="Reem Kufi"/>
              </a:rPr>
              <a:t>                        </a:t>
            </a:r>
            <a:r>
              <a:rPr b="0" lang="en-PH" sz="2500" spc="-1" strike="noStrike">
                <a:solidFill>
                  <a:srgbClr val="000000"/>
                </a:solidFill>
                <a:latin typeface="Lato"/>
                <a:ea typeface="Reem Kufi"/>
              </a:rPr>
              <a:t> </a:t>
            </a:r>
            <a:r>
              <a:rPr b="0" lang="en-PH" sz="2500" spc="-1" strike="noStrike">
                <a:solidFill>
                  <a:srgbClr val="000000"/>
                </a:solidFill>
                <a:latin typeface="Lato"/>
                <a:ea typeface="Reem Kufi"/>
              </a:rPr>
              <a:t>X</a:t>
            </a:r>
            <a:r>
              <a:rPr b="0" lang="en-PH" sz="2500" spc="-1" strike="noStrike" baseline="33000">
                <a:solidFill>
                  <a:srgbClr val="000000"/>
                </a:solidFill>
                <a:latin typeface="Lato"/>
                <a:ea typeface="Reem Kufi"/>
              </a:rPr>
              <a:t>2</a:t>
            </a:r>
            <a:endParaRPr b="0" lang="en-PH" sz="2500" spc="-1" strike="noStrike">
              <a:solidFill>
                <a:srgbClr val="000000"/>
              </a:solidFill>
              <a:latin typeface="Arial"/>
            </a:endParaRPr>
          </a:p>
          <a:p>
            <a:pPr>
              <a:lnSpc>
                <a:spcPct val="115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2500" spc="-1" strike="noStrike">
                <a:solidFill>
                  <a:srgbClr val="000000"/>
                </a:solidFill>
                <a:latin typeface="Lato"/>
                <a:ea typeface="Reem Kufi"/>
              </a:rPr>
              <a:t> </a:t>
            </a:r>
            <a:r>
              <a:rPr b="0" lang="en-PH" sz="2000" spc="-1" strike="noStrike">
                <a:solidFill>
                  <a:srgbClr val="000000"/>
                </a:solidFill>
                <a:latin typeface="Lato"/>
                <a:ea typeface="Reem Kufi"/>
              </a:rPr>
              <a:t>=</a:t>
            </a:r>
            <a:r>
              <a:rPr b="0" lang="en-PH" sz="2500" spc="-1" strike="noStrike">
                <a:solidFill>
                  <a:srgbClr val="000000"/>
                </a:solidFill>
                <a:latin typeface="Lato"/>
                <a:ea typeface="Reem Kufi"/>
              </a:rPr>
              <a:t> </a:t>
            </a:r>
            <a:r>
              <a:rPr b="0" lang="en-PH" sz="2500" spc="-1" strike="noStrike" baseline="33000">
                <a:solidFill>
                  <a:srgbClr val="000000"/>
                </a:solidFill>
                <a:latin typeface="Lato"/>
                <a:ea typeface="Reem Kufi"/>
              </a:rPr>
              <a:t>        </a:t>
            </a:r>
            <a:r>
              <a:rPr b="0" lang="en-PH" sz="2500" spc="-1" strike="noStrike">
                <a:solidFill>
                  <a:srgbClr val="000000"/>
                </a:solidFill>
                <a:latin typeface="Lato"/>
                <a:ea typeface="Reem Kufi"/>
              </a:rPr>
              <a:t>X</a:t>
            </a:r>
            <a:r>
              <a:rPr b="0" lang="en-PH" sz="2500" spc="-1" strike="noStrike" baseline="33000">
                <a:solidFill>
                  <a:srgbClr val="000000"/>
                </a:solidFill>
                <a:latin typeface="Lato"/>
                <a:ea typeface="Reem Kufi"/>
              </a:rPr>
              <a:t> -2 + ( -5 )</a:t>
            </a:r>
            <a:endParaRPr b="0" lang="en-PH" sz="2500" spc="-1" strike="noStrike">
              <a:solidFill>
                <a:srgbClr val="000000"/>
              </a:solidFill>
              <a:latin typeface="Arial"/>
            </a:endParaRPr>
          </a:p>
          <a:p>
            <a:pPr>
              <a:lnSpc>
                <a:spcPct val="115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2500" spc="-1" strike="noStrike">
                <a:solidFill>
                  <a:srgbClr val="000000"/>
                </a:solidFill>
                <a:latin typeface="Lato"/>
                <a:ea typeface="Reem Kufi"/>
              </a:rPr>
              <a:t> </a:t>
            </a:r>
            <a:r>
              <a:rPr b="0" lang="en-PH" sz="2500" spc="-1" strike="noStrike">
                <a:solidFill>
                  <a:srgbClr val="000000"/>
                </a:solidFill>
                <a:latin typeface="Lato"/>
                <a:ea typeface="Reem Kufi"/>
              </a:rPr>
              <a:t>	</a:t>
            </a:r>
            <a:r>
              <a:rPr b="0" lang="en-PH" sz="2500" spc="-1" strike="noStrike">
                <a:solidFill>
                  <a:srgbClr val="000000"/>
                </a:solidFill>
                <a:latin typeface="Lato"/>
                <a:ea typeface="Reem Kufi"/>
              </a:rPr>
              <a:t>	</a:t>
            </a:r>
            <a:r>
              <a:rPr b="0" lang="en-PH" sz="2500" spc="-1" strike="noStrike">
                <a:solidFill>
                  <a:srgbClr val="000000"/>
                </a:solidFill>
                <a:latin typeface="Lato"/>
                <a:ea typeface="Reem Kufi"/>
              </a:rPr>
              <a:t>  </a:t>
            </a:r>
            <a:r>
              <a:rPr b="0" lang="en-PH" sz="2500" spc="-1" strike="noStrike">
                <a:solidFill>
                  <a:srgbClr val="000000"/>
                </a:solidFill>
                <a:latin typeface="Lato"/>
                <a:ea typeface="Reem Kufi"/>
              </a:rPr>
              <a:t>X</a:t>
            </a:r>
            <a:r>
              <a:rPr b="0" lang="en-PH" sz="2500" spc="-1" strike="noStrike" baseline="33000">
                <a:solidFill>
                  <a:srgbClr val="000000"/>
                </a:solidFill>
                <a:latin typeface="Lato"/>
                <a:ea typeface="Reem Kufi"/>
              </a:rPr>
              <a:t>2</a:t>
            </a:r>
            <a:endParaRPr b="0" lang="en-PH" sz="2500" spc="-1" strike="noStrike">
              <a:solidFill>
                <a:srgbClr val="000000"/>
              </a:solidFill>
              <a:latin typeface="Arial"/>
            </a:endParaRPr>
          </a:p>
          <a:p>
            <a:pPr>
              <a:lnSpc>
                <a:spcPct val="115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2500" spc="-1" strike="noStrike" baseline="33000">
                <a:solidFill>
                  <a:srgbClr val="000000"/>
                </a:solidFill>
                <a:latin typeface="Lato"/>
                <a:ea typeface="Reem Kufi"/>
              </a:rPr>
              <a:t> </a:t>
            </a:r>
            <a:r>
              <a:rPr b="0" lang="en-PH" sz="2500" spc="-1" strike="noStrike">
                <a:solidFill>
                  <a:srgbClr val="000000"/>
                </a:solidFill>
                <a:latin typeface="Lato"/>
                <a:ea typeface="Reem Kufi"/>
              </a:rPr>
              <a:t> </a:t>
            </a:r>
            <a:r>
              <a:rPr b="0" lang="en-PH" sz="2000" spc="-1" strike="noStrike">
                <a:solidFill>
                  <a:srgbClr val="000000"/>
                </a:solidFill>
                <a:latin typeface="Lato"/>
                <a:ea typeface="Reem Kufi"/>
              </a:rPr>
              <a:t>=</a:t>
            </a:r>
            <a:r>
              <a:rPr b="0" lang="en-PH" sz="2500" spc="-1" strike="noStrike" baseline="33000">
                <a:solidFill>
                  <a:srgbClr val="000000"/>
                </a:solidFill>
                <a:latin typeface="Lato"/>
                <a:ea typeface="Reem Kufi"/>
              </a:rPr>
              <a:t>      </a:t>
            </a:r>
            <a:r>
              <a:rPr b="0" lang="en-PH" sz="2500" spc="-1" strike="noStrike">
                <a:solidFill>
                  <a:srgbClr val="000000"/>
                </a:solidFill>
                <a:latin typeface="Lato"/>
                <a:ea typeface="Reem Kufi"/>
              </a:rPr>
              <a:t>X</a:t>
            </a:r>
            <a:r>
              <a:rPr b="0" lang="en-PH" sz="2500" spc="-1" strike="noStrike" baseline="33000">
                <a:solidFill>
                  <a:srgbClr val="000000"/>
                </a:solidFill>
                <a:latin typeface="Lato"/>
                <a:ea typeface="Reem Kufi"/>
              </a:rPr>
              <a:t>-7</a:t>
            </a:r>
            <a:endParaRPr b="0" lang="en-PH" sz="2500" spc="-1" strike="noStrike">
              <a:solidFill>
                <a:srgbClr val="000000"/>
              </a:solidFill>
              <a:latin typeface="Arial"/>
            </a:endParaRPr>
          </a:p>
          <a:p>
            <a:pPr>
              <a:lnSpc>
                <a:spcPct val="115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2500" spc="-1" strike="noStrike" baseline="33000">
                <a:solidFill>
                  <a:srgbClr val="000000"/>
                </a:solidFill>
                <a:latin typeface="Lato"/>
                <a:ea typeface="Reem Kufi"/>
              </a:rPr>
              <a:t>          </a:t>
            </a:r>
            <a:r>
              <a:rPr b="0" lang="en-PH" sz="2500" spc="-1" strike="noStrike">
                <a:solidFill>
                  <a:srgbClr val="000000"/>
                </a:solidFill>
                <a:latin typeface="Lato"/>
                <a:ea typeface="Reem Kufi"/>
              </a:rPr>
              <a:t>  </a:t>
            </a:r>
            <a:r>
              <a:rPr b="0" lang="en-PH" sz="2500" spc="-1" strike="noStrike">
                <a:solidFill>
                  <a:srgbClr val="000000"/>
                </a:solidFill>
                <a:latin typeface="Lato"/>
                <a:ea typeface="Reem Kufi"/>
              </a:rPr>
              <a:t>X</a:t>
            </a:r>
            <a:r>
              <a:rPr b="0" lang="en-PH" sz="2500" spc="-1" strike="noStrike" baseline="33000">
                <a:solidFill>
                  <a:srgbClr val="000000"/>
                </a:solidFill>
                <a:latin typeface="Lato"/>
                <a:ea typeface="Reem Kufi"/>
              </a:rPr>
              <a:t>2</a:t>
            </a:r>
            <a:endParaRPr b="0" lang="en-PH" sz="2500" spc="-1" strike="noStrike">
              <a:solidFill>
                <a:srgbClr val="000000"/>
              </a:solidFill>
              <a:latin typeface="Arial"/>
            </a:endParaRPr>
          </a:p>
          <a:p>
            <a:pPr>
              <a:lnSpc>
                <a:spcPct val="115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2500" spc="-1" strike="noStrike" baseline="33000">
                <a:solidFill>
                  <a:srgbClr val="000000"/>
                </a:solidFill>
                <a:latin typeface="Lato"/>
                <a:ea typeface="Reem Kufi"/>
              </a:rPr>
              <a:t>  </a:t>
            </a:r>
            <a:r>
              <a:rPr b="0" lang="en-PH" sz="2000" spc="-1" strike="noStrike">
                <a:solidFill>
                  <a:srgbClr val="000000"/>
                </a:solidFill>
                <a:latin typeface="Lato"/>
                <a:ea typeface="Reem Kufi"/>
              </a:rPr>
              <a:t>=</a:t>
            </a:r>
            <a:r>
              <a:rPr b="0" lang="en-PH" sz="2500" spc="-1" strike="noStrike" baseline="33000">
                <a:solidFill>
                  <a:srgbClr val="000000"/>
                </a:solidFill>
                <a:latin typeface="Lato"/>
                <a:ea typeface="Reem Kufi"/>
              </a:rPr>
              <a:t>    </a:t>
            </a:r>
            <a:r>
              <a:rPr b="0" lang="en-PH" sz="2500" spc="-1" strike="noStrike">
                <a:solidFill>
                  <a:srgbClr val="000000"/>
                </a:solidFill>
                <a:latin typeface="Lato"/>
                <a:ea typeface="Reem Kufi"/>
              </a:rPr>
              <a:t>X</a:t>
            </a:r>
            <a:r>
              <a:rPr b="0" lang="en-PH" sz="2500" spc="-1" strike="noStrike" baseline="33000">
                <a:solidFill>
                  <a:srgbClr val="000000"/>
                </a:solidFill>
                <a:latin typeface="Lato"/>
                <a:ea typeface="Reem Kufi"/>
              </a:rPr>
              <a:t> –</a:t>
            </a:r>
            <a:r>
              <a:rPr b="0" lang="en-PH" sz="2500" spc="-1" strike="noStrike" baseline="33000">
                <a:solidFill>
                  <a:srgbClr val="000000"/>
                </a:solidFill>
                <a:latin typeface="Lato"/>
                <a:ea typeface="Reem Kufi"/>
              </a:rPr>
              <a:t>7 – 2</a:t>
            </a:r>
            <a:endParaRPr b="0" lang="en-PH" sz="2500" spc="-1" strike="noStrike">
              <a:solidFill>
                <a:srgbClr val="000000"/>
              </a:solidFill>
              <a:latin typeface="Arial"/>
            </a:endParaRPr>
          </a:p>
          <a:p>
            <a:pPr>
              <a:lnSpc>
                <a:spcPct val="115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2500" spc="-1" strike="noStrike" baseline="33000">
                <a:solidFill>
                  <a:srgbClr val="000000"/>
                </a:solidFill>
                <a:latin typeface="Lato"/>
                <a:ea typeface="Reem Kufi"/>
              </a:rPr>
              <a:t>  </a:t>
            </a:r>
            <a:r>
              <a:rPr b="0" lang="en-PH" sz="2000" spc="-1" strike="noStrike">
                <a:solidFill>
                  <a:srgbClr val="000000"/>
                </a:solidFill>
                <a:latin typeface="Lato"/>
                <a:ea typeface="Reem Kufi"/>
              </a:rPr>
              <a:t>=</a:t>
            </a:r>
            <a:r>
              <a:rPr b="0" lang="en-PH" sz="2500" spc="-1" strike="noStrike" baseline="33000">
                <a:solidFill>
                  <a:srgbClr val="000000"/>
                </a:solidFill>
                <a:latin typeface="Lato"/>
                <a:ea typeface="Reem Kufi"/>
              </a:rPr>
              <a:t>    </a:t>
            </a:r>
            <a:r>
              <a:rPr b="0" lang="en-PH" sz="2500" spc="-1" strike="noStrike">
                <a:solidFill>
                  <a:srgbClr val="000000"/>
                </a:solidFill>
                <a:latin typeface="Lato"/>
                <a:ea typeface="Reem Kufi"/>
              </a:rPr>
              <a:t>X</a:t>
            </a:r>
            <a:r>
              <a:rPr b="0" lang="en-PH" sz="2500" spc="-1" strike="noStrike" baseline="33000">
                <a:solidFill>
                  <a:srgbClr val="000000"/>
                </a:solidFill>
                <a:latin typeface="Lato"/>
                <a:ea typeface="Reem Kufi"/>
              </a:rPr>
              <a:t>-9</a:t>
            </a:r>
            <a:endParaRPr b="0" lang="en-PH" sz="2500" spc="-1" strike="noStrike">
              <a:solidFill>
                <a:srgbClr val="000000"/>
              </a:solidFill>
              <a:latin typeface="Arial"/>
            </a:endParaRPr>
          </a:p>
          <a:p>
            <a:pPr>
              <a:lnSpc>
                <a:spcPct val="115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2500" spc="-1" strike="noStrike" baseline="33000">
                <a:solidFill>
                  <a:srgbClr val="000000"/>
                </a:solidFill>
                <a:latin typeface="Lato"/>
                <a:ea typeface="Reem Kufi"/>
              </a:rPr>
              <a:t> </a:t>
            </a:r>
            <a:r>
              <a:rPr b="0" lang="en-PH" sz="2000" spc="-1" strike="noStrike">
                <a:solidFill>
                  <a:srgbClr val="000000"/>
                </a:solidFill>
                <a:latin typeface="Lato"/>
                <a:ea typeface="Reem Kufi"/>
              </a:rPr>
              <a:t>=</a:t>
            </a:r>
            <a:r>
              <a:rPr b="0" lang="en-PH" sz="2500" spc="-1" strike="noStrike" baseline="33000">
                <a:solidFill>
                  <a:srgbClr val="000000"/>
                </a:solidFill>
                <a:latin typeface="Lato"/>
                <a:ea typeface="Reem Kufi"/>
              </a:rPr>
              <a:t>      </a:t>
            </a:r>
            <a:r>
              <a:rPr b="0" lang="en-PH" sz="2500" spc="-1" strike="noStrike">
                <a:solidFill>
                  <a:srgbClr val="000000"/>
                </a:solidFill>
                <a:latin typeface="Lato"/>
                <a:ea typeface="Reem Kufi"/>
              </a:rPr>
              <a:t>1</a:t>
            </a:r>
            <a:endParaRPr b="0" lang="en-PH" sz="2500" spc="-1" strike="noStrike">
              <a:solidFill>
                <a:srgbClr val="000000"/>
              </a:solidFill>
              <a:latin typeface="Arial"/>
            </a:endParaRPr>
          </a:p>
          <a:p>
            <a:pPr>
              <a:lnSpc>
                <a:spcPct val="115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2500" spc="-1" strike="noStrike">
                <a:solidFill>
                  <a:srgbClr val="000000"/>
                </a:solidFill>
                <a:latin typeface="Lato"/>
                <a:ea typeface="Reem Kufi"/>
              </a:rPr>
              <a:t>      </a:t>
            </a:r>
            <a:r>
              <a:rPr b="0" lang="en-PH" sz="2500" spc="-1" strike="noStrike">
                <a:solidFill>
                  <a:srgbClr val="000000"/>
                </a:solidFill>
                <a:latin typeface="Lato"/>
                <a:ea typeface="Reem Kufi"/>
              </a:rPr>
              <a:t>X</a:t>
            </a:r>
            <a:r>
              <a:rPr b="0" lang="en-PH" sz="2500" spc="-1" strike="noStrike" baseline="33000">
                <a:solidFill>
                  <a:srgbClr val="000000"/>
                </a:solidFill>
                <a:latin typeface="Lato"/>
                <a:ea typeface="Reem Kufi"/>
              </a:rPr>
              <a:t>9</a:t>
            </a:r>
            <a:endParaRPr b="0" lang="en-PH" sz="2500" spc="-1" strike="noStrike">
              <a:solidFill>
                <a:srgbClr val="000000"/>
              </a:solidFill>
              <a:latin typeface="Arial"/>
            </a:endParaRPr>
          </a:p>
          <a:p>
            <a:pPr>
              <a:lnSpc>
                <a:spcPct val="115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2500" spc="-1" strike="noStrike" baseline="33000">
                <a:solidFill>
                  <a:srgbClr val="000000"/>
                </a:solidFill>
                <a:latin typeface="Lato"/>
                <a:ea typeface="Reem Kufi"/>
              </a:rPr>
              <a:t> </a:t>
            </a:r>
            <a:endParaRPr b="0" lang="en-PH" sz="2500" spc="-1" strike="noStrike">
              <a:solidFill>
                <a:srgbClr val="000000"/>
              </a:solidFill>
              <a:latin typeface="Arial"/>
            </a:endParaRPr>
          </a:p>
          <a:p>
            <a:pPr>
              <a:lnSpc>
                <a:spcPct val="115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2500" spc="-1" strike="noStrike" baseline="33000">
                <a:solidFill>
                  <a:srgbClr val="000000"/>
                </a:solidFill>
                <a:latin typeface="Lato"/>
                <a:ea typeface="Reem Kufi"/>
              </a:rPr>
              <a:t> </a:t>
            </a:r>
            <a:endParaRPr b="0" lang="en-PH" sz="2500" spc="-1" strike="noStrike">
              <a:solidFill>
                <a:srgbClr val="000000"/>
              </a:solidFill>
              <a:latin typeface="Arial"/>
            </a:endParaRPr>
          </a:p>
        </p:txBody>
      </p:sp>
      <p:sp>
        <p:nvSpPr>
          <p:cNvPr id="151" name=""/>
          <p:cNvSpPr/>
          <p:nvPr/>
        </p:nvSpPr>
        <p:spPr>
          <a:xfrm>
            <a:off x="900000" y="1980000"/>
            <a:ext cx="11160000" cy="1201680"/>
          </a:xfrm>
          <a:prstGeom prst="rect">
            <a:avLst/>
          </a:prstGeom>
          <a:noFill/>
          <a:ln w="0">
            <a:noFill/>
          </a:ln>
        </p:spPr>
        <p:style>
          <a:lnRef idx="0"/>
          <a:fillRef idx="0"/>
          <a:effectRef idx="0"/>
          <a:fontRef idx="minor"/>
        </p:style>
      </p:sp>
      <p:sp>
        <p:nvSpPr>
          <p:cNvPr id="152" name=""/>
          <p:cNvSpPr txBox="1"/>
          <p:nvPr/>
        </p:nvSpPr>
        <p:spPr>
          <a:xfrm>
            <a:off x="3960000" y="1800000"/>
            <a:ext cx="7200000" cy="4023360"/>
          </a:xfrm>
          <a:prstGeom prst="rect">
            <a:avLst/>
          </a:prstGeom>
          <a:noFill/>
          <a:ln w="0">
            <a:noFill/>
          </a:ln>
        </p:spPr>
        <p:txBody>
          <a:bodyPr lIns="90000" rIns="90000" tIns="45000" bIns="45000" anchor="t">
            <a:noAutofit/>
          </a:bodyPr>
          <a:p>
            <a:pP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1800" spc="-1" strike="noStrike">
              <a:solidFill>
                <a:srgbClr val="000000"/>
              </a:solidFill>
              <a:latin typeface="Arial"/>
            </a:endParaRPr>
          </a:p>
          <a:p>
            <a:pP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rPr>
              <a:t>Product rule   </a:t>
            </a:r>
            <a:endParaRPr b="0" lang="en-PH" sz="2000" spc="-1" strike="noStrike">
              <a:solidFill>
                <a:srgbClr val="000000"/>
              </a:solidFill>
              <a:latin typeface="Arial"/>
            </a:endParaRPr>
          </a:p>
          <a:p>
            <a:pP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2000" spc="-1" strike="noStrike">
              <a:solidFill>
                <a:srgbClr val="000000"/>
              </a:solidFill>
              <a:latin typeface="Arial"/>
            </a:endParaRPr>
          </a:p>
          <a:p>
            <a:pP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rPr>
              <a:t>Simplifying the exponents -2 + ( -5)</a:t>
            </a:r>
            <a:endParaRPr b="0" lang="en-PH" sz="2000" spc="-1" strike="noStrike">
              <a:solidFill>
                <a:srgbClr val="000000"/>
              </a:solidFill>
              <a:latin typeface="Arial"/>
            </a:endParaRPr>
          </a:p>
          <a:p>
            <a:pP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2000" spc="-1" strike="noStrike">
              <a:solidFill>
                <a:srgbClr val="000000"/>
              </a:solidFill>
              <a:latin typeface="Arial"/>
            </a:endParaRPr>
          </a:p>
          <a:p>
            <a:pP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rPr>
              <a:t>Quotient rule</a:t>
            </a:r>
            <a:endParaRPr b="0" lang="en-PH" sz="2000" spc="-1" strike="noStrike">
              <a:solidFill>
                <a:srgbClr val="000000"/>
              </a:solidFill>
              <a:latin typeface="Arial"/>
            </a:endParaRPr>
          </a:p>
          <a:p>
            <a:pP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rPr>
              <a:t>Simplifying the exponents -7 -2</a:t>
            </a:r>
            <a:endParaRPr b="0" lang="en-PH" sz="2000" spc="-1" strike="noStrike">
              <a:solidFill>
                <a:srgbClr val="000000"/>
              </a:solidFill>
              <a:latin typeface="Arial"/>
            </a:endParaRPr>
          </a:p>
          <a:p>
            <a:pP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2000" spc="-1" strike="noStrike">
              <a:solidFill>
                <a:srgbClr val="000000"/>
              </a:solidFill>
              <a:latin typeface="Arial"/>
            </a:endParaRPr>
          </a:p>
          <a:p>
            <a:pP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rPr>
              <a:t>Rewriting with positive exponent</a:t>
            </a:r>
            <a:endParaRPr b="0" lang="en-PH" sz="2000" spc="-1" strike="noStrike">
              <a:solidFill>
                <a:srgbClr val="000000"/>
              </a:solidFill>
              <a:latin typeface="Arial"/>
            </a:endParaRPr>
          </a:p>
        </p:txBody>
      </p:sp>
      <p:sp>
        <p:nvSpPr>
          <p:cNvPr id="153" name=""/>
          <p:cNvSpPr/>
          <p:nvPr/>
        </p:nvSpPr>
        <p:spPr>
          <a:xfrm>
            <a:off x="1512000" y="1548000"/>
            <a:ext cx="1440000" cy="0"/>
          </a:xfrm>
          <a:prstGeom prst="line">
            <a:avLst/>
          </a:prstGeom>
          <a:ln w="0">
            <a:solidFill>
              <a:srgbClr val="000000"/>
            </a:solidFill>
          </a:ln>
        </p:spPr>
        <p:style>
          <a:lnRef idx="0"/>
          <a:fillRef idx="0"/>
          <a:effectRef idx="0"/>
          <a:fontRef idx="minor"/>
        </p:style>
      </p:sp>
      <p:sp>
        <p:nvSpPr>
          <p:cNvPr id="154" name=""/>
          <p:cNvSpPr/>
          <p:nvPr/>
        </p:nvSpPr>
        <p:spPr>
          <a:xfrm>
            <a:off x="1440000" y="2520000"/>
            <a:ext cx="1440000" cy="0"/>
          </a:xfrm>
          <a:prstGeom prst="line">
            <a:avLst/>
          </a:prstGeom>
          <a:ln w="0">
            <a:solidFill>
              <a:srgbClr val="000000"/>
            </a:solidFill>
          </a:ln>
        </p:spPr>
        <p:style>
          <a:lnRef idx="0"/>
          <a:fillRef idx="0"/>
          <a:effectRef idx="0"/>
          <a:fontRef idx="minor"/>
        </p:style>
      </p:sp>
      <p:sp>
        <p:nvSpPr>
          <p:cNvPr id="155" name=""/>
          <p:cNvSpPr/>
          <p:nvPr/>
        </p:nvSpPr>
        <p:spPr>
          <a:xfrm>
            <a:off x="1440000" y="3600360"/>
            <a:ext cx="720000" cy="0"/>
          </a:xfrm>
          <a:prstGeom prst="line">
            <a:avLst/>
          </a:prstGeom>
          <a:ln w="0">
            <a:solidFill>
              <a:srgbClr val="000000"/>
            </a:solidFill>
          </a:ln>
        </p:spPr>
        <p:style>
          <a:lnRef idx="0"/>
          <a:fillRef idx="0"/>
          <a:effectRef idx="0"/>
          <a:fontRef idx="minor"/>
        </p:style>
      </p:sp>
      <p:sp>
        <p:nvSpPr>
          <p:cNvPr id="156" name=""/>
          <p:cNvSpPr/>
          <p:nvPr/>
        </p:nvSpPr>
        <p:spPr>
          <a:xfrm>
            <a:off x="1440000" y="5580000"/>
            <a:ext cx="540000" cy="0"/>
          </a:xfrm>
          <a:prstGeom prst="line">
            <a:avLst/>
          </a:prstGeom>
          <a:ln w="0">
            <a:solidFill>
              <a:srgbClr val="000000"/>
            </a:solidFill>
          </a:ln>
        </p:spPr>
        <p:style>
          <a:lnRef idx="0"/>
          <a:fillRef idx="0"/>
          <a:effectRef idx="0"/>
          <a:fontRef idx="minor"/>
        </p:style>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10111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2023-07-13T11:08:13Z</dcterms:modified>
  <cp:revision>445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