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73D2558-9ECA-4FFB-ABC0-1158CCEC78F6}"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421225F-6492-44DE-8AB1-E79B01C1DB90}"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F3854724-2B1A-4B08-AD78-3895A9A408F0}"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2B10C396-3068-4CB0-B09C-CD861AD0EAFE}"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7F06E338-EAFF-4FC8-A9BE-1DAC9EE63638}"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95D7455-644C-481E-9DBD-6D08E14F7305}"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01B0630-DC64-44E9-AC4A-50D0C8C5CBE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3BCA4EB-F942-47A3-9152-4349215133CA}"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2CB3E06-316C-4176-8EFE-AC1DD4CC0D8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15A79896-E9AE-4F53-816A-1AA45420079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1ABC399-6B1B-41EA-B05E-63D1F7164BE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7E47F21-C4E8-41FA-97CE-E960E257AD28}"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4523966-352D-4020-94C9-0C426CC4B34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9983919-1E83-4241-B668-B7E098B3188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0E2421D-E872-48E2-BEEC-F48ECEE6078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E2E30F30-1C56-401A-8822-0345F9A1EC04}"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513A239-1B07-462D-889A-9917EDF13AB2}"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67CB7D54-1783-4508-9E11-EAD542AB55E8}"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F39A738-D927-41FE-A4C0-9F56ED78C5C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E65B24D-1387-4EF8-9597-82B49AB830E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C4BA875-3FF9-46ED-894D-CADE81113EE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AB2386B-DFF6-4614-A16E-AF5D6C1F736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D293545-BA32-45BF-8FAB-F12308B61907}"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8C4F582-8148-4E34-AF5E-1BE76F88BC3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B026EBB-9241-4FF6-99B3-9811965577B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DB83CD9-2B20-4825-94F3-307E36BEF70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D2A2BFA-6B81-4ECC-969C-968D0A6308F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DE9F600-AA65-4C7F-80B8-A4D4EE154A8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24263259-3E53-4DDF-86D2-F7FC46DFC995}"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4AB85280-8BF2-439F-B754-59BA6A592EF2}"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523781F-8C43-45E2-91D7-CB5C7ACE6554}"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70D743F-13A9-4DBC-B7FD-A0D0A2FE51C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CB6FEBC-06C6-4832-97B2-9AC862FA087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3D15748-D408-4E6E-AEDE-8E2D4A4034D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6E6C71E-0B74-40E0-BF13-6742EF69770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72F9D0B-2CA4-4E34-B693-8DD3034278E7}"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368A411-D271-49BA-A663-0E77F6C36263}"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B5665286-9A87-43AE-B926-DFD3429D475E}"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EFA56193-5C65-4937-8D40-078D0CAB6C45}"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36000"/>
            <a:ext cx="6824520" cy="212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Gawaing Nagsusulong ng Likas Kayang Pag-unlad</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7629840" cy="1258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Gawaing Nagsusulong ng </a:t>
            </a:r>
            <a:endParaRPr b="0" lang="en-PH" sz="3600" spc="-1" strike="noStrike">
              <a:solidFill>
                <a:srgbClr val="000000"/>
              </a:solidFill>
              <a:latin typeface="Arial"/>
            </a:endParaRPr>
          </a:p>
          <a:p>
            <a:pPr>
              <a:lnSpc>
                <a:spcPct val="100000"/>
              </a:lnSpc>
            </a:pPr>
            <a:r>
              <a:rPr b="1" lang="en-PH" sz="3600" spc="-1" strike="noStrike">
                <a:solidFill>
                  <a:srgbClr val="ffffff"/>
                </a:solidFill>
                <a:latin typeface="Montserrat Medium"/>
                <a:ea typeface="DejaVu Sans"/>
              </a:rPr>
              <a:t>Likas Kayang Pag-unlad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710280" y="2063160"/>
            <a:ext cx="1046520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DejaVu Sans"/>
              </a:rPr>
              <a:t>1. Kailangang isama ang mga isyung pangkalikasan sa paggawa ng desisyon at programa ng pamahalaan.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DejaVu Sans"/>
              </a:rPr>
              <a:t>2. Kailangang isipin ang kapakanan ng nakararami sa pagpaplano ng pag-unlad. Ang mabilis na pagtaas ng populasyon ay dapat isama sa mga plano ng ating pamahalaan. Narito ang ilang larawan na bunga ng pagtaas ng populasyon:</a:t>
            </a:r>
            <a:endParaRPr b="0" lang="en-PH" sz="1800" spc="-1" strike="noStrike">
              <a:solidFill>
                <a:srgbClr val="000000"/>
              </a:solidFill>
              <a:latin typeface="Arial"/>
            </a:endParaRPr>
          </a:p>
        </p:txBody>
      </p:sp>
      <p:pic>
        <p:nvPicPr>
          <p:cNvPr id="137" name="" descr=""/>
          <p:cNvPicPr/>
          <p:nvPr/>
        </p:nvPicPr>
        <p:blipFill>
          <a:blip r:embed="rId1"/>
          <a:stretch/>
        </p:blipFill>
        <p:spPr>
          <a:xfrm>
            <a:off x="1786320" y="4072320"/>
            <a:ext cx="2510640" cy="2059560"/>
          </a:xfrm>
          <a:prstGeom prst="rect">
            <a:avLst/>
          </a:prstGeom>
          <a:ln w="0">
            <a:noFill/>
          </a:ln>
        </p:spPr>
      </p:pic>
      <p:pic>
        <p:nvPicPr>
          <p:cNvPr id="138" name="" descr=""/>
          <p:cNvPicPr/>
          <p:nvPr/>
        </p:nvPicPr>
        <p:blipFill>
          <a:blip r:embed="rId2"/>
          <a:stretch/>
        </p:blipFill>
        <p:spPr>
          <a:xfrm>
            <a:off x="4956480" y="4047120"/>
            <a:ext cx="2550240" cy="2059560"/>
          </a:xfrm>
          <a:prstGeom prst="rect">
            <a:avLst/>
          </a:prstGeom>
          <a:ln w="0">
            <a:noFill/>
          </a:ln>
        </p:spPr>
      </p:pic>
      <p:pic>
        <p:nvPicPr>
          <p:cNvPr id="139" name="" descr=""/>
          <p:cNvPicPr/>
          <p:nvPr/>
        </p:nvPicPr>
        <p:blipFill>
          <a:blip r:embed="rId3"/>
          <a:stretch/>
        </p:blipFill>
        <p:spPr>
          <a:xfrm>
            <a:off x="8202960" y="4009320"/>
            <a:ext cx="2550240" cy="19915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7629840" cy="1258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9"/>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Gawaing Nagsusulong ng </a:t>
            </a:r>
            <a:endParaRPr b="0" lang="en-PH" sz="3600" spc="-1" strike="noStrike">
              <a:solidFill>
                <a:srgbClr val="000000"/>
              </a:solidFill>
              <a:latin typeface="Arial"/>
            </a:endParaRPr>
          </a:p>
          <a:p>
            <a:pPr>
              <a:lnSpc>
                <a:spcPct val="100000"/>
              </a:lnSpc>
            </a:pPr>
            <a:r>
              <a:rPr b="1" lang="en-PH" sz="3600" spc="-1" strike="noStrike">
                <a:solidFill>
                  <a:srgbClr val="ffffff"/>
                </a:solidFill>
                <a:latin typeface="Montserrat Medium"/>
                <a:ea typeface="DejaVu Sans"/>
              </a:rPr>
              <a:t>Likas Kayang Pag-unlad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710280" y="2063160"/>
            <a:ext cx="7783920" cy="3765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DejaVu Sans"/>
              </a:rPr>
              <a:t>3. Kailangang mapalalim ang kaalaman sa mga kaugnay na isyu at suliranin sa kalikasan upang makagawa ng responsableng desisyon ang mga tao sa mga gawaing kaugnay nito. Dapat maunawaan ng bawat isa na ang ilang suliraning pangkalikasan ay may epekto sa ating pamumuhay. Halimbawa, ang limitasyon ng suplay ng likas na yaman ay nagdudulot ng mas mataas na presyo ng mga gulay, mga prutas, at iba pang pangunahing pagkain.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DejaVu Sans"/>
              </a:rPr>
              <a:t>4. Kailangang mapangalagaan at maprotektahan ang mga lugar na sagana sa likas na yaman. Ang paglilinis at pagtatanim ng mga puno ay ilan lamang sa mga gawain na maaaring magligtas sa mga</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DejaVu Sans"/>
              </a:rPr>
              <a:t>protektadong lugar.</a:t>
            </a:r>
            <a:endParaRPr b="0" lang="en-PH" sz="1800" spc="-1" strike="noStrike">
              <a:solidFill>
                <a:srgbClr val="000000"/>
              </a:solidFill>
              <a:latin typeface="Arial"/>
            </a:endParaRPr>
          </a:p>
        </p:txBody>
      </p:sp>
      <p:pic>
        <p:nvPicPr>
          <p:cNvPr id="143" name="" descr=""/>
          <p:cNvPicPr/>
          <p:nvPr/>
        </p:nvPicPr>
        <p:blipFill>
          <a:blip r:embed="rId1"/>
          <a:stretch/>
        </p:blipFill>
        <p:spPr>
          <a:xfrm>
            <a:off x="8695440" y="1936440"/>
            <a:ext cx="2755440" cy="2302200"/>
          </a:xfrm>
          <a:prstGeom prst="rect">
            <a:avLst/>
          </a:prstGeom>
          <a:ln w="0">
            <a:noFill/>
          </a:ln>
        </p:spPr>
      </p:pic>
      <p:pic>
        <p:nvPicPr>
          <p:cNvPr id="144" name="" descr=""/>
          <p:cNvPicPr/>
          <p:nvPr/>
        </p:nvPicPr>
        <p:blipFill>
          <a:blip r:embed="rId2"/>
          <a:stretch/>
        </p:blipFill>
        <p:spPr>
          <a:xfrm>
            <a:off x="8708040" y="4334400"/>
            <a:ext cx="2746800" cy="17164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10"/>
          <p:cNvSpPr/>
          <p:nvPr/>
        </p:nvSpPr>
        <p:spPr>
          <a:xfrm>
            <a:off x="-113040" y="532080"/>
            <a:ext cx="7629840" cy="1258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6" name="Rectangle 11"/>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Gawaing Nagsusulong ng </a:t>
            </a:r>
            <a:endParaRPr b="0" lang="en-PH" sz="3600" spc="-1" strike="noStrike">
              <a:solidFill>
                <a:srgbClr val="000000"/>
              </a:solidFill>
              <a:latin typeface="Arial"/>
            </a:endParaRPr>
          </a:p>
          <a:p>
            <a:pPr>
              <a:lnSpc>
                <a:spcPct val="100000"/>
              </a:lnSpc>
            </a:pPr>
            <a:r>
              <a:rPr b="1" lang="en-PH" sz="3600" spc="-1" strike="noStrike">
                <a:solidFill>
                  <a:srgbClr val="ffffff"/>
                </a:solidFill>
                <a:latin typeface="Montserrat Medium"/>
                <a:ea typeface="DejaVu Sans"/>
              </a:rPr>
              <a:t>Likas Kayang Pag-unlad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p:nvPr/>
        </p:nvSpPr>
        <p:spPr>
          <a:xfrm>
            <a:off x="710280" y="2063160"/>
            <a:ext cx="7783920" cy="3765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DejaVu Sans"/>
              </a:rPr>
              <a:t>5. Kailangang ma-rehabilitate o maibalik sa mabuting kondisyon ang mga nasirang likas na yaman. Maisasagawa ito sa pamamagitan ng sumusunod:</a:t>
            </a: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DejaVu Sans"/>
              </a:rPr>
              <a:t>Pagtatanim ng maraming puno at halaman</a:t>
            </a: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DejaVu Sans"/>
              </a:rPr>
              <a:t>Pagsasagawa ng wasto at responsableng pagsasaka at pangingisda</a:t>
            </a: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DejaVu Sans"/>
              </a:rPr>
              <a:t>Pangangampanya laban sa pagkuha ng mga </a:t>
            </a:r>
            <a:r>
              <a:rPr b="0" i="1" lang="en-PH" sz="1800" spc="-1" strike="noStrike">
                <a:solidFill>
                  <a:srgbClr val="000000"/>
                </a:solidFill>
                <a:latin typeface="Lato"/>
                <a:ea typeface="DejaVu Sans"/>
              </a:rPr>
              <a:t>endangered species</a:t>
            </a:r>
            <a:r>
              <a:rPr b="0" lang="en-PH" sz="1800" spc="-1" strike="noStrike">
                <a:solidFill>
                  <a:srgbClr val="000000"/>
                </a:solidFill>
                <a:latin typeface="Lato"/>
                <a:ea typeface="DejaVu Sans"/>
              </a:rPr>
              <a:t> o mga hayop o halamang malapit nang maubos</a:t>
            </a: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DejaVu Sans"/>
              </a:rPr>
              <a:t>Pagsusuplong sa kinauukulan ng mga ilegal na pagtotroso sa kagubatan</a:t>
            </a: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DejaVu Sans"/>
              </a:rPr>
              <a:t>Pagpigil sa patuloy na paglala ng polusyon sa pamamagitan ng pakikiisa sa mga programang may layuning maiwasan ito</a:t>
            </a:r>
            <a:endParaRPr b="0" lang="en-PH" sz="1800" spc="-1" strike="noStrike">
              <a:solidFill>
                <a:srgbClr val="000000"/>
              </a:solidFill>
              <a:latin typeface="Arial"/>
            </a:endParaRPr>
          </a:p>
        </p:txBody>
      </p:sp>
      <p:pic>
        <p:nvPicPr>
          <p:cNvPr id="148" name="" descr=""/>
          <p:cNvPicPr/>
          <p:nvPr/>
        </p:nvPicPr>
        <p:blipFill>
          <a:blip r:embed="rId1"/>
          <a:stretch/>
        </p:blipFill>
        <p:spPr>
          <a:xfrm>
            <a:off x="8494920" y="2063160"/>
            <a:ext cx="2981520" cy="2172600"/>
          </a:xfrm>
          <a:prstGeom prst="rect">
            <a:avLst/>
          </a:prstGeom>
          <a:ln w="0">
            <a:noFill/>
          </a:ln>
        </p:spPr>
      </p:pic>
      <p:pic>
        <p:nvPicPr>
          <p:cNvPr id="149" name="" descr=""/>
          <p:cNvPicPr/>
          <p:nvPr/>
        </p:nvPicPr>
        <p:blipFill>
          <a:blip r:embed="rId2"/>
          <a:stretch/>
        </p:blipFill>
        <p:spPr>
          <a:xfrm>
            <a:off x="8532720" y="4222080"/>
            <a:ext cx="2925360" cy="1833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5"/>
          <p:cNvSpPr/>
          <p:nvPr/>
        </p:nvSpPr>
        <p:spPr>
          <a:xfrm>
            <a:off x="-113040" y="552240"/>
            <a:ext cx="38894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192"/>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2" name="Rectangle 193"/>
          <p:cNvSpPr/>
          <p:nvPr/>
        </p:nvSpPr>
        <p:spPr>
          <a:xfrm>
            <a:off x="720000" y="1060560"/>
            <a:ext cx="9951480" cy="69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3"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4" name=""/>
          <p:cNvSpPr/>
          <p:nvPr/>
        </p:nvSpPr>
        <p:spPr>
          <a:xfrm>
            <a:off x="902880" y="1568160"/>
            <a:ext cx="9909360" cy="1440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ea typeface="DejaVu Sans"/>
              </a:rPr>
              <a:t>I. Panuto:</a:t>
            </a:r>
            <a:r>
              <a:rPr b="0" lang="en-PH" sz="1800" spc="-1" strike="noStrike">
                <a:solidFill>
                  <a:srgbClr val="000000"/>
                </a:solidFill>
                <a:latin typeface="Lato"/>
                <a:ea typeface="DejaVu Sans"/>
              </a:rPr>
              <a:t> Sagutin ang sumusunod na tanong.</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DejaVu Sans"/>
              </a:rPr>
              <a:t>1. Ano-ano ang gawaing nagsusulong ng likas kayang pag-unlad?</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DejaVu Sans"/>
              </a:rPr>
              <a:t>2. Paano nakatutulong o nakasasama ang populasyon sa likas kayang pag-unlad?</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
          <p:cNvSpPr/>
          <p:nvPr/>
        </p:nvSpPr>
        <p:spPr>
          <a:xfrm>
            <a:off x="-113040" y="552240"/>
            <a:ext cx="647748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
          <p:cNvSpPr/>
          <p:nvPr/>
        </p:nvSpPr>
        <p:spPr>
          <a:xfrm>
            <a:off x="426960" y="52776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7" name="Rectangle 3"/>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Halimbawang Sagot</a:t>
            </a:r>
            <a:endParaRPr b="0" lang="en-PH" sz="3600" spc="-1" strike="noStrike">
              <a:solidFill>
                <a:srgbClr val="000000"/>
              </a:solidFill>
              <a:latin typeface="Arial"/>
            </a:endParaRPr>
          </a:p>
        </p:txBody>
      </p:sp>
      <p:sp>
        <p:nvSpPr>
          <p:cNvPr id="158" name="Rectangle 4"/>
          <p:cNvSpPr/>
          <p:nvPr/>
        </p:nvSpPr>
        <p:spPr>
          <a:xfrm>
            <a:off x="720000" y="1060560"/>
            <a:ext cx="9951480" cy="69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9" name=""/>
          <p:cNvSpPr/>
          <p:nvPr/>
        </p:nvSpPr>
        <p:spPr>
          <a:xfrm>
            <a:off x="788040" y="1627200"/>
            <a:ext cx="9673200" cy="16750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1417"/>
              </a:spcBef>
              <a:spcAft>
                <a:spcPts val="1417"/>
              </a:spcAft>
              <a:buClr>
                <a:srgbClr val="000000"/>
              </a:buClr>
              <a:buFont typeface="StarSymbol"/>
              <a:buAutoNum type="arabicPeriod"/>
            </a:pPr>
            <a:r>
              <a:rPr b="0" lang="en-PH" sz="1800" spc="-1" strike="noStrike">
                <a:solidFill>
                  <a:srgbClr val="000000"/>
                </a:solidFill>
                <a:latin typeface="Lato"/>
                <a:ea typeface="DejaVu Sans"/>
              </a:rPr>
              <a:t>Ang mga gawaing nagsusulong ng likas kayang pag-unlad ay pagbuo ng mga programang pangkalikasan at pagkakaroon ng edukasyong pangkalikasan.</a:t>
            </a:r>
            <a:endParaRPr b="0" lang="en-PH" sz="1800" spc="-1" strike="noStrike">
              <a:solidFill>
                <a:srgbClr val="000000"/>
              </a:solidFill>
              <a:latin typeface="Arial"/>
            </a:endParaRPr>
          </a:p>
          <a:p>
            <a:pPr marL="216000" indent="-216000">
              <a:lnSpc>
                <a:spcPct val="100000"/>
              </a:lnSpc>
              <a:spcBef>
                <a:spcPts val="1417"/>
              </a:spcBef>
              <a:spcAft>
                <a:spcPts val="1417"/>
              </a:spcAft>
              <a:buClr>
                <a:srgbClr val="000000"/>
              </a:buClr>
              <a:buFont typeface="StarSymbol"/>
              <a:buAutoNum type="arabicPeriod"/>
            </a:pPr>
            <a:r>
              <a:rPr b="0" lang="en-PH" sz="1800" spc="-1" strike="noStrike">
                <a:solidFill>
                  <a:srgbClr val="000000"/>
                </a:solidFill>
                <a:latin typeface="Lato"/>
                <a:ea typeface="DejaVu Sans"/>
              </a:rPr>
              <a:t>Sa paglaki ng populasyon ng isang lugar, lumalaki rin ang mga pangangailangan sa pagkain at lupang titirahan.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1850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2023-07-10T17:07:56Z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