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7920" cy="682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4800" cy="2764800"/>
          </a:xfrm>
          <a:prstGeom prst="rect">
            <a:avLst/>
          </a:prstGeom>
          <a:ln w="0">
            <a:noFill/>
          </a:ln>
        </p:spPr>
      </p:pic>
      <p:sp>
        <p:nvSpPr>
          <p:cNvPr id="2" name="Rectangle 5"/>
          <p:cNvSpPr/>
          <p:nvPr/>
        </p:nvSpPr>
        <p:spPr>
          <a:xfrm>
            <a:off x="3487320" y="1475280"/>
            <a:ext cx="8670240" cy="3828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0240" cy="349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7920" cy="600840"/>
          </a:xfrm>
          <a:prstGeom prst="rect">
            <a:avLst/>
          </a:prstGeom>
          <a:ln w="0">
            <a:noFill/>
          </a:ln>
        </p:spPr>
      </p:pic>
      <p:sp>
        <p:nvSpPr>
          <p:cNvPr id="43" name="Rectangle 7"/>
          <p:cNvSpPr/>
          <p:nvPr/>
        </p:nvSpPr>
        <p:spPr>
          <a:xfrm>
            <a:off x="10868760" y="0"/>
            <a:ext cx="936360" cy="936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0440" cy="1000440"/>
          </a:xfrm>
          <a:prstGeom prst="rect">
            <a:avLst/>
          </a:prstGeom>
          <a:ln w="0">
            <a:noFill/>
          </a:ln>
        </p:spPr>
      </p:pic>
      <p:sp>
        <p:nvSpPr>
          <p:cNvPr id="45" name="TextBox 9"/>
          <p:cNvSpPr/>
          <p:nvPr/>
        </p:nvSpPr>
        <p:spPr>
          <a:xfrm>
            <a:off x="185400" y="6362280"/>
            <a:ext cx="4657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91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7920" cy="600840"/>
          </a:xfrm>
          <a:prstGeom prst="rect">
            <a:avLst/>
          </a:prstGeom>
          <a:ln w="0">
            <a:noFill/>
          </a:ln>
        </p:spPr>
      </p:pic>
      <p:sp>
        <p:nvSpPr>
          <p:cNvPr id="86" name="Rectangle 7"/>
          <p:cNvSpPr/>
          <p:nvPr/>
        </p:nvSpPr>
        <p:spPr>
          <a:xfrm>
            <a:off x="10868760" y="0"/>
            <a:ext cx="936360" cy="936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0440" cy="1000440"/>
          </a:xfrm>
          <a:prstGeom prst="rect">
            <a:avLst/>
          </a:prstGeom>
          <a:ln w="0">
            <a:noFill/>
          </a:ln>
        </p:spPr>
      </p:pic>
      <p:sp>
        <p:nvSpPr>
          <p:cNvPr id="88" name="TextBox 9"/>
          <p:cNvSpPr/>
          <p:nvPr/>
        </p:nvSpPr>
        <p:spPr>
          <a:xfrm>
            <a:off x="185400" y="6362280"/>
            <a:ext cx="4657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891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7920" cy="600840"/>
          </a:xfrm>
          <a:prstGeom prst="rect">
            <a:avLst/>
          </a:prstGeom>
          <a:ln w="0">
            <a:noFill/>
          </a:ln>
        </p:spPr>
      </p:pic>
      <p:sp>
        <p:nvSpPr>
          <p:cNvPr id="129" name="Rectangle 7"/>
          <p:cNvSpPr/>
          <p:nvPr/>
        </p:nvSpPr>
        <p:spPr>
          <a:xfrm>
            <a:off x="10868760" y="0"/>
            <a:ext cx="936360" cy="936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0440" cy="1000440"/>
          </a:xfrm>
          <a:prstGeom prst="rect">
            <a:avLst/>
          </a:prstGeom>
          <a:ln w="0">
            <a:noFill/>
          </a:ln>
        </p:spPr>
      </p:pic>
      <p:sp>
        <p:nvSpPr>
          <p:cNvPr id="131" name="TextBox 9"/>
          <p:cNvSpPr/>
          <p:nvPr/>
        </p:nvSpPr>
        <p:spPr>
          <a:xfrm>
            <a:off x="185400" y="6362280"/>
            <a:ext cx="4657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891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2240" cy="335052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03360" y="2616840"/>
            <a:ext cx="7461000" cy="1308600"/>
          </a:xfrm>
          <a:prstGeom prst="rect">
            <a:avLst/>
          </a:prstGeom>
          <a:noFill/>
          <a:ln w="0">
            <a:noFill/>
          </a:ln>
        </p:spPr>
        <p:style>
          <a:lnRef idx="0"/>
          <a:fillRef idx="0"/>
          <a:effectRef idx="0"/>
          <a:fontRef idx="minor"/>
        </p:style>
        <p:txBody>
          <a:bodyPr lIns="90000" rIns="90000" tIns="45000" bIns="45000" anchor="t">
            <a:spAutoFit/>
          </a:bodyPr>
          <a:p>
            <a:pPr algn="ctr">
              <a:buNone/>
            </a:pPr>
            <a:r>
              <a:rPr b="1" i="1" lang="en-US" sz="4000" spc="-1" strike="noStrike">
                <a:solidFill>
                  <a:srgbClr val="ffffff"/>
                </a:solidFill>
                <a:latin typeface="Lato"/>
                <a:ea typeface="DejaVu Sans"/>
              </a:rPr>
              <a:t>Sustainable Development</a:t>
            </a:r>
            <a:r>
              <a:rPr b="1" lang="en-US" sz="4000" spc="-1" strike="noStrike">
                <a:solidFill>
                  <a:srgbClr val="ffffff"/>
                </a:solidFill>
                <a:latin typeface="Lato"/>
                <a:ea typeface="DejaVu Sans"/>
              </a:rPr>
              <a:t>:</a:t>
            </a:r>
            <a:endParaRPr b="0" lang="en-PH" sz="4000" spc="-1" strike="noStrike">
              <a:latin typeface="AppleSystemUIFont"/>
              <a:ea typeface="AppleSystemUIFont"/>
            </a:endParaRPr>
          </a:p>
          <a:p>
            <a:pPr algn="ctr">
              <a:buNone/>
            </a:pPr>
            <a:r>
              <a:rPr b="1" lang="en-US" sz="4000" spc="-1" strike="noStrike">
                <a:solidFill>
                  <a:srgbClr val="ffffff"/>
                </a:solidFill>
                <a:latin typeface="Lato"/>
                <a:ea typeface="DejaVu Sans"/>
              </a:rPr>
              <a:t>Mga Hamon sa Pag-unlad</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1440000"/>
            <a:ext cx="10955520" cy="4676400"/>
          </a:xfrm>
          <a:prstGeom prst="rect">
            <a:avLst/>
          </a:prstGeom>
          <a:noFill/>
          <a:ln w="76320">
            <a:noFill/>
          </a:ln>
        </p:spPr>
        <p:txBody>
          <a:bodyPr lIns="38160" rIns="38160" tIns="38160" bIns="38160" anchor="t">
            <a:normAutofit/>
          </a:bodyPr>
          <a:p>
            <a:pPr algn="just">
              <a:buNone/>
            </a:pPr>
            <a:r>
              <a:rPr b="0" lang="en-PH" sz="2000" spc="-1" strike="noStrike">
                <a:latin typeface="Lato"/>
              </a:rPr>
              <a:t>Tandaan na may tatlong malinaw na aspekto ang sustainable development:</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latin typeface="Lato"/>
              </a:rPr>
              <a:t>1. </a:t>
            </a:r>
            <a:r>
              <a:rPr b="1" lang="en-PH" sz="2000" spc="-1" strike="noStrike">
                <a:latin typeface="Lato"/>
              </a:rPr>
              <a:t>Pang-ekonomiya</a:t>
            </a:r>
            <a:r>
              <a:rPr b="0" lang="en-PH" sz="2000" spc="-1" strike="noStrike">
                <a:latin typeface="Lato"/>
              </a:rPr>
              <a:t> – Ito ay ang isang sistema na may maayos na ekonomiya na kayang makagawa at makapagbigay ng mga produkto at tuloy-tuloy na serbisyo; may maayos na antas ng pamamahala, makatwirang antas ng utang-panlabas, at walang magiging malalang pinsala sa agrikultura at industriya.</a:t>
            </a:r>
            <a:endParaRPr b="0" lang="en-PH" sz="2000" spc="-1" strike="noStrike">
              <a:latin typeface="Lato"/>
              <a:ea typeface="AppleSystemUIFont"/>
            </a:endParaRPr>
          </a:p>
          <a:p>
            <a:pPr algn="just">
              <a:buNone/>
            </a:pPr>
            <a:r>
              <a:rPr b="0" lang="en-PH" sz="2000" spc="-1" strike="noStrike">
                <a:latin typeface="Lato"/>
              </a:rPr>
              <a:t>2. </a:t>
            </a:r>
            <a:r>
              <a:rPr b="1" lang="en-PH" sz="2000" spc="-1" strike="noStrike">
                <a:latin typeface="Lato"/>
              </a:rPr>
              <a:t>Pangkapaligiran</a:t>
            </a:r>
            <a:r>
              <a:rPr b="0" lang="en-PH" sz="2000" spc="-1" strike="noStrike">
                <a:latin typeface="Lato"/>
              </a:rPr>
              <a:t> – Ito ang sistemang nagpapanatili nang sapat na mga likas na yaman, iniiwasan ang pang-aabuso sa mga pinagkukunan ng enerhiya at yamang likas, at naghahanap at gumagamit ng mga alternatibong mapagkukunan ng enerhiya. Napangangalagaan din nito ang biodiversity at ecosystem.</a:t>
            </a:r>
            <a:endParaRPr b="0" lang="en-PH" sz="2000" spc="-1" strike="noStrike">
              <a:latin typeface="Lato"/>
              <a:ea typeface="AppleSystemUIFont"/>
            </a:endParaRPr>
          </a:p>
          <a:p>
            <a:pPr algn="just">
              <a:buNone/>
            </a:pPr>
            <a:r>
              <a:rPr b="0" lang="en-PH" sz="2000" spc="-1" strike="noStrike">
                <a:latin typeface="Lato"/>
              </a:rPr>
              <a:t>3. </a:t>
            </a:r>
            <a:r>
              <a:rPr b="1" lang="en-PH" sz="2000" spc="-1" strike="noStrike">
                <a:latin typeface="Lato"/>
              </a:rPr>
              <a:t>Panlipunan</a:t>
            </a:r>
            <a:r>
              <a:rPr b="0" lang="en-PH" sz="2000" spc="-1" strike="noStrike">
                <a:latin typeface="Lato"/>
              </a:rPr>
              <a:t> – Ang sistemang ito ang tumutugon sa pangangailangan ng lipunan at nagsusulong ng pagkakapantay-pantay ng lahat ng mamamayan sa pagtanggap ng mga serbisyong panlipunan kabilang ang kalusugan at edukasyon. May pagkakapantaypantay ang lahat ng kasarian at umaako ng responsibilidad ang mga pinuno ng pamahalaan. Nakikilahok din sa mga gawain ng pamahalaan ang mga mamamayan.</a:t>
            </a:r>
            <a:endParaRPr b="0" lang="en-PH" sz="2000" spc="-1" strike="noStrike">
              <a:latin typeface="Lato"/>
              <a:ea typeface="AppleSystemUIFont"/>
            </a:endParaRPr>
          </a:p>
        </p:txBody>
      </p:sp>
      <p:sp>
        <p:nvSpPr>
          <p:cNvPr id="212" name="PlaceHolder 7"/>
          <p:cNvSpPr/>
          <p:nvPr/>
        </p:nvSpPr>
        <p:spPr>
          <a:xfrm>
            <a:off x="609480" y="254880"/>
            <a:ext cx="10000800" cy="994680"/>
          </a:xfrm>
          <a:prstGeom prst="rect">
            <a:avLst/>
          </a:prstGeom>
          <a:solidFill>
            <a:srgbClr val="bf0041"/>
          </a:solidFill>
          <a:ln w="76320">
            <a:solidFill>
              <a:srgbClr val="4cd7df"/>
            </a:solidFill>
            <a:round/>
          </a:ln>
        </p:spPr>
        <p:style>
          <a:lnRef idx="0"/>
          <a:fillRef idx="0"/>
          <a:effectRef idx="0"/>
          <a:fontRef idx="minor"/>
        </p:style>
        <p:txBody>
          <a:bodyPr lIns="38160" rIns="38160" tIns="38160" bIns="38160" anchor="ctr">
            <a:noAutofit/>
          </a:bodyPr>
          <a:p>
            <a:pPr algn="ctr">
              <a:spcAft>
                <a:spcPts val="201"/>
              </a:spcAft>
              <a:buNone/>
            </a:pPr>
            <a:r>
              <a:rPr b="1" lang="en-US" sz="4000" spc="-1" strike="noStrike">
                <a:solidFill>
                  <a:srgbClr val="fff5ce"/>
                </a:solidFill>
                <a:latin typeface="Lato"/>
                <a:ea typeface="Arial Black;Arial Black"/>
              </a:rPr>
              <a:t>Mga Hamon sa Sustainable Development</a:t>
            </a:r>
            <a:endParaRPr b="1" lang="en-PH" sz="4000" spc="-1" strike="noStrike">
              <a:latin typeface="AppleSystemUIFontBold"/>
              <a:ea typeface="AppleSystemUIFontBold"/>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p:nvPr>
        </p:nvSpPr>
        <p:spPr>
          <a:xfrm>
            <a:off x="609480" y="1440000"/>
            <a:ext cx="10955520" cy="4680000"/>
          </a:xfrm>
          <a:prstGeom prst="rect">
            <a:avLst/>
          </a:prstGeom>
          <a:noFill/>
          <a:ln w="76320">
            <a:noFill/>
          </a:ln>
        </p:spPr>
        <p:txBody>
          <a:bodyPr lIns="38160" rIns="38160" tIns="38160" bIns="38160" anchor="t">
            <a:normAutofit fontScale="95000"/>
          </a:bodyPr>
          <a:p>
            <a:pPr algn="just">
              <a:buNone/>
            </a:pPr>
            <a:r>
              <a:rPr b="0" lang="en-PH" sz="2000" spc="-1" strike="noStrike">
                <a:latin typeface="Lato"/>
                <a:ea typeface="AppleSystemUIFont"/>
              </a:rPr>
              <a:t>Ayon kay Jonathan Harris, may-akda ng Basic Principles of Sustainable Development (2000), ang tunay na sustainable development ay nangangailangan ng malakihang pagbabago sa mga paraan ng produksiyon sa sumusunod na larang:</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0" lang="en-PH" sz="2000" spc="-1" strike="noStrike">
                <a:latin typeface="Lato"/>
                <a:ea typeface="AppleSystemUIFont"/>
              </a:rPr>
              <a:t>1. </a:t>
            </a:r>
            <a:r>
              <a:rPr b="1" lang="en-PH" sz="2000" spc="-1" strike="noStrike">
                <a:latin typeface="Lato"/>
                <a:ea typeface="AppleSystemUIFont"/>
              </a:rPr>
              <a:t>Agrikultura</a:t>
            </a:r>
            <a:r>
              <a:rPr b="0" lang="en-PH" sz="2000" spc="-1" strike="noStrike">
                <a:latin typeface="Lato"/>
                <a:ea typeface="AppleSystemUIFont"/>
              </a:rPr>
              <a:t> – Dahil sa patuloy na paglobo ng populasyon ng mundo, nanganganib ang kalagayan ng ating mga kalupaan at katubigan. Malulutas ito kung gagamit ng mga organikong paraan ng pamamahala ng lupa at pagpuksa ng peste, at pagpapahusay ng irigasyon. Sa ganitong mga paraan, maiibsan ang polusyon sa lupa at tubig. Bukod pa rito, dapat ding pag-aralan kung paano mapababagal ang paglago ng populasyon at kung paano maibabahagi sa lahat ng tao ang mga produktong inaani.</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0" lang="en-PH" sz="2000" spc="-1" strike="noStrike">
                <a:latin typeface="Lato"/>
                <a:ea typeface="AppleSystemUIFont"/>
              </a:rPr>
              <a:t>2. </a:t>
            </a:r>
            <a:r>
              <a:rPr b="1" lang="en-PH" sz="2000" spc="-1" strike="noStrike">
                <a:latin typeface="Lato"/>
                <a:ea typeface="AppleSystemUIFont"/>
              </a:rPr>
              <a:t>Enerhiya</a:t>
            </a:r>
            <a:r>
              <a:rPr b="0" lang="en-PH" sz="2000" spc="-1" strike="noStrike">
                <a:latin typeface="Lato"/>
                <a:ea typeface="AppleSystemUIFont"/>
              </a:rPr>
              <a:t> – Ang paggamit ng fossil fuels ang pangunahing pinagkukunan ng enerhiya ng mundo subalit ito rin ang pangunahing nakapagpaparami sa mga greenhouse gas sa ating himpapawid. Kailangang maghanap ng mga alternatibong mapagkukunan ng enerhiya na mula sa renewable sources tulad ng araw at hangin. Dapat pag-aralan ng bawat bansa at komunidad kung alin ang pinakamabisa nilang mapagkukunan ng enerhiya, depende sa kanilang lokal na kalagayan.</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p:txBody>
      </p:sp>
      <p:sp>
        <p:nvSpPr>
          <p:cNvPr id="214" name="PlaceHolder 4"/>
          <p:cNvSpPr/>
          <p:nvPr/>
        </p:nvSpPr>
        <p:spPr>
          <a:xfrm>
            <a:off x="609480" y="254880"/>
            <a:ext cx="10000800" cy="994680"/>
          </a:xfrm>
          <a:prstGeom prst="rect">
            <a:avLst/>
          </a:prstGeom>
          <a:solidFill>
            <a:srgbClr val="bf0041"/>
          </a:solidFill>
          <a:ln w="76320">
            <a:solidFill>
              <a:srgbClr val="4cd7df"/>
            </a:solidFill>
            <a:round/>
          </a:ln>
        </p:spPr>
        <p:style>
          <a:lnRef idx="0"/>
          <a:fillRef idx="0"/>
          <a:effectRef idx="0"/>
          <a:fontRef idx="minor"/>
        </p:style>
        <p:txBody>
          <a:bodyPr lIns="38160" rIns="38160" tIns="38160" bIns="38160" anchor="ctr">
            <a:noAutofit/>
          </a:bodyPr>
          <a:p>
            <a:pPr algn="ctr">
              <a:spcAft>
                <a:spcPts val="201"/>
              </a:spcAft>
              <a:buNone/>
            </a:pPr>
            <a:r>
              <a:rPr b="1" lang="en-US" sz="3000" spc="-1" strike="noStrike">
                <a:solidFill>
                  <a:srgbClr val="fff5ce"/>
                </a:solidFill>
                <a:latin typeface="Lato"/>
                <a:ea typeface="AppleSystemUIFontBold"/>
              </a:rPr>
              <a:t>Hamon sa Aspektong Pang-ekonomiya at Pangkapaligiran</a:t>
            </a:r>
            <a:endParaRPr b="1" lang="en-PH" sz="3000" spc="-1" strike="noStrike">
              <a:latin typeface="Lato"/>
              <a:ea typeface="AppleSystemUIFontBold"/>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p:nvPr>
        </p:nvSpPr>
        <p:spPr>
          <a:xfrm>
            <a:off x="609480" y="1440000"/>
            <a:ext cx="10955520" cy="4680000"/>
          </a:xfrm>
          <a:prstGeom prst="rect">
            <a:avLst/>
          </a:prstGeom>
          <a:noFill/>
          <a:ln w="76320">
            <a:noFill/>
          </a:ln>
        </p:spPr>
        <p:txBody>
          <a:bodyPr lIns="38160" rIns="38160" tIns="38160" bIns="38160" anchor="t">
            <a:normAutofit/>
          </a:bodyPr>
          <a:p>
            <a:pPr algn="just">
              <a:buNone/>
            </a:pPr>
            <a:r>
              <a:rPr b="0" lang="en-PH" sz="2000" spc="-1" strike="noStrike">
                <a:latin typeface="Lato"/>
                <a:ea typeface="AppleSystemUIFont"/>
              </a:rPr>
              <a:t>Ayon kay Jonathan Harris, may-akda ng Basic Principles of Sustainable Development (2000), ang tunay na sustainable development ay nangangailangan ng malakihang pagbabago sa mga paraan ng produksiyon sa sumusunod na larang:</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0" lang="en-PH" sz="2000" spc="-1" strike="noStrike">
                <a:latin typeface="Lato"/>
                <a:ea typeface="AppleSystemUIFont"/>
              </a:rPr>
              <a:t>3. </a:t>
            </a:r>
            <a:r>
              <a:rPr b="1" lang="en-PH" sz="2000" spc="-1" strike="noStrike">
                <a:latin typeface="Lato"/>
                <a:ea typeface="AppleSystemUIFont"/>
              </a:rPr>
              <a:t>Industriya</a:t>
            </a:r>
            <a:r>
              <a:rPr b="0" lang="en-PH" sz="2000" spc="-1" strike="noStrike">
                <a:latin typeface="Lato"/>
                <a:ea typeface="AppleSystemUIFont"/>
              </a:rPr>
              <a:t> – Ang bagong konsepto ng industrial ecology ay nangangahulugang babaguhin at aayusin ang sektor ng industriya upang matupad ang layuning mabawasan ang pagpapakawala ng mga nakapipinsalang gas o kemikal at mapatupad ang paggamit muli (reusing) ng mga materyales sa lahat ng baitang sa produksiyon.</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0" lang="en-PH" sz="2000" spc="-1" strike="noStrike">
                <a:latin typeface="Lato"/>
                <a:ea typeface="AppleSystemUIFont"/>
              </a:rPr>
              <a:t>4. </a:t>
            </a:r>
            <a:r>
              <a:rPr b="1" lang="en-PH" sz="2000" spc="-1" strike="noStrike">
                <a:latin typeface="Lato"/>
                <a:ea typeface="AppleSystemUIFont"/>
              </a:rPr>
              <a:t>Pinagkukunan ng Renewable Resources</a:t>
            </a:r>
            <a:r>
              <a:rPr b="0" lang="en-PH" sz="2000" spc="-1" strike="noStrike">
                <a:latin typeface="Lato"/>
                <a:ea typeface="AppleSystemUIFont"/>
              </a:rPr>
              <a:t> – Dahil sa pang-aabuso sa ating mga likas na yaman mula sa kalupaan at katubigan, kailangan ng reporma sa pamamahala at paggamit sa mga ito. Ang mga lokal na komunidad ay dapat makibahagi sa pangangalaga ng mga yamang likas upang mapakinabangan ang mga ito nang hindi ito nasisira o nauubos.</a:t>
            </a:r>
            <a:endParaRPr b="0" lang="en-PH" sz="2000" spc="-1" strike="noStrike">
              <a:latin typeface="AppleSystemUIFont"/>
              <a:ea typeface="AppleSystemUIFont"/>
            </a:endParaRPr>
          </a:p>
        </p:txBody>
      </p:sp>
      <p:sp>
        <p:nvSpPr>
          <p:cNvPr id="216" name="PlaceHolder 6"/>
          <p:cNvSpPr/>
          <p:nvPr/>
        </p:nvSpPr>
        <p:spPr>
          <a:xfrm>
            <a:off x="609480" y="254880"/>
            <a:ext cx="10000800" cy="994680"/>
          </a:xfrm>
          <a:prstGeom prst="rect">
            <a:avLst/>
          </a:prstGeom>
          <a:solidFill>
            <a:srgbClr val="bf0041"/>
          </a:solidFill>
          <a:ln w="76320">
            <a:solidFill>
              <a:srgbClr val="4cd7df"/>
            </a:solidFill>
            <a:round/>
          </a:ln>
        </p:spPr>
        <p:style>
          <a:lnRef idx="0"/>
          <a:fillRef idx="0"/>
          <a:effectRef idx="0"/>
          <a:fontRef idx="minor"/>
        </p:style>
        <p:txBody>
          <a:bodyPr lIns="38160" rIns="38160" tIns="38160" bIns="38160" anchor="ctr">
            <a:noAutofit/>
          </a:bodyPr>
          <a:p>
            <a:pPr algn="ctr">
              <a:spcAft>
                <a:spcPts val="201"/>
              </a:spcAft>
              <a:buNone/>
            </a:pPr>
            <a:r>
              <a:rPr b="1" lang="en-US" sz="3000" spc="-1" strike="noStrike">
                <a:solidFill>
                  <a:srgbClr val="fff5ce"/>
                </a:solidFill>
                <a:latin typeface="Lato"/>
                <a:ea typeface="AppleSystemUIFontBold"/>
              </a:rPr>
              <a:t>Hamon sa Aspektong Pang-ekonomiya at Pangkapaligiran</a:t>
            </a:r>
            <a:endParaRPr b="1" lang="en-PH" sz="3000" spc="-1" strike="noStrike">
              <a:latin typeface="Lato"/>
              <a:ea typeface="AppleSystemUIFontBold"/>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p:nvPr>
        </p:nvSpPr>
        <p:spPr>
          <a:xfrm>
            <a:off x="609480" y="1440000"/>
            <a:ext cx="10955520" cy="2520000"/>
          </a:xfrm>
          <a:prstGeom prst="rect">
            <a:avLst/>
          </a:prstGeom>
          <a:noFill/>
          <a:ln w="76320">
            <a:noFill/>
          </a:ln>
        </p:spPr>
        <p:txBody>
          <a:bodyPr lIns="38160" rIns="38160" tIns="38160" bIns="38160" anchor="t">
            <a:normAutofit/>
          </a:bodyPr>
          <a:p>
            <a:pPr algn="just">
              <a:buNone/>
            </a:pPr>
            <a:r>
              <a:rPr b="0" lang="en-PH" sz="2000" spc="-1" strike="noStrike">
                <a:latin typeface="Lato"/>
                <a:ea typeface="AppleSystemUIFont"/>
              </a:rPr>
              <a:t>Matapos ang Earth Summit noong 1992, lalo pang dumami ang mga maralita sa mundo, partikular na sa mga bansang hindi pa maunlad. Ang lawak at lalim ng isyu sa kahirapan ay nagbabanta sa pagkakaayos ng lipunan, sa pag-unlad ng ekonomiya, sa kalagayan ng kalikasan, at sa katatagan ng politika sa maraming bansa.</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latin typeface="Lato"/>
                <a:ea typeface="AppleSystemUIFont"/>
              </a:rPr>
              <a:t>Para malaman mo ang mga partikular na hamon na kinahaharap ng sangkatauhan sa kasalukuyan muling bisitahin ang site sa:</a:t>
            </a:r>
            <a:endParaRPr b="0" lang="en-PH" sz="2000" spc="-1" strike="noStrike">
              <a:latin typeface="Lato"/>
              <a:ea typeface="AppleSystemUIFont"/>
            </a:endParaRPr>
          </a:p>
          <a:p>
            <a:pPr algn="just">
              <a:buNone/>
            </a:pPr>
            <a:endParaRPr b="0" lang="en-PH" sz="2000" spc="-1" strike="noStrike">
              <a:latin typeface="Lato"/>
              <a:ea typeface="AppleSystemUIFont"/>
            </a:endParaRPr>
          </a:p>
        </p:txBody>
      </p:sp>
      <p:sp>
        <p:nvSpPr>
          <p:cNvPr id="218" name="PlaceHolder 10"/>
          <p:cNvSpPr/>
          <p:nvPr/>
        </p:nvSpPr>
        <p:spPr>
          <a:xfrm>
            <a:off x="609480" y="254880"/>
            <a:ext cx="10000800" cy="994680"/>
          </a:xfrm>
          <a:prstGeom prst="rect">
            <a:avLst/>
          </a:prstGeom>
          <a:solidFill>
            <a:srgbClr val="bf0041"/>
          </a:solidFill>
          <a:ln w="76320">
            <a:solidFill>
              <a:srgbClr val="4cd7df"/>
            </a:solidFill>
            <a:round/>
          </a:ln>
        </p:spPr>
        <p:style>
          <a:lnRef idx="0"/>
          <a:fillRef idx="0"/>
          <a:effectRef idx="0"/>
          <a:fontRef idx="minor"/>
        </p:style>
        <p:txBody>
          <a:bodyPr lIns="38160" rIns="38160" tIns="38160" bIns="38160" anchor="ctr">
            <a:noAutofit/>
          </a:bodyPr>
          <a:p>
            <a:pPr algn="ctr">
              <a:spcAft>
                <a:spcPts val="201"/>
              </a:spcAft>
              <a:buNone/>
            </a:pPr>
            <a:r>
              <a:rPr b="1" lang="en-US" sz="4000" spc="-1" strike="noStrike">
                <a:solidFill>
                  <a:srgbClr val="fff5ce"/>
                </a:solidFill>
                <a:latin typeface="Lato"/>
                <a:ea typeface="AppleSystemUIFontBold"/>
              </a:rPr>
              <a:t>Hamon sa Aspektong Panlipunan</a:t>
            </a:r>
            <a:endParaRPr b="1" lang="en-PH" sz="4000" spc="-1" strike="noStrike">
              <a:latin typeface="AppleSystemUIFontBold"/>
              <a:ea typeface="AppleSystemUIFontBold"/>
            </a:endParaRPr>
          </a:p>
        </p:txBody>
      </p:sp>
      <p:sp>
        <p:nvSpPr>
          <p:cNvPr id="219" name=""/>
          <p:cNvSpPr/>
          <p:nvPr/>
        </p:nvSpPr>
        <p:spPr>
          <a:xfrm>
            <a:off x="1397880" y="3780000"/>
            <a:ext cx="9396000" cy="540000"/>
          </a:xfrm>
          <a:custGeom>
            <a:avLst/>
            <a:gdLst/>
            <a:ahLst/>
            <a:rect l="0" t="0" r="r" b="b"/>
            <a:pathLst>
              <a:path w="261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25850" y="1501"/>
                </a:lnTo>
                <a:lnTo>
                  <a:pt x="25851" y="1501"/>
                </a:lnTo>
                <a:cubicBezTo>
                  <a:pt x="25895" y="1501"/>
                  <a:pt x="25938" y="1489"/>
                  <a:pt x="25976" y="1467"/>
                </a:cubicBezTo>
                <a:cubicBezTo>
                  <a:pt x="26014" y="1446"/>
                  <a:pt x="26046" y="1414"/>
                  <a:pt x="26067" y="1376"/>
                </a:cubicBezTo>
                <a:cubicBezTo>
                  <a:pt x="26089" y="1338"/>
                  <a:pt x="26101" y="1295"/>
                  <a:pt x="26101" y="1251"/>
                </a:cubicBezTo>
                <a:lnTo>
                  <a:pt x="26101" y="250"/>
                </a:lnTo>
                <a:lnTo>
                  <a:pt x="26101" y="250"/>
                </a:lnTo>
                <a:lnTo>
                  <a:pt x="26101" y="250"/>
                </a:lnTo>
                <a:cubicBezTo>
                  <a:pt x="26101" y="206"/>
                  <a:pt x="26089" y="163"/>
                  <a:pt x="26067" y="125"/>
                </a:cubicBezTo>
                <a:cubicBezTo>
                  <a:pt x="26046" y="87"/>
                  <a:pt x="26014" y="55"/>
                  <a:pt x="25976" y="34"/>
                </a:cubicBezTo>
                <a:cubicBezTo>
                  <a:pt x="25938" y="12"/>
                  <a:pt x="25895" y="0"/>
                  <a:pt x="25851" y="0"/>
                </a:cubicBezTo>
                <a:lnTo>
                  <a:pt x="250" y="0"/>
                </a:lnTo>
              </a:path>
            </a:pathLst>
          </a:custGeom>
          <a:solidFill>
            <a:srgbClr val="bf0041"/>
          </a:solidFill>
          <a:ln w="76320">
            <a:solidFill>
              <a:srgbClr val="4cd7df"/>
            </a:solidFill>
            <a:prstDash val="sysDot"/>
            <a:round/>
          </a:ln>
        </p:spPr>
        <p:style>
          <a:lnRef idx="0"/>
          <a:fillRef idx="0"/>
          <a:effectRef idx="0"/>
          <a:fontRef idx="minor"/>
        </p:style>
        <p:txBody>
          <a:bodyPr lIns="128160" rIns="128160" tIns="83160" bIns="83160" anchor="ctr">
            <a:noAutofit/>
          </a:bodyPr>
          <a:p>
            <a:pPr algn="ctr">
              <a:lnSpc>
                <a:spcPct val="100000"/>
              </a:lnSpc>
              <a:buNone/>
            </a:pPr>
            <a:r>
              <a:rPr b="1" lang="en-PH" sz="2000" spc="-1" strike="noStrike">
                <a:solidFill>
                  <a:srgbClr val="fff5ce"/>
                </a:solidFill>
                <a:latin typeface="Lato"/>
                <a:ea typeface="AppleSystemUIFont"/>
              </a:rPr>
              <a:t>https://www.un.org/sustainabledevelopment/sustainable-development-goals/</a:t>
            </a:r>
            <a:endParaRPr b="1" lang="en-PH" sz="2000" spc="-1" strike="noStrike">
              <a:solidFill>
                <a:srgbClr val="fff5ce"/>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68120" cy="114048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21" name="PlaceHolder 9"/>
          <p:cNvSpPr/>
          <p:nvPr/>
        </p:nvSpPr>
        <p:spPr>
          <a:xfrm>
            <a:off x="609480" y="1604880"/>
            <a:ext cx="10954800" cy="3959640"/>
          </a:xfrm>
          <a:prstGeom prst="rect">
            <a:avLst/>
          </a:prstGeom>
          <a:noFill/>
          <a:ln w="0">
            <a:noFill/>
          </a:ln>
        </p:spPr>
        <p:style>
          <a:lnRef idx="0"/>
          <a:fillRef idx="0"/>
          <a:effectRef idx="0"/>
          <a:fontRef idx="minor"/>
        </p:style>
      </p:sp>
      <p:sp>
        <p:nvSpPr>
          <p:cNvPr id="222" name="PlaceHolder 11"/>
          <p:cNvSpPr/>
          <p:nvPr/>
        </p:nvSpPr>
        <p:spPr>
          <a:xfrm>
            <a:off x="609840" y="1604520"/>
            <a:ext cx="10954800" cy="3959640"/>
          </a:xfrm>
          <a:prstGeom prst="rect">
            <a:avLst/>
          </a:prstGeom>
          <a:noFill/>
          <a:ln w="0">
            <a:noFill/>
          </a:ln>
        </p:spPr>
        <p:style>
          <a:lnRef idx="0"/>
          <a:fillRef idx="0"/>
          <a:effectRef idx="0"/>
          <a:fontRef idx="minor"/>
        </p:style>
      </p:sp>
      <p:sp>
        <p:nvSpPr>
          <p:cNvPr id="223" name="PlaceHolder 2"/>
          <p:cNvSpPr>
            <a:spLocks noGrp="1"/>
          </p:cNvSpPr>
          <p:nvPr>
            <p:ph/>
          </p:nvPr>
        </p:nvSpPr>
        <p:spPr>
          <a:xfrm>
            <a:off x="609480" y="1604520"/>
            <a:ext cx="10968120" cy="55512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Ano ang </a:t>
            </a:r>
            <a:r>
              <a:rPr b="0" i="1" lang="en-PH" sz="1800" spc="-1" strike="noStrike">
                <a:solidFill>
                  <a:srgbClr val="000000"/>
                </a:solidFill>
                <a:latin typeface="Lato"/>
                <a:ea typeface="AppleSystemUIFont"/>
              </a:rPr>
              <a:t>aha</a:t>
            </a:r>
            <a:r>
              <a:rPr b="0" lang="en-PH" sz="1800" spc="-1" strike="noStrike">
                <a:solidFill>
                  <a:srgbClr val="000000"/>
                </a:solidFill>
                <a:latin typeface="Lato"/>
                <a:ea typeface="AppleSystemUIFont"/>
              </a:rPr>
              <a:t> moment na pangyayari mo sa aralin? Ibahagi mo ito sa isang pangungusap.</a:t>
            </a:r>
            <a:endParaRPr b="0" lang="en-PH" sz="1800" spc="-1" strike="noStrike">
              <a:latin typeface="Arial"/>
            </a:endParaRPr>
          </a:p>
          <a:p>
            <a:pPr>
              <a:lnSpc>
                <a:spcPct val="100000"/>
              </a:lnSpc>
              <a:buNone/>
            </a:pPr>
            <a:endParaRPr b="0" lang="en-PH" sz="1800" spc="-1" strike="noStrike">
              <a:latin typeface="Arial"/>
            </a:endParaRPr>
          </a:p>
        </p:txBody>
      </p:sp>
      <p:sp>
        <p:nvSpPr>
          <p:cNvPr id="224" name=""/>
          <p:cNvSpPr/>
          <p:nvPr/>
        </p:nvSpPr>
        <p:spPr>
          <a:xfrm>
            <a:off x="1692000" y="3060000"/>
            <a:ext cx="946800" cy="394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SANHI</a:t>
            </a:r>
            <a:endParaRPr b="0" lang="en-PH" sz="2000" spc="-1" strike="noStrike">
              <a:latin typeface="Arial"/>
            </a:endParaRPr>
          </a:p>
        </p:txBody>
      </p:sp>
      <p:sp>
        <p:nvSpPr>
          <p:cNvPr id="225" name=""/>
          <p:cNvSpPr/>
          <p:nvPr/>
        </p:nvSpPr>
        <p:spPr>
          <a:xfrm>
            <a:off x="9540000" y="3060000"/>
            <a:ext cx="1082160" cy="394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
        <p:nvSpPr>
          <p:cNvPr id="226" name=""/>
          <p:cNvSpPr/>
          <p:nvPr/>
        </p:nvSpPr>
        <p:spPr>
          <a:xfrm>
            <a:off x="1440000" y="2880000"/>
            <a:ext cx="9360000" cy="1440000"/>
          </a:xfrm>
          <a:custGeom>
            <a:avLst/>
            <a:gdLst/>
            <a:ahLst/>
            <a:rect l="0" t="0" r="r" b="b"/>
            <a:pathLst>
              <a:path w="26002" h="4002">
                <a:moveTo>
                  <a:pt x="666" y="0"/>
                </a:moveTo>
                <a:lnTo>
                  <a:pt x="667" y="0"/>
                </a:lnTo>
                <a:cubicBezTo>
                  <a:pt x="550" y="0"/>
                  <a:pt x="435" y="31"/>
                  <a:pt x="333" y="89"/>
                </a:cubicBezTo>
                <a:cubicBezTo>
                  <a:pt x="232" y="148"/>
                  <a:pt x="148" y="232"/>
                  <a:pt x="89" y="333"/>
                </a:cubicBezTo>
                <a:cubicBezTo>
                  <a:pt x="31" y="435"/>
                  <a:pt x="0" y="550"/>
                  <a:pt x="0" y="667"/>
                </a:cubicBezTo>
                <a:lnTo>
                  <a:pt x="0" y="3334"/>
                </a:lnTo>
                <a:lnTo>
                  <a:pt x="0" y="3334"/>
                </a:lnTo>
                <a:cubicBezTo>
                  <a:pt x="0" y="3451"/>
                  <a:pt x="31" y="3566"/>
                  <a:pt x="89" y="3668"/>
                </a:cubicBezTo>
                <a:cubicBezTo>
                  <a:pt x="148" y="3769"/>
                  <a:pt x="232" y="3853"/>
                  <a:pt x="333" y="3912"/>
                </a:cubicBezTo>
                <a:cubicBezTo>
                  <a:pt x="435" y="3970"/>
                  <a:pt x="550" y="4001"/>
                  <a:pt x="667" y="4001"/>
                </a:cubicBezTo>
                <a:lnTo>
                  <a:pt x="25334" y="4000"/>
                </a:lnTo>
                <a:lnTo>
                  <a:pt x="25334" y="4001"/>
                </a:lnTo>
                <a:cubicBezTo>
                  <a:pt x="25451" y="4001"/>
                  <a:pt x="25566" y="3970"/>
                  <a:pt x="25668" y="3912"/>
                </a:cubicBezTo>
                <a:cubicBezTo>
                  <a:pt x="25769" y="3853"/>
                  <a:pt x="25853" y="3769"/>
                  <a:pt x="25912" y="3668"/>
                </a:cubicBezTo>
                <a:cubicBezTo>
                  <a:pt x="25970" y="3566"/>
                  <a:pt x="26001" y="3451"/>
                  <a:pt x="26001" y="3334"/>
                </a:cubicBezTo>
                <a:lnTo>
                  <a:pt x="26001" y="666"/>
                </a:lnTo>
                <a:lnTo>
                  <a:pt x="26001" y="667"/>
                </a:lnTo>
                <a:lnTo>
                  <a:pt x="26001" y="667"/>
                </a:lnTo>
                <a:cubicBezTo>
                  <a:pt x="26001" y="550"/>
                  <a:pt x="25970" y="435"/>
                  <a:pt x="25912" y="333"/>
                </a:cubicBezTo>
                <a:cubicBezTo>
                  <a:pt x="25853" y="232"/>
                  <a:pt x="25769" y="148"/>
                  <a:pt x="25668" y="89"/>
                </a:cubicBezTo>
                <a:cubicBezTo>
                  <a:pt x="25566" y="31"/>
                  <a:pt x="25451" y="0"/>
                  <a:pt x="25334" y="0"/>
                </a:cubicBezTo>
                <a:lnTo>
                  <a:pt x="666" y="0"/>
                </a:lnTo>
              </a:path>
            </a:pathLst>
          </a:custGeom>
          <a:solidFill>
            <a:srgbClr val="bf0041"/>
          </a:solidFill>
          <a:ln w="76320">
            <a:solidFill>
              <a:srgbClr val="4cd7df"/>
            </a:solidFill>
            <a:round/>
          </a:ln>
        </p:spPr>
        <p:style>
          <a:lnRef idx="0"/>
          <a:fillRef idx="0"/>
          <a:effectRef idx="0"/>
          <a:fontRef idx="minor"/>
        </p:style>
        <p:txBody>
          <a:bodyPr lIns="128160" rIns="128160" tIns="83160" bIns="83160" anchor="ctr">
            <a:noAutofit/>
          </a:bodyPr>
          <a:p>
            <a:r>
              <a:rPr b="1" lang="en-PH" sz="1800" spc="-1" strike="noStrike">
                <a:solidFill>
                  <a:srgbClr val="fff5ce"/>
                </a:solidFill>
                <a:latin typeface="Lato"/>
              </a:rPr>
              <a:t>Ang </a:t>
            </a:r>
            <a:r>
              <a:rPr b="1" i="1" lang="en-PH" sz="1800" spc="-1" strike="noStrike">
                <a:solidFill>
                  <a:srgbClr val="fff5ce"/>
                </a:solidFill>
                <a:latin typeface="Lato"/>
              </a:rPr>
              <a:t>aha</a:t>
            </a:r>
            <a:r>
              <a:rPr b="1" lang="en-PH" sz="1800" spc="-1" strike="noStrike">
                <a:solidFill>
                  <a:srgbClr val="fff5ce"/>
                </a:solidFill>
                <a:latin typeface="Lato"/>
              </a:rPr>
              <a:t> moment ko ay </a:t>
            </a:r>
            <a:endParaRPr b="0" lang="en-PH" sz="1800" spc="-1" strike="noStrike">
              <a:latin typeface="Arial"/>
            </a:endParaRPr>
          </a:p>
        </p:txBody>
      </p:sp>
      <p:sp>
        <p:nvSpPr>
          <p:cNvPr id="227" name=""/>
          <p:cNvSpPr/>
          <p:nvPr/>
        </p:nvSpPr>
        <p:spPr>
          <a:xfrm>
            <a:off x="3996000" y="3708000"/>
            <a:ext cx="6480000" cy="0"/>
          </a:xfrm>
          <a:prstGeom prst="line">
            <a:avLst/>
          </a:prstGeom>
          <a:ln w="38160">
            <a:solidFill>
              <a:srgbClr val="fff5c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54800" cy="112716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29" name="PlaceHolder 2"/>
          <p:cNvSpPr>
            <a:spLocks noGrp="1"/>
          </p:cNvSpPr>
          <p:nvPr>
            <p:ph/>
          </p:nvPr>
        </p:nvSpPr>
        <p:spPr>
          <a:xfrm>
            <a:off x="609480" y="1604520"/>
            <a:ext cx="10954800" cy="3959640"/>
          </a:xfrm>
          <a:prstGeom prst="rect">
            <a:avLst/>
          </a:prstGeom>
          <a:noFill/>
          <a:ln w="0">
            <a:noFill/>
          </a:ln>
        </p:spPr>
        <p:txBody>
          <a:bodyPr lIns="0" rIns="0" tIns="0" bIns="0" anchor="t">
            <a:normAutofit/>
          </a:bodyPr>
          <a:p>
            <a:r>
              <a:rPr b="0" lang="en-PH" sz="1800" spc="-1" strike="noStrike">
                <a:latin typeface="Lato"/>
                <a:ea typeface="AppleSystemUIFont"/>
              </a:rPr>
              <a:t>Ang tugon ay ayon sa natutuhan ng mag-aaral.</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6324</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2023-04-26T09:18:07Z</dcterms:modified>
  <cp:revision>3039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