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4AFEA08D-B748-44FE-8DAB-795345EEF25E}"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E3AD62CD-7034-4A2B-B966-99FB3FDD9826}"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52632829-B02E-42DE-B6B4-AF5B58CBC861}"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A66AE9C2-FBBB-4B60-BA79-641A213570E9}"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3753045A-C5A2-4521-A7A6-36DF4BA7566C}"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DB2A99E3-BF04-4DF0-B5A1-F0B18B0649E5}"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D07875A9-5D90-4890-A002-52A152184BAB}"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3B48CAD-DFAE-4AD6-A2BA-4389527D2268}"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FDFA1F1B-DE8C-47F5-B199-A7622D847C63}"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1BDE3CEA-4987-4E0B-A7CA-411FE6554D55}"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0205541B-C8EA-426A-B265-EAB73471A5BE}"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CE10701-F6B5-4DA5-96F2-CE64E5A7A65C}"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6C695517-06F7-4BAC-AEC8-53EDC40AD81E}"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EBC1300-C81A-4245-8DA6-2F9BA3DEFC11}"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88DA73C4-DDF9-4413-9921-10985E5B099A}"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BB750F46-3D61-48A2-9AFF-D91B4E9B49FD}"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33AFB739-08EF-49F4-87BF-D46C379D165F}"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F36E6EA7-ECFB-4CC0-88A2-404CE0D80FBF}"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F9C6D7D8-83D6-4CC2-A591-217518FBBD97}"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9CB1F579-270D-40C3-B779-D5688609E950}"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4E8566C1-D930-461F-B9CE-0C79F3F9FE07}"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241DD0D2-9C88-401A-BF2A-BAA8A4AEEDBF}"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E7DB905A-AF87-4A4F-91D8-7030BB6B5F3E}"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81AF2C31-77E6-445D-B85C-62C12F1F5691}"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E769E40-072B-41E6-81B2-15181E88D2BD}"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E4D39F5-1D35-40E9-8927-A48BB90E41C9}"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D9538A2-190D-4FB6-ADD0-10C62F07FD07}"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C08E8EAD-323F-4E7C-8895-D3468D4CC9CF}"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0FAAF9A5-3311-46B7-9F01-6083586E600B}"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02EE5E0A-F083-430E-BA76-5DAE9D426E94}"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C9CC8EA3-D2AC-4343-B5AB-2EC09504F5F7}"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1FF64EA2-1C31-4AEF-848B-B705A25248D5}"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A9875E5B-10E5-4050-8182-5E133E83DE99}"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D9460C9-8C09-4FAD-A363-5D7AB3ED6353}"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8E6470E-B244-4EDB-B1C1-DEE524958753}"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C78A30C-EF80-450B-B46A-0C016121A332}"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762C96D6-1307-457D-951A-0005E394052A}"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640" cy="619560"/>
          </a:xfrm>
          <a:prstGeom prst="rect">
            <a:avLst/>
          </a:prstGeom>
          <a:ln w="0">
            <a:noFill/>
          </a:ln>
        </p:spPr>
      </p:pic>
      <p:sp>
        <p:nvSpPr>
          <p:cNvPr id="46" name="Rectangle 7"/>
          <p:cNvSpPr/>
          <p:nvPr/>
        </p:nvSpPr>
        <p:spPr>
          <a:xfrm>
            <a:off x="10868760" y="0"/>
            <a:ext cx="955080" cy="95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160" cy="1019160"/>
          </a:xfrm>
          <a:prstGeom prst="rect">
            <a:avLst/>
          </a:prstGeom>
          <a:ln w="0">
            <a:noFill/>
          </a:ln>
        </p:spPr>
      </p:pic>
      <p:sp>
        <p:nvSpPr>
          <p:cNvPr id="48"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320" cy="3495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720" cy="3495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6FEE2F78-D541-46A5-8386-DA74E93E7978}"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720" cy="3495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960" cy="3369240"/>
          </a:xfrm>
          <a:prstGeom prst="rect">
            <a:avLst/>
          </a:prstGeom>
          <a:ln w="12700">
            <a:noFill/>
          </a:ln>
        </p:spPr>
      </p:pic>
      <p:sp>
        <p:nvSpPr>
          <p:cNvPr id="92" name="PlaceHolder 1"/>
          <p:cNvSpPr>
            <a:spLocks noGrp="1"/>
          </p:cNvSpPr>
          <p:nvPr>
            <p:ph type="ftr" idx="7"/>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776B3D88-1DD5-4478-80CC-6510F940DCBD}"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988000"/>
            <a:ext cx="6824880" cy="2122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Ang Tejeros Convention</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892224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Kawalan ng Pagkakaisa sa Kilusan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683280" y="1631520"/>
            <a:ext cx="10746360" cy="41518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Ang </a:t>
            </a:r>
            <a:r>
              <a:rPr b="1" lang="en-PH" sz="1800" spc="-1" strike="noStrike">
                <a:solidFill>
                  <a:srgbClr val="000000"/>
                </a:solidFill>
                <a:latin typeface="Lato"/>
              </a:rPr>
              <a:t>pangkat ng Cavite</a:t>
            </a:r>
            <a:r>
              <a:rPr b="0" lang="en-PH" sz="1800" spc="-1" strike="noStrike">
                <a:solidFill>
                  <a:srgbClr val="000000"/>
                </a:solidFill>
                <a:latin typeface="Lato"/>
              </a:rPr>
              <a:t> ay nahati sa dalawa. Ang pangkat ng </a:t>
            </a:r>
            <a:r>
              <a:rPr b="1" lang="en-PH" sz="1800" spc="-1" strike="noStrike">
                <a:solidFill>
                  <a:srgbClr val="000000"/>
                </a:solidFill>
                <a:latin typeface="Lato"/>
              </a:rPr>
              <a:t>Magdalo</a:t>
            </a:r>
            <a:r>
              <a:rPr b="0" lang="en-PH" sz="1800" spc="-1" strike="noStrike">
                <a:solidFill>
                  <a:srgbClr val="000000"/>
                </a:solidFill>
                <a:latin typeface="Lato"/>
              </a:rPr>
              <a:t> ay pinamunuan ni </a:t>
            </a:r>
            <a:r>
              <a:rPr b="1" lang="en-PH" sz="1800" spc="-1" strike="noStrike">
                <a:solidFill>
                  <a:srgbClr val="000000"/>
                </a:solidFill>
                <a:latin typeface="Lato"/>
              </a:rPr>
              <a:t>Baldomero Aguinaldo</a:t>
            </a:r>
            <a:r>
              <a:rPr b="0" lang="en-PH" sz="1800" spc="-1" strike="noStrike">
                <a:solidFill>
                  <a:srgbClr val="000000"/>
                </a:solidFill>
                <a:latin typeface="Lato"/>
              </a:rPr>
              <a:t> na pinsan ni Emilio Aguinaldo at may himpilan sa Kawit. Ang </a:t>
            </a:r>
            <a:r>
              <a:rPr b="1" lang="en-PH" sz="1800" spc="-1" strike="noStrike">
                <a:solidFill>
                  <a:srgbClr val="000000"/>
                </a:solidFill>
                <a:latin typeface="Lato"/>
              </a:rPr>
              <a:t>Magdiwang</a:t>
            </a:r>
            <a:r>
              <a:rPr b="0" lang="en-PH" sz="1800" spc="-1" strike="noStrike">
                <a:solidFill>
                  <a:srgbClr val="000000"/>
                </a:solidFill>
                <a:latin typeface="Lato"/>
              </a:rPr>
              <a:t> ay pinamunuan ni </a:t>
            </a:r>
            <a:r>
              <a:rPr b="1" lang="en-PH" sz="1800" spc="-1" strike="noStrike">
                <a:solidFill>
                  <a:srgbClr val="000000"/>
                </a:solidFill>
                <a:latin typeface="Lato"/>
              </a:rPr>
              <a:t>Mariano Alvarez</a:t>
            </a:r>
            <a:r>
              <a:rPr b="0" lang="en-PH" sz="1800" spc="-1" strike="noStrike">
                <a:solidFill>
                  <a:srgbClr val="000000"/>
                </a:solidFill>
                <a:latin typeface="Lato"/>
              </a:rPr>
              <a:t> na tiyo ng asawa ni Andres Bonifacio at may himpilan sa Noveleta, Cavite.</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Dalawang manipesto o kasulatan ang inilabas ni Emilio Aguinaldo noong </a:t>
            </a:r>
            <a:r>
              <a:rPr b="1" lang="en-PH" sz="1800" spc="-1" strike="noStrike">
                <a:solidFill>
                  <a:srgbClr val="000000"/>
                </a:solidFill>
                <a:latin typeface="Lato"/>
              </a:rPr>
              <a:t>Oktubre 31, 1896</a:t>
            </a:r>
            <a:r>
              <a:rPr b="0" lang="en-PH" sz="1800" spc="-1" strike="noStrike">
                <a:solidFill>
                  <a:srgbClr val="000000"/>
                </a:solidFill>
                <a:latin typeface="Lato"/>
              </a:rPr>
              <a:t> na nagpapatunay na </a:t>
            </a:r>
            <a:r>
              <a:rPr b="1" lang="en-PH" sz="1800" spc="-1" strike="noStrike">
                <a:solidFill>
                  <a:srgbClr val="000000"/>
                </a:solidFill>
                <a:latin typeface="Lato"/>
              </a:rPr>
              <a:t>nagbalak ang Magdalo na magtatag ng bagong pamunuan at gobyerno na papalit sa Katipunan. </a:t>
            </a:r>
            <a:endParaRPr b="0" lang="en-PH" sz="1800" spc="-1" strike="noStrike">
              <a:solidFill>
                <a:srgbClr val="000000"/>
              </a:solidFill>
              <a:latin typeface="Arial"/>
            </a:endParaRPr>
          </a:p>
          <a:p>
            <a:pPr algn="just">
              <a:lnSpc>
                <a:spcPct val="100000"/>
              </a:lnSpc>
              <a:spcBef>
                <a:spcPts val="283"/>
              </a:spcBef>
              <a:spcAft>
                <a:spcPts val="283"/>
              </a:spcAft>
            </a:pP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a:buChar char=""/>
            </a:pPr>
            <a:r>
              <a:rPr b="0" lang="en-PH" sz="1800" spc="-1" strike="noStrike">
                <a:solidFill>
                  <a:srgbClr val="000000"/>
                </a:solidFill>
                <a:latin typeface="Lato"/>
              </a:rPr>
              <a:t> </a:t>
            </a:r>
            <a:r>
              <a:rPr b="0" lang="en-PH" sz="1800" spc="-1" strike="noStrike">
                <a:solidFill>
                  <a:srgbClr val="000000"/>
                </a:solidFill>
                <a:latin typeface="Lato"/>
              </a:rPr>
              <a:t>Ayon sa unang manipesto, ang Magdalo ay nagtatag na ng gobyernong probisyonal sa mga bayan na kanilang nasakop.  </a:t>
            </a:r>
            <a:endParaRPr b="0" lang="en-PH" sz="1800" spc="-1" strike="noStrike">
              <a:solidFill>
                <a:srgbClr val="000000"/>
              </a:solidFill>
              <a:latin typeface="Arial"/>
            </a:endParaRPr>
          </a:p>
          <a:p>
            <a:pPr lvl="1" marL="432000" indent="-216000" algn="just">
              <a:lnSpc>
                <a:spcPct val="100000"/>
              </a:lnSpc>
              <a:spcBef>
                <a:spcPts val="283"/>
              </a:spcBef>
              <a:spcAft>
                <a:spcPts val="283"/>
              </a:spcAft>
              <a:buClr>
                <a:srgbClr val="000000"/>
              </a:buClr>
              <a:buSzPct val="45000"/>
              <a:buFont typeface="Symbol"/>
              <a:buChar char=""/>
            </a:pPr>
            <a:r>
              <a:rPr b="0" lang="en-PH" sz="1800" spc="-1" strike="noStrike">
                <a:solidFill>
                  <a:srgbClr val="000000"/>
                </a:solidFill>
                <a:latin typeface="Lato"/>
              </a:rPr>
              <a:t>Ang ikalawang manipesto o kasulatan ay bumuo sa komiteng sentral ng rebolusyon at nagtalaga ng mga hukbo upang pagtibayin ang pagtatag ng rebolusyunaryong pamahalaan.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8"/>
          <p:cNvSpPr/>
          <p:nvPr/>
        </p:nvSpPr>
        <p:spPr>
          <a:xfrm>
            <a:off x="-113040" y="532080"/>
            <a:ext cx="596700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9"/>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Kaganapan sa Tejeros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683280" y="1631520"/>
            <a:ext cx="10746360" cy="26283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Inanyayahan si Bonifacio na mamagitan sa dalawang pangkat upang malutas ang kanilang suliranin. Nagtungo si Bonifacio sa Cavite kasama ng kaniyang asawa at dalawang kapatid na sina Ciriaco at Procopio. Ito ay para </a:t>
            </a:r>
            <a:r>
              <a:rPr b="1" lang="en-PH" sz="1800" spc="-1" strike="noStrike">
                <a:solidFill>
                  <a:srgbClr val="000000"/>
                </a:solidFill>
                <a:latin typeface="Lato"/>
              </a:rPr>
              <a:t>pag-usapan kung paano idedepensa ang Cavite dahil ang mga Katipunero ay nakaranas ng madalas na pagkatalo sa labanan</a:t>
            </a:r>
            <a:r>
              <a:rPr b="0" lang="en-PH" sz="1800" spc="-1" strike="noStrike">
                <a:solidFill>
                  <a:srgbClr val="000000"/>
                </a:solidFill>
                <a:latin typeface="Lato"/>
              </a:rPr>
              <a:t> at upang tapusin na ang </a:t>
            </a:r>
            <a:r>
              <a:rPr b="1" lang="en-PH" sz="1800" spc="-1" strike="noStrike">
                <a:solidFill>
                  <a:srgbClr val="000000"/>
                </a:solidFill>
                <a:latin typeface="Lato"/>
              </a:rPr>
              <a:t>lumalalang hidwaan ng pangkat Magdalo at pangkat Magdiwang.</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Nagpulong sila sa </a:t>
            </a:r>
            <a:r>
              <a:rPr b="1" lang="en-PH" sz="1800" spc="-1" strike="noStrike">
                <a:solidFill>
                  <a:srgbClr val="000000"/>
                </a:solidFill>
                <a:latin typeface="Lato"/>
              </a:rPr>
              <a:t>Tejeros</a:t>
            </a:r>
            <a:r>
              <a:rPr b="0" lang="en-PH" sz="1800" spc="-1" strike="noStrike">
                <a:solidFill>
                  <a:srgbClr val="000000"/>
                </a:solidFill>
                <a:latin typeface="Lato"/>
              </a:rPr>
              <a:t> noong </a:t>
            </a:r>
            <a:r>
              <a:rPr b="1" lang="en-PH" sz="1800" spc="-1" strike="noStrike">
                <a:solidFill>
                  <a:srgbClr val="000000"/>
                </a:solidFill>
                <a:latin typeface="Lato"/>
              </a:rPr>
              <a:t>Marso 22, 1897</a:t>
            </a:r>
            <a:r>
              <a:rPr b="0" lang="en-PH" sz="1800" spc="-1" strike="noStrike">
                <a:solidFill>
                  <a:srgbClr val="000000"/>
                </a:solidFill>
                <a:latin typeface="Lato"/>
              </a:rPr>
              <a:t> at napagkasunduan nila na </a:t>
            </a:r>
            <a:r>
              <a:rPr b="1" lang="en-PH" sz="1800" spc="-1" strike="noStrike">
                <a:solidFill>
                  <a:srgbClr val="000000"/>
                </a:solidFill>
                <a:latin typeface="Lato"/>
              </a:rPr>
              <a:t>bumuo ng pamahalaang rebolusyonaryo na hahalili sa Katipunan</a:t>
            </a:r>
            <a:r>
              <a:rPr b="0" lang="en-PH" sz="1800" spc="-1" strike="noStrike">
                <a:solidFill>
                  <a:srgbClr val="000000"/>
                </a:solidFill>
                <a:latin typeface="Lato"/>
              </a:rPr>
              <a:t>.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10"/>
          <p:cNvSpPr/>
          <p:nvPr/>
        </p:nvSpPr>
        <p:spPr>
          <a:xfrm>
            <a:off x="-113040" y="532080"/>
            <a:ext cx="596700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11"/>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Kaganapan sa Tejeros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683280" y="1631520"/>
            <a:ext cx="10746360" cy="44686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rPr>
              <a:t>Si Bonifacio ang namuno ng kumbensiyon. Ang mga napiling pinuno ay sina:</a:t>
            </a:r>
            <a:endParaRPr b="0" lang="en-PH" sz="1800" spc="-1" strike="noStrike">
              <a:solidFill>
                <a:srgbClr val="000000"/>
              </a:solidFill>
              <a:latin typeface="Arial"/>
            </a:endParaRPr>
          </a:p>
          <a:p>
            <a:pPr lvl="2" marL="648000" indent="-216000" algn="just">
              <a:lnSpc>
                <a:spcPct val="100000"/>
              </a:lnSpc>
              <a:spcBef>
                <a:spcPts val="283"/>
              </a:spcBef>
              <a:spcAft>
                <a:spcPts val="283"/>
              </a:spcAft>
              <a:buClr>
                <a:srgbClr val="000000"/>
              </a:buClr>
              <a:buSzPct val="45000"/>
              <a:buFont typeface="Symbol"/>
              <a:buChar char=""/>
            </a:pPr>
            <a:r>
              <a:rPr b="0" lang="en-PH" sz="1800" spc="-1" strike="noStrike">
                <a:solidFill>
                  <a:srgbClr val="000000"/>
                </a:solidFill>
                <a:latin typeface="Lato"/>
              </a:rPr>
              <a:t>Emilio Aguinaldo – Pangulo</a:t>
            </a:r>
            <a:endParaRPr b="0" lang="en-PH" sz="1800" spc="-1" strike="noStrike">
              <a:solidFill>
                <a:srgbClr val="000000"/>
              </a:solidFill>
              <a:latin typeface="Arial"/>
            </a:endParaRPr>
          </a:p>
          <a:p>
            <a:pPr lvl="2" marL="648000" indent="-216000" algn="just">
              <a:lnSpc>
                <a:spcPct val="100000"/>
              </a:lnSpc>
              <a:spcBef>
                <a:spcPts val="283"/>
              </a:spcBef>
              <a:spcAft>
                <a:spcPts val="283"/>
              </a:spcAft>
              <a:buClr>
                <a:srgbClr val="000000"/>
              </a:buClr>
              <a:buSzPct val="45000"/>
              <a:buFont typeface="Symbol"/>
              <a:buChar char=""/>
            </a:pPr>
            <a:r>
              <a:rPr b="0" lang="en-PH" sz="1800" spc="-1" strike="noStrike">
                <a:solidFill>
                  <a:srgbClr val="000000"/>
                </a:solidFill>
                <a:latin typeface="Lato"/>
              </a:rPr>
              <a:t>Mariano Trias – Pangalawang Pangulo</a:t>
            </a:r>
            <a:endParaRPr b="0" lang="en-PH" sz="1800" spc="-1" strike="noStrike">
              <a:solidFill>
                <a:srgbClr val="000000"/>
              </a:solidFill>
              <a:latin typeface="Arial"/>
            </a:endParaRPr>
          </a:p>
          <a:p>
            <a:pPr lvl="2" marL="648000" indent="-216000" algn="just">
              <a:lnSpc>
                <a:spcPct val="100000"/>
              </a:lnSpc>
              <a:spcBef>
                <a:spcPts val="283"/>
              </a:spcBef>
              <a:spcAft>
                <a:spcPts val="283"/>
              </a:spcAft>
              <a:buClr>
                <a:srgbClr val="000000"/>
              </a:buClr>
              <a:buSzPct val="45000"/>
              <a:buFont typeface="Symbol"/>
              <a:buChar char=""/>
            </a:pPr>
            <a:r>
              <a:rPr b="0" lang="en-PH" sz="1800" spc="-1" strike="noStrike">
                <a:solidFill>
                  <a:srgbClr val="000000"/>
                </a:solidFill>
                <a:latin typeface="Lato"/>
              </a:rPr>
              <a:t>Artemio Ricarte – Kapitan Heneral</a:t>
            </a:r>
            <a:endParaRPr b="0" lang="en-PH" sz="1800" spc="-1" strike="noStrike">
              <a:solidFill>
                <a:srgbClr val="000000"/>
              </a:solidFill>
              <a:latin typeface="Arial"/>
            </a:endParaRPr>
          </a:p>
          <a:p>
            <a:pPr lvl="2" marL="648000" indent="-216000" algn="just">
              <a:lnSpc>
                <a:spcPct val="100000"/>
              </a:lnSpc>
              <a:spcBef>
                <a:spcPts val="283"/>
              </a:spcBef>
              <a:spcAft>
                <a:spcPts val="283"/>
              </a:spcAft>
              <a:buClr>
                <a:srgbClr val="000000"/>
              </a:buClr>
              <a:buSzPct val="45000"/>
              <a:buFont typeface="Symbol"/>
              <a:buChar char=""/>
            </a:pPr>
            <a:r>
              <a:rPr b="0" lang="en-PH" sz="1800" spc="-1" strike="noStrike">
                <a:solidFill>
                  <a:srgbClr val="000000"/>
                </a:solidFill>
                <a:latin typeface="Lato"/>
              </a:rPr>
              <a:t>Emiliano Riego de Dios – Direktor na Pandigma</a:t>
            </a:r>
            <a:endParaRPr b="0" lang="en-PH" sz="1800" spc="-1" strike="noStrike">
              <a:solidFill>
                <a:srgbClr val="000000"/>
              </a:solidFill>
              <a:latin typeface="Arial"/>
            </a:endParaRPr>
          </a:p>
          <a:p>
            <a:pPr lvl="2" marL="648000" indent="-216000" algn="just">
              <a:lnSpc>
                <a:spcPct val="100000"/>
              </a:lnSpc>
              <a:spcBef>
                <a:spcPts val="283"/>
              </a:spcBef>
              <a:spcAft>
                <a:spcPts val="283"/>
              </a:spcAft>
              <a:buClr>
                <a:srgbClr val="000000"/>
              </a:buClr>
              <a:buSzPct val="45000"/>
              <a:buFont typeface="Symbol"/>
              <a:buChar char=""/>
            </a:pPr>
            <a:r>
              <a:rPr b="0" lang="en-PH" sz="1800" spc="-1" strike="noStrike">
                <a:solidFill>
                  <a:srgbClr val="000000"/>
                </a:solidFill>
                <a:latin typeface="Lato"/>
              </a:rPr>
              <a:t>Andres Bonifacio – Direktor na Panloob</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Tumutol si </a:t>
            </a:r>
            <a:r>
              <a:rPr b="1" lang="en-PH" sz="1800" spc="-1" strike="noStrike">
                <a:solidFill>
                  <a:srgbClr val="000000"/>
                </a:solidFill>
                <a:latin typeface="Lato"/>
              </a:rPr>
              <a:t>Daniel Tirona</a:t>
            </a:r>
            <a:r>
              <a:rPr b="0" lang="en-PH" sz="1800" spc="-1" strike="noStrike">
                <a:solidFill>
                  <a:srgbClr val="000000"/>
                </a:solidFill>
                <a:latin typeface="Lato"/>
              </a:rPr>
              <a:t> sa pagkakahalal kay </a:t>
            </a:r>
            <a:r>
              <a:rPr b="1" lang="en-PH" sz="1800" spc="-1" strike="noStrike">
                <a:solidFill>
                  <a:srgbClr val="000000"/>
                </a:solidFill>
                <a:latin typeface="Lato"/>
              </a:rPr>
              <a:t>Bonifacio bilang Direktor na Panloob</a:t>
            </a:r>
            <a:r>
              <a:rPr b="0" lang="en-PH" sz="1800" spc="-1" strike="noStrike">
                <a:solidFill>
                  <a:srgbClr val="000000"/>
                </a:solidFill>
                <a:latin typeface="Lato"/>
              </a:rPr>
              <a:t> dahil hindi siya abogado sa halip ay iminungkahi niya si </a:t>
            </a:r>
            <a:r>
              <a:rPr b="1" lang="en-PH" sz="1800" spc="-1" strike="noStrike">
                <a:solidFill>
                  <a:srgbClr val="000000"/>
                </a:solidFill>
                <a:latin typeface="Lato"/>
              </a:rPr>
              <a:t>Jose del Rosario</a:t>
            </a:r>
            <a:r>
              <a:rPr b="0" lang="en-PH" sz="1800" spc="-1" strike="noStrike">
                <a:solidFill>
                  <a:srgbClr val="000000"/>
                </a:solidFill>
                <a:latin typeface="Lato"/>
              </a:rPr>
              <a:t> na mas mataas daw ang pinag-aralan at may kaya kaysa sa nahalal na si Bonifacio sa tungkuling hahawakan.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Ikinagalit ito ni Bonifacio at bilang Supremo ng Katipunan, </a:t>
            </a:r>
            <a:r>
              <a:rPr b="1" lang="en-PH" sz="1800" spc="-1" strike="noStrike">
                <a:solidFill>
                  <a:srgbClr val="000000"/>
                </a:solidFill>
                <a:latin typeface="Lato"/>
              </a:rPr>
              <a:t>pinawalan niya ng saysay ang mga nangyari sa kumbensiyon</a:t>
            </a:r>
            <a:r>
              <a:rPr b="0" lang="en-PH" sz="1800" spc="-1" strike="noStrike">
                <a:solidFill>
                  <a:srgbClr val="000000"/>
                </a:solidFill>
                <a:latin typeface="Lato"/>
              </a:rPr>
              <a:t> at nilisan niya ang kumbensiyon kasama ng kaniyang mga tagasunod.</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Rectangle 12"/>
          <p:cNvSpPr/>
          <p:nvPr/>
        </p:nvSpPr>
        <p:spPr>
          <a:xfrm>
            <a:off x="-113040" y="532080"/>
            <a:ext cx="886644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4" name="Rectangle 13"/>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Paglilitis at Pagpatay kay Bonifacio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5" name=""/>
          <p:cNvSpPr/>
          <p:nvPr/>
        </p:nvSpPr>
        <p:spPr>
          <a:xfrm>
            <a:off x="683280" y="1631520"/>
            <a:ext cx="10746360" cy="397188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Hindi nakadalo sa kumbensiyon si </a:t>
            </a:r>
            <a:r>
              <a:rPr b="1" lang="en-PH" sz="1800" spc="-1" strike="noStrike">
                <a:solidFill>
                  <a:srgbClr val="000000"/>
                </a:solidFill>
                <a:latin typeface="Lato"/>
              </a:rPr>
              <a:t>Aguinaldo</a:t>
            </a:r>
            <a:r>
              <a:rPr b="0" lang="en-PH" sz="1800" spc="-1" strike="noStrike">
                <a:solidFill>
                  <a:srgbClr val="000000"/>
                </a:solidFill>
                <a:latin typeface="Lato"/>
              </a:rPr>
              <a:t> ngunit naibalita sa kaniya na siya ang </a:t>
            </a:r>
            <a:r>
              <a:rPr b="1" lang="en-PH" sz="1800" spc="-1" strike="noStrike">
                <a:solidFill>
                  <a:srgbClr val="000000"/>
                </a:solidFill>
                <a:latin typeface="Lato"/>
              </a:rPr>
              <a:t>nahalal na pangulo sa Kumbensiyon sa Tejeros</a:t>
            </a:r>
            <a:r>
              <a:rPr b="0" lang="en-PH" sz="1800" spc="-1" strike="noStrike">
                <a:solidFill>
                  <a:srgbClr val="000000"/>
                </a:solidFill>
                <a:latin typeface="Lato"/>
              </a:rPr>
              <a:t>. Kinagabihan ay nanumpa siya at ang iba pang nahalal na opisyal, maliban kay Bonifacio.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Dahil sa pangamba ng mga kasama ni Aguinaldo na mahati ang mga maghihimagsik kung </a:t>
            </a:r>
            <a:r>
              <a:rPr b="1" lang="en-PH" sz="1800" spc="-1" strike="noStrike">
                <a:solidFill>
                  <a:srgbClr val="000000"/>
                </a:solidFill>
                <a:latin typeface="Lato"/>
              </a:rPr>
              <a:t>pababayaan si Bonifacio na magtayo ng sariling pamahalaan at hukbo, kinumbinsi nila si Aguinaldo na ipadakip si Bonifacio.</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Nagkaroon ng labanan ang pangkat ni Aguinaldo at ni Bonifacio, at namatay ang kapatid ni Bonifacio na si </a:t>
            </a:r>
            <a:r>
              <a:rPr b="1" lang="en-PH" sz="1800" spc="-1" strike="noStrike">
                <a:solidFill>
                  <a:srgbClr val="000000"/>
                </a:solidFill>
                <a:latin typeface="Lato"/>
              </a:rPr>
              <a:t>Ciriaco</a:t>
            </a:r>
            <a:r>
              <a:rPr b="0" lang="en-PH" sz="1800" spc="-1" strike="noStrike">
                <a:solidFill>
                  <a:srgbClr val="000000"/>
                </a:solidFill>
                <a:latin typeface="Lato"/>
              </a:rPr>
              <a:t>. Matapos ang alitan, bumuo ng pangkat ng mga hurado sina Aguinaldo sa pamumuno ni </a:t>
            </a:r>
            <a:r>
              <a:rPr b="1" lang="en-PH" sz="1800" spc="-1" strike="noStrike">
                <a:solidFill>
                  <a:srgbClr val="000000"/>
                </a:solidFill>
                <a:latin typeface="Lato"/>
              </a:rPr>
              <a:t>Heneral Mariano Noriel</a:t>
            </a:r>
            <a:r>
              <a:rPr b="0" lang="en-PH" sz="1800" spc="-1" strike="noStrike">
                <a:solidFill>
                  <a:srgbClr val="000000"/>
                </a:solidFill>
                <a:latin typeface="Lato"/>
              </a:rPr>
              <a:t>. Inakusahan ng </a:t>
            </a:r>
            <a:r>
              <a:rPr b="1" lang="en-PH" sz="1800" spc="-1" strike="noStrike">
                <a:solidFill>
                  <a:srgbClr val="000000"/>
                </a:solidFill>
                <a:latin typeface="Lato"/>
              </a:rPr>
              <a:t>sedisyon o panghihikayat na mag-alsa at pagtataksil laban sa pamahalaang rebolusyonaryo si Bonifacio at ang kaniyang kapatid na si Procopio</a:t>
            </a:r>
            <a:r>
              <a:rPr b="0" lang="en-PH" sz="1800" spc="-1" strike="noStrike">
                <a:solidFill>
                  <a:srgbClr val="000000"/>
                </a:solidFill>
                <a:latin typeface="Lato"/>
              </a:rPr>
              <a:t>. Ang mga hurado ay binuo ng mga kapangkat ni Aguinaldo.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14"/>
          <p:cNvSpPr/>
          <p:nvPr/>
        </p:nvSpPr>
        <p:spPr>
          <a:xfrm>
            <a:off x="-113040" y="532080"/>
            <a:ext cx="886644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7" name="Rectangle 16"/>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Paglilitis at Pagpatay kay Bonifacio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8" name=""/>
          <p:cNvSpPr/>
          <p:nvPr/>
        </p:nvSpPr>
        <p:spPr>
          <a:xfrm>
            <a:off x="683280" y="1631520"/>
            <a:ext cx="10746360" cy="32583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rPr>
              <a:t>Nahatulan sina Bonifacio ng kamatayan. Ibinaba ni Aguinaldo ang hatol sa pagpapatapon sa isang malayong isla</a:t>
            </a:r>
            <a:r>
              <a:rPr b="0" lang="en-PH" sz="1800" spc="-1" strike="noStrike">
                <a:solidFill>
                  <a:srgbClr val="000000"/>
                </a:solidFill>
                <a:latin typeface="Lato"/>
              </a:rPr>
              <a:t> ngunit nang malaman ito nina </a:t>
            </a:r>
            <a:r>
              <a:rPr b="1" lang="en-PH" sz="1800" spc="-1" strike="noStrike">
                <a:solidFill>
                  <a:srgbClr val="000000"/>
                </a:solidFill>
                <a:latin typeface="Lato"/>
              </a:rPr>
              <a:t>Heneral Mariano Noriel </a:t>
            </a:r>
            <a:r>
              <a:rPr b="0" lang="en-PH" sz="1800" spc="-1" strike="noStrike">
                <a:solidFill>
                  <a:srgbClr val="000000"/>
                </a:solidFill>
                <a:latin typeface="Lato"/>
              </a:rPr>
              <a:t>at </a:t>
            </a:r>
            <a:r>
              <a:rPr b="1" lang="en-PH" sz="1800" spc="-1" strike="noStrike">
                <a:solidFill>
                  <a:srgbClr val="000000"/>
                </a:solidFill>
                <a:latin typeface="Lato"/>
              </a:rPr>
              <a:t>Heneral Pio del Pilar</a:t>
            </a:r>
            <a:r>
              <a:rPr b="0" lang="en-PH" sz="1800" spc="-1" strike="noStrike">
                <a:solidFill>
                  <a:srgbClr val="000000"/>
                </a:solidFill>
                <a:latin typeface="Lato"/>
              </a:rPr>
              <a:t>, sinabihan nila si Aguinaldo na </a:t>
            </a:r>
            <a:r>
              <a:rPr b="1" lang="en-PH" sz="1800" spc="-1" strike="noStrike">
                <a:solidFill>
                  <a:srgbClr val="000000"/>
                </a:solidFill>
                <a:latin typeface="Lato"/>
              </a:rPr>
              <a:t>ituloy ang parusang kamatayan</a:t>
            </a:r>
            <a:r>
              <a:rPr b="0" lang="en-PH" sz="1800" spc="-1" strike="noStrike">
                <a:solidFill>
                  <a:srgbClr val="000000"/>
                </a:solidFill>
                <a:latin typeface="Lato"/>
              </a:rPr>
              <a:t> para sa kapanatagan ng pamahalaang rebolusyonaryo. </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Noong </a:t>
            </a:r>
            <a:r>
              <a:rPr b="1" lang="en-PH" sz="1800" spc="-1" strike="noStrike">
                <a:solidFill>
                  <a:srgbClr val="000000"/>
                </a:solidFill>
                <a:latin typeface="Lato"/>
              </a:rPr>
              <a:t>Mayo 10, 1897</a:t>
            </a:r>
            <a:r>
              <a:rPr b="0" lang="en-PH" sz="1800" spc="-1" strike="noStrike">
                <a:solidFill>
                  <a:srgbClr val="000000"/>
                </a:solidFill>
                <a:latin typeface="Lato"/>
              </a:rPr>
              <a:t>, pinatay ang magkapatid sa Bundok Nagpatong, malapit sa Bundok Buntis, Maragondon, Cavite. Hanggang ngayon, hindi pa rin natatagpuan ang mga bangkay o ang pinaglibingan sa magkapatid na Bonifacio. </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1" lang="en-PH" sz="1800" spc="-1" strike="noStrike">
                <a:solidFill>
                  <a:srgbClr val="000000"/>
                </a:solidFill>
                <a:latin typeface="Lato"/>
              </a:rPr>
              <a:t>Lumubha ang kalagayan ng rebolusyon dahil sa pagkakapatay kay Bonifacio at paghina ng Katipunan.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Rectangle 15"/>
          <p:cNvSpPr/>
          <p:nvPr/>
        </p:nvSpPr>
        <p:spPr>
          <a:xfrm>
            <a:off x="-113040" y="55224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0" name="Rectangle 192"/>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51" name="Rectangle 193"/>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52" name="Rectangle 194"/>
          <p:cNvSpPr/>
          <p:nvPr/>
        </p:nvSpPr>
        <p:spPr>
          <a:xfrm>
            <a:off x="720000" y="1496160"/>
            <a:ext cx="10969920" cy="693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3" name=""/>
          <p:cNvSpPr/>
          <p:nvPr/>
        </p:nvSpPr>
        <p:spPr>
          <a:xfrm>
            <a:off x="932040" y="1748520"/>
            <a:ext cx="10181880" cy="28602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850"/>
              </a:spcBef>
              <a:spcAft>
                <a:spcPts val="850"/>
              </a:spcAft>
            </a:pPr>
            <a:r>
              <a:rPr b="1" lang="en-PH" sz="1800" spc="-1" strike="noStrike">
                <a:solidFill>
                  <a:srgbClr val="000000"/>
                </a:solidFill>
                <a:latin typeface="Lato"/>
              </a:rPr>
              <a:t>I. Panuto: </a:t>
            </a:r>
            <a:r>
              <a:rPr b="0" lang="en-PH" sz="1800" spc="-1" strike="noStrike">
                <a:solidFill>
                  <a:srgbClr val="000000"/>
                </a:solidFill>
                <a:latin typeface="Lato"/>
              </a:rPr>
              <a:t>Bumuo ng sariling hinuha mula sa sumusunod na pangyayari.</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rPr>
              <a:t>1. Ano ang maaaring naisip ni Andres Bonifacio kung bakit niya unang tinanggap ang pagkakahalal sa kaniya bilang Direktor na Panloob sa kabila na siya ang Supremo ng Katipunan?</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rPr>
              <a:t>2. Ano ang mahihinuha sa naging pasiya ni Andres Bonifacio na ipawalang bisa ang resulta ng halalan sa Kumbensiyon sa Tejeros?</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Rectangle 1"/>
          <p:cNvSpPr/>
          <p:nvPr/>
        </p:nvSpPr>
        <p:spPr>
          <a:xfrm>
            <a:off x="-113040" y="552240"/>
            <a:ext cx="658044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5" name="Rectangle 2"/>
          <p:cNvSpPr/>
          <p:nvPr/>
        </p:nvSpPr>
        <p:spPr>
          <a:xfrm>
            <a:off x="426960" y="52776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6" name="Rectangle 3"/>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Halimbawang Sagot</a:t>
            </a:r>
            <a:endParaRPr b="0" lang="en-PH" sz="3600" spc="-1" strike="noStrike">
              <a:solidFill>
                <a:srgbClr val="000000"/>
              </a:solidFill>
              <a:latin typeface="Arial"/>
            </a:endParaRPr>
          </a:p>
        </p:txBody>
      </p:sp>
      <p:sp>
        <p:nvSpPr>
          <p:cNvPr id="157" name="Rectangle 4"/>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58" name=""/>
          <p:cNvSpPr/>
          <p:nvPr/>
        </p:nvSpPr>
        <p:spPr>
          <a:xfrm>
            <a:off x="720000" y="1627200"/>
            <a:ext cx="11471760" cy="18478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Patunay na tunay na maginoo si Andres Bonifacio dahil iginalang niya ang proseso ng paghalal.</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Font typeface="StarSymbol"/>
              <a:buAutoNum type="arabicPeriod"/>
            </a:pPr>
            <a:r>
              <a:rPr b="0" lang="en-PH" sz="1800" spc="-1" strike="noStrike">
                <a:solidFill>
                  <a:srgbClr val="000000"/>
                </a:solidFill>
                <a:latin typeface="Lato"/>
              </a:rPr>
              <a:t>Naramdaman ni Andres Bonifacio na walang galang ang mga kasapi ng kumbensiyon at hindi pinahalagahan ang kaniyang pagiging Supremo.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1860</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2023-07-10T13:57:21Z</dcterms:modified>
  <cp:revision>209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