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12.png" ContentType="image/png"/>
  <Override PartName="/ppt/media/image13.png" ContentType="image/png"/>
  <Override PartName="/ppt/media/image9.png" ContentType="image/png"/>
  <Override PartName="/ppt/media/image10.png" ContentType="image/png"/>
  <Override PartName="/ppt/media/image15.jpeg" ContentType="image/jpe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920" cy="618840"/>
          </a:xfrm>
          <a:prstGeom prst="rect">
            <a:avLst/>
          </a:prstGeom>
          <a:ln w="0">
            <a:noFill/>
          </a:ln>
        </p:spPr>
      </p:pic>
      <p:sp>
        <p:nvSpPr>
          <p:cNvPr id="43" name="Rectangle 7"/>
          <p:cNvSpPr/>
          <p:nvPr/>
        </p:nvSpPr>
        <p:spPr>
          <a:xfrm>
            <a:off x="10868760" y="0"/>
            <a:ext cx="954360" cy="9543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440" cy="1018440"/>
          </a:xfrm>
          <a:prstGeom prst="rect">
            <a:avLst/>
          </a:prstGeom>
          <a:ln w="0">
            <a:noFill/>
          </a:ln>
        </p:spPr>
      </p:pic>
      <p:sp>
        <p:nvSpPr>
          <p:cNvPr id="45"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240" cy="3368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41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I Am What I Eat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48080" y="432000"/>
            <a:ext cx="10051560" cy="5039640"/>
          </a:xfrm>
          <a:prstGeom prst="rect">
            <a:avLst/>
          </a:prstGeom>
          <a:noFill/>
          <a:ln w="0">
            <a:noFill/>
          </a:ln>
        </p:spPr>
        <p:style>
          <a:lnRef idx="0"/>
          <a:fillRef idx="0"/>
          <a:effectRef idx="0"/>
          <a:fontRef idx="minor"/>
        </p:style>
        <p:txBody>
          <a:bodyPr lIns="90000" rIns="90000" tIns="45000" bIns="45000" anchor="t">
            <a:noAutofit/>
          </a:bodyPr>
          <a:p>
            <a:pPr marL="252000" indent="-252000">
              <a:lnSpc>
                <a:spcPct val="150000"/>
              </a:lnSpc>
              <a:buNone/>
              <a:tabLst>
                <a:tab algn="l" pos="0"/>
              </a:tabLst>
            </a:pPr>
            <a:r>
              <a:rPr b="1" lang="en-PH" sz="1800" spc="-1" strike="noStrike">
                <a:latin typeface="Lato"/>
              </a:rPr>
              <a:t>C. Work with a group. Imagine yourselves as superheroes with words as your secret power. What    power words will you say to each friend? Act out your answers.</a:t>
            </a:r>
            <a:endParaRPr b="0" lang="en-PH" sz="1800" spc="-1" strike="noStrike">
              <a:latin typeface="Arial"/>
            </a:endParaRPr>
          </a:p>
        </p:txBody>
      </p:sp>
      <p:pic>
        <p:nvPicPr>
          <p:cNvPr id="158" name="" descr=""/>
          <p:cNvPicPr/>
          <p:nvPr/>
        </p:nvPicPr>
        <p:blipFill>
          <a:blip r:embed="rId1"/>
          <a:srcRect l="0" t="0" r="0" b="7"/>
          <a:stretch/>
        </p:blipFill>
        <p:spPr>
          <a:xfrm>
            <a:off x="1440000" y="1440000"/>
            <a:ext cx="8639640" cy="4679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900000" y="720000"/>
            <a:ext cx="9899640" cy="48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latin typeface="Lato"/>
                <a:ea typeface="€žtâþ"/>
              </a:rPr>
              <a:t>Grammar</a:t>
            </a:r>
            <a:endParaRPr b="0" lang="en-PH" sz="2400" spc="-1" strike="noStrike">
              <a:latin typeface="Arial"/>
            </a:endParaRPr>
          </a:p>
        </p:txBody>
      </p:sp>
      <p:pic>
        <p:nvPicPr>
          <p:cNvPr id="160" name="" descr=""/>
          <p:cNvPicPr/>
          <p:nvPr/>
        </p:nvPicPr>
        <p:blipFill>
          <a:blip r:embed="rId1"/>
          <a:stretch/>
        </p:blipFill>
        <p:spPr>
          <a:xfrm>
            <a:off x="720000" y="1658520"/>
            <a:ext cx="1660680" cy="1761120"/>
          </a:xfrm>
          <a:prstGeom prst="rect">
            <a:avLst/>
          </a:prstGeom>
          <a:ln w="0">
            <a:noFill/>
          </a:ln>
        </p:spPr>
      </p:pic>
      <p:sp>
        <p:nvSpPr>
          <p:cNvPr id="161" name=""/>
          <p:cNvSpPr/>
          <p:nvPr/>
        </p:nvSpPr>
        <p:spPr>
          <a:xfrm>
            <a:off x="2412000" y="1908000"/>
            <a:ext cx="8459640" cy="1475640"/>
          </a:xfrm>
          <a:custGeom>
            <a:avLst/>
            <a:gdLst/>
            <a:ahLst/>
            <a:rect l="l" t="t" r="r" b="b"/>
            <a:pathLst>
              <a:path w="23502" h="4102">
                <a:moveTo>
                  <a:pt x="683" y="0"/>
                </a:moveTo>
                <a:lnTo>
                  <a:pt x="684" y="0"/>
                </a:lnTo>
                <a:cubicBezTo>
                  <a:pt x="564" y="0"/>
                  <a:pt x="446" y="32"/>
                  <a:pt x="342" y="92"/>
                </a:cubicBezTo>
                <a:cubicBezTo>
                  <a:pt x="238" y="152"/>
                  <a:pt x="152" y="238"/>
                  <a:pt x="92" y="342"/>
                </a:cubicBezTo>
                <a:cubicBezTo>
                  <a:pt x="32" y="446"/>
                  <a:pt x="0" y="564"/>
                  <a:pt x="0" y="684"/>
                </a:cubicBezTo>
                <a:lnTo>
                  <a:pt x="0" y="3417"/>
                </a:lnTo>
                <a:lnTo>
                  <a:pt x="0" y="3418"/>
                </a:lnTo>
                <a:cubicBezTo>
                  <a:pt x="0" y="3537"/>
                  <a:pt x="32" y="3655"/>
                  <a:pt x="92" y="3759"/>
                </a:cubicBezTo>
                <a:cubicBezTo>
                  <a:pt x="152" y="3863"/>
                  <a:pt x="238" y="3949"/>
                  <a:pt x="342" y="4009"/>
                </a:cubicBezTo>
                <a:cubicBezTo>
                  <a:pt x="446" y="4069"/>
                  <a:pt x="564" y="4101"/>
                  <a:pt x="684" y="4101"/>
                </a:cubicBezTo>
                <a:lnTo>
                  <a:pt x="22817" y="4101"/>
                </a:lnTo>
                <a:lnTo>
                  <a:pt x="22818" y="4101"/>
                </a:lnTo>
                <a:cubicBezTo>
                  <a:pt x="22937" y="4101"/>
                  <a:pt x="23055" y="4069"/>
                  <a:pt x="23159" y="4009"/>
                </a:cubicBezTo>
                <a:cubicBezTo>
                  <a:pt x="23263" y="3949"/>
                  <a:pt x="23349" y="3863"/>
                  <a:pt x="23409" y="3759"/>
                </a:cubicBezTo>
                <a:cubicBezTo>
                  <a:pt x="23469" y="3655"/>
                  <a:pt x="23501" y="3537"/>
                  <a:pt x="23501" y="3418"/>
                </a:cubicBezTo>
                <a:lnTo>
                  <a:pt x="23501" y="683"/>
                </a:lnTo>
                <a:lnTo>
                  <a:pt x="23501" y="684"/>
                </a:lnTo>
                <a:lnTo>
                  <a:pt x="23501" y="684"/>
                </a:lnTo>
                <a:cubicBezTo>
                  <a:pt x="23501" y="564"/>
                  <a:pt x="23469" y="446"/>
                  <a:pt x="23409" y="342"/>
                </a:cubicBezTo>
                <a:cubicBezTo>
                  <a:pt x="23349" y="238"/>
                  <a:pt x="23263" y="152"/>
                  <a:pt x="23159" y="92"/>
                </a:cubicBezTo>
                <a:cubicBezTo>
                  <a:pt x="23055" y="32"/>
                  <a:pt x="22937" y="0"/>
                  <a:pt x="22818" y="0"/>
                </a:cubicBezTo>
                <a:lnTo>
                  <a:pt x="683" y="0"/>
                </a:lnTo>
              </a:path>
            </a:pathLst>
          </a:custGeom>
          <a:gradFill rotWithShape="0">
            <a:gsLst>
              <a:gs pos="0">
                <a:srgbClr val="ffd7d7"/>
              </a:gs>
              <a:gs pos="100000">
                <a:srgbClr val="ffd7d7">
                  <a:alpha val="0"/>
                </a:srgbClr>
              </a:gs>
            </a:gsLst>
            <a:lin ang="5400000"/>
          </a:gradFill>
          <a:ln w="38160">
            <a:solidFill>
              <a:srgbClr val="ff4000"/>
            </a:solidFill>
            <a:round/>
          </a:ln>
        </p:spPr>
        <p:style>
          <a:lnRef idx="0"/>
          <a:fillRef idx="0"/>
          <a:effectRef idx="0"/>
          <a:fontRef idx="minor"/>
        </p:style>
      </p:sp>
      <p:sp>
        <p:nvSpPr>
          <p:cNvPr id="162" name=""/>
          <p:cNvSpPr/>
          <p:nvPr/>
        </p:nvSpPr>
        <p:spPr>
          <a:xfrm>
            <a:off x="2841480" y="2052000"/>
            <a:ext cx="7778160" cy="10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latin typeface="Lato"/>
              </a:rPr>
              <a:t>All persons have names.</a:t>
            </a:r>
            <a:endParaRPr b="0" lang="en-PH" sz="2000" spc="-1" strike="noStrike">
              <a:latin typeface="Arial"/>
            </a:endParaRPr>
          </a:p>
          <a:p>
            <a:pPr>
              <a:lnSpc>
                <a:spcPct val="150000"/>
              </a:lnSpc>
              <a:buNone/>
            </a:pPr>
            <a:r>
              <a:rPr b="0" lang="en-PH" sz="2000" spc="-1" strike="noStrike">
                <a:latin typeface="Lato"/>
              </a:rPr>
              <a:t>Sometimes, we use the same name for different persons.</a:t>
            </a:r>
            <a:endParaRPr b="0" lang="en-PH" sz="2000" spc="-1" strike="noStrike">
              <a:latin typeface="Arial"/>
            </a:endParaRPr>
          </a:p>
        </p:txBody>
      </p:sp>
      <p:sp>
        <p:nvSpPr>
          <p:cNvPr id="163" name=""/>
          <p:cNvSpPr/>
          <p:nvPr/>
        </p:nvSpPr>
        <p:spPr>
          <a:xfrm>
            <a:off x="1260000" y="4032000"/>
            <a:ext cx="98996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With two classmates, list all the names of persons that you know. You will be given two minutes to do this. When the ti me is up, compare your list with another group.</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720000" y="612000"/>
            <a:ext cx="10259640" cy="46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latin typeface="Lato"/>
              </a:rPr>
              <a:t>Complete the organizer below with the names of persons related to food. Use the clues in the boxes.</a:t>
            </a:r>
            <a:endParaRPr b="0" lang="en-PH" sz="2000" spc="-1" strike="noStrike">
              <a:latin typeface="Arial"/>
            </a:endParaRPr>
          </a:p>
        </p:txBody>
      </p:sp>
      <p:sp>
        <p:nvSpPr>
          <p:cNvPr id="165" name=""/>
          <p:cNvSpPr/>
          <p:nvPr/>
        </p:nvSpPr>
        <p:spPr>
          <a:xfrm>
            <a:off x="4176000" y="1620000"/>
            <a:ext cx="3419640" cy="1079640"/>
          </a:xfrm>
          <a:custGeom>
            <a:avLst/>
            <a:gdLst/>
            <a:ahLst/>
            <a:rect l="l" t="t" r="r" b="b"/>
            <a:pathLst>
              <a:path w="95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9000" y="3001"/>
                </a:lnTo>
                <a:lnTo>
                  <a:pt x="9001" y="3001"/>
                </a:lnTo>
                <a:cubicBezTo>
                  <a:pt x="9089" y="3001"/>
                  <a:pt x="9175" y="2978"/>
                  <a:pt x="9251" y="2934"/>
                </a:cubicBezTo>
                <a:cubicBezTo>
                  <a:pt x="9327" y="2890"/>
                  <a:pt x="9390" y="2827"/>
                  <a:pt x="9434" y="2751"/>
                </a:cubicBezTo>
                <a:cubicBezTo>
                  <a:pt x="9478" y="2675"/>
                  <a:pt x="9501" y="2589"/>
                  <a:pt x="9501" y="2501"/>
                </a:cubicBezTo>
                <a:lnTo>
                  <a:pt x="9501" y="500"/>
                </a:lnTo>
                <a:lnTo>
                  <a:pt x="9501" y="500"/>
                </a:lnTo>
                <a:lnTo>
                  <a:pt x="9501" y="500"/>
                </a:lnTo>
                <a:cubicBezTo>
                  <a:pt x="9501" y="412"/>
                  <a:pt x="9478" y="326"/>
                  <a:pt x="9434" y="250"/>
                </a:cubicBezTo>
                <a:cubicBezTo>
                  <a:pt x="9390" y="174"/>
                  <a:pt x="9327" y="111"/>
                  <a:pt x="9251" y="67"/>
                </a:cubicBezTo>
                <a:cubicBezTo>
                  <a:pt x="9175" y="23"/>
                  <a:pt x="9089" y="0"/>
                  <a:pt x="9001" y="0"/>
                </a:cubicBezTo>
                <a:lnTo>
                  <a:pt x="500" y="0"/>
                </a:lnTo>
              </a:path>
            </a:pathLst>
          </a:custGeom>
          <a:solidFill>
            <a:srgbClr val="e0c2cd"/>
          </a:solidFill>
          <a:ln w="19080">
            <a:solidFill>
              <a:srgbClr val="bf0041"/>
            </a:solidFill>
            <a:round/>
          </a:ln>
        </p:spPr>
        <p:style>
          <a:lnRef idx="0"/>
          <a:fillRef idx="0"/>
          <a:effectRef idx="0"/>
          <a:fontRef idx="minor"/>
        </p:style>
      </p:sp>
      <p:sp>
        <p:nvSpPr>
          <p:cNvPr id="166" name=""/>
          <p:cNvSpPr/>
          <p:nvPr/>
        </p:nvSpPr>
        <p:spPr>
          <a:xfrm>
            <a:off x="1080000" y="3132000"/>
            <a:ext cx="3779640" cy="1439640"/>
          </a:xfrm>
          <a:custGeom>
            <a:avLst/>
            <a:gdLst/>
            <a:ahLst/>
            <a:rect l="l" t="t" r="r" b="b"/>
            <a:pathLst>
              <a:path w="105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9834" y="4000"/>
                </a:lnTo>
                <a:lnTo>
                  <a:pt x="9834" y="4001"/>
                </a:lnTo>
                <a:cubicBezTo>
                  <a:pt x="9951" y="4001"/>
                  <a:pt x="10066" y="3970"/>
                  <a:pt x="10168" y="3912"/>
                </a:cubicBezTo>
                <a:cubicBezTo>
                  <a:pt x="10269" y="3853"/>
                  <a:pt x="10353" y="3769"/>
                  <a:pt x="10412" y="3668"/>
                </a:cubicBezTo>
                <a:cubicBezTo>
                  <a:pt x="10470" y="3566"/>
                  <a:pt x="10501" y="3451"/>
                  <a:pt x="10501" y="3334"/>
                </a:cubicBezTo>
                <a:lnTo>
                  <a:pt x="10501" y="666"/>
                </a:lnTo>
                <a:lnTo>
                  <a:pt x="10501" y="667"/>
                </a:lnTo>
                <a:lnTo>
                  <a:pt x="10501" y="667"/>
                </a:lnTo>
                <a:cubicBezTo>
                  <a:pt x="10501" y="550"/>
                  <a:pt x="10470" y="435"/>
                  <a:pt x="10412" y="333"/>
                </a:cubicBezTo>
                <a:cubicBezTo>
                  <a:pt x="10353" y="232"/>
                  <a:pt x="10269" y="148"/>
                  <a:pt x="10168" y="89"/>
                </a:cubicBezTo>
                <a:cubicBezTo>
                  <a:pt x="10066" y="31"/>
                  <a:pt x="9951" y="0"/>
                  <a:pt x="9834" y="0"/>
                </a:cubicBezTo>
                <a:lnTo>
                  <a:pt x="666" y="0"/>
                </a:lnTo>
              </a:path>
            </a:pathLst>
          </a:custGeom>
          <a:solidFill>
            <a:srgbClr val="e0c2cd"/>
          </a:solidFill>
          <a:ln w="19080">
            <a:solidFill>
              <a:srgbClr val="bf0041"/>
            </a:solidFill>
            <a:round/>
          </a:ln>
        </p:spPr>
        <p:style>
          <a:lnRef idx="0"/>
          <a:fillRef idx="0"/>
          <a:effectRef idx="0"/>
          <a:fontRef idx="minor"/>
        </p:style>
      </p:sp>
      <p:sp>
        <p:nvSpPr>
          <p:cNvPr id="167" name=""/>
          <p:cNvSpPr/>
          <p:nvPr/>
        </p:nvSpPr>
        <p:spPr>
          <a:xfrm>
            <a:off x="1080000" y="4860000"/>
            <a:ext cx="3779640" cy="1259640"/>
          </a:xfrm>
          <a:custGeom>
            <a:avLst/>
            <a:gdLst/>
            <a:ahLst/>
            <a:rect l="l" t="t" r="r" b="b"/>
            <a:pathLst>
              <a:path w="105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9917" y="3501"/>
                </a:lnTo>
                <a:lnTo>
                  <a:pt x="9918" y="3501"/>
                </a:lnTo>
                <a:cubicBezTo>
                  <a:pt x="10020" y="3501"/>
                  <a:pt x="10121" y="3474"/>
                  <a:pt x="10209" y="3423"/>
                </a:cubicBezTo>
                <a:cubicBezTo>
                  <a:pt x="10298" y="3372"/>
                  <a:pt x="10372" y="3298"/>
                  <a:pt x="10423" y="3209"/>
                </a:cubicBezTo>
                <a:cubicBezTo>
                  <a:pt x="10474" y="3121"/>
                  <a:pt x="10501" y="3020"/>
                  <a:pt x="10501" y="2918"/>
                </a:cubicBezTo>
                <a:lnTo>
                  <a:pt x="10501" y="583"/>
                </a:lnTo>
                <a:lnTo>
                  <a:pt x="10501" y="584"/>
                </a:lnTo>
                <a:lnTo>
                  <a:pt x="10501" y="584"/>
                </a:lnTo>
                <a:cubicBezTo>
                  <a:pt x="10501" y="481"/>
                  <a:pt x="10474" y="380"/>
                  <a:pt x="10423" y="292"/>
                </a:cubicBezTo>
                <a:cubicBezTo>
                  <a:pt x="10372" y="203"/>
                  <a:pt x="10298" y="129"/>
                  <a:pt x="10209" y="78"/>
                </a:cubicBezTo>
                <a:cubicBezTo>
                  <a:pt x="10121" y="27"/>
                  <a:pt x="10020" y="0"/>
                  <a:pt x="9918" y="0"/>
                </a:cubicBezTo>
                <a:lnTo>
                  <a:pt x="583" y="0"/>
                </a:lnTo>
              </a:path>
            </a:pathLst>
          </a:custGeom>
          <a:solidFill>
            <a:srgbClr val="e0c2cd"/>
          </a:solidFill>
          <a:ln w="19080">
            <a:solidFill>
              <a:srgbClr val="bf0041"/>
            </a:solidFill>
            <a:round/>
          </a:ln>
        </p:spPr>
        <p:style>
          <a:lnRef idx="0"/>
          <a:fillRef idx="0"/>
          <a:effectRef idx="0"/>
          <a:fontRef idx="minor"/>
        </p:style>
      </p:sp>
      <p:sp>
        <p:nvSpPr>
          <p:cNvPr id="168" name=""/>
          <p:cNvSpPr/>
          <p:nvPr/>
        </p:nvSpPr>
        <p:spPr>
          <a:xfrm>
            <a:off x="6840000" y="3096000"/>
            <a:ext cx="4319640" cy="1439640"/>
          </a:xfrm>
          <a:custGeom>
            <a:avLst/>
            <a:gdLst/>
            <a:ahLst/>
            <a:rect l="l" t="t" r="r" b="b"/>
            <a:pathLst>
              <a:path w="12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11334" y="4000"/>
                </a:lnTo>
                <a:lnTo>
                  <a:pt x="11334" y="4001"/>
                </a:lnTo>
                <a:cubicBezTo>
                  <a:pt x="11451" y="4001"/>
                  <a:pt x="11566" y="3970"/>
                  <a:pt x="11668" y="3912"/>
                </a:cubicBezTo>
                <a:cubicBezTo>
                  <a:pt x="11769" y="3853"/>
                  <a:pt x="11853" y="3769"/>
                  <a:pt x="11912" y="3668"/>
                </a:cubicBezTo>
                <a:cubicBezTo>
                  <a:pt x="11970" y="3566"/>
                  <a:pt x="12001" y="3451"/>
                  <a:pt x="12001" y="3334"/>
                </a:cubicBezTo>
                <a:lnTo>
                  <a:pt x="12001" y="666"/>
                </a:lnTo>
                <a:lnTo>
                  <a:pt x="12001" y="667"/>
                </a:lnTo>
                <a:lnTo>
                  <a:pt x="12001" y="667"/>
                </a:lnTo>
                <a:cubicBezTo>
                  <a:pt x="12001" y="550"/>
                  <a:pt x="11970" y="435"/>
                  <a:pt x="11912" y="333"/>
                </a:cubicBezTo>
                <a:cubicBezTo>
                  <a:pt x="11853" y="232"/>
                  <a:pt x="11769" y="148"/>
                  <a:pt x="11668" y="89"/>
                </a:cubicBezTo>
                <a:cubicBezTo>
                  <a:pt x="11566" y="31"/>
                  <a:pt x="11451" y="0"/>
                  <a:pt x="11334" y="0"/>
                </a:cubicBezTo>
                <a:lnTo>
                  <a:pt x="666" y="0"/>
                </a:lnTo>
              </a:path>
            </a:pathLst>
          </a:custGeom>
          <a:solidFill>
            <a:srgbClr val="e0c2cd"/>
          </a:solidFill>
          <a:ln w="19080">
            <a:solidFill>
              <a:srgbClr val="bf0041"/>
            </a:solidFill>
            <a:round/>
          </a:ln>
        </p:spPr>
        <p:style>
          <a:lnRef idx="0"/>
          <a:fillRef idx="0"/>
          <a:effectRef idx="0"/>
          <a:fontRef idx="minor"/>
        </p:style>
      </p:sp>
      <p:sp>
        <p:nvSpPr>
          <p:cNvPr id="169" name=""/>
          <p:cNvSpPr/>
          <p:nvPr/>
        </p:nvSpPr>
        <p:spPr>
          <a:xfrm>
            <a:off x="5940000" y="2700000"/>
            <a:ext cx="360" cy="2880000"/>
          </a:xfrm>
          <a:prstGeom prst="line">
            <a:avLst/>
          </a:prstGeom>
          <a:ln w="38160">
            <a:solidFill>
              <a:srgbClr val="000000"/>
            </a:solidFill>
            <a:round/>
          </a:ln>
        </p:spPr>
        <p:style>
          <a:lnRef idx="0"/>
          <a:fillRef idx="0"/>
          <a:effectRef idx="0"/>
          <a:fontRef idx="minor"/>
        </p:style>
      </p:sp>
      <p:sp>
        <p:nvSpPr>
          <p:cNvPr id="170" name=""/>
          <p:cNvSpPr/>
          <p:nvPr/>
        </p:nvSpPr>
        <p:spPr>
          <a:xfrm>
            <a:off x="4860000" y="5580000"/>
            <a:ext cx="1080000" cy="360"/>
          </a:xfrm>
          <a:prstGeom prst="line">
            <a:avLst/>
          </a:prstGeom>
          <a:ln w="38160">
            <a:solidFill>
              <a:srgbClr val="000000"/>
            </a:solidFill>
            <a:round/>
          </a:ln>
        </p:spPr>
        <p:style>
          <a:lnRef idx="0"/>
          <a:fillRef idx="0"/>
          <a:effectRef idx="0"/>
          <a:fontRef idx="minor"/>
        </p:style>
      </p:sp>
      <p:sp>
        <p:nvSpPr>
          <p:cNvPr id="171" name=""/>
          <p:cNvSpPr/>
          <p:nvPr/>
        </p:nvSpPr>
        <p:spPr>
          <a:xfrm>
            <a:off x="4860000" y="3924000"/>
            <a:ext cx="1980000" cy="360"/>
          </a:xfrm>
          <a:prstGeom prst="line">
            <a:avLst/>
          </a:prstGeom>
          <a:ln w="38160">
            <a:solidFill>
              <a:srgbClr val="000000"/>
            </a:solidFill>
            <a:round/>
          </a:ln>
        </p:spPr>
        <p:style>
          <a:lnRef idx="0"/>
          <a:fillRef idx="0"/>
          <a:effectRef idx="0"/>
          <a:fontRef idx="minor"/>
        </p:style>
      </p:sp>
      <p:pic>
        <p:nvPicPr>
          <p:cNvPr id="172" name="" descr=""/>
          <p:cNvPicPr/>
          <p:nvPr/>
        </p:nvPicPr>
        <p:blipFill>
          <a:blip r:embed="rId1"/>
          <a:stretch/>
        </p:blipFill>
        <p:spPr>
          <a:xfrm>
            <a:off x="6336000" y="1728000"/>
            <a:ext cx="1146960" cy="899640"/>
          </a:xfrm>
          <a:prstGeom prst="rect">
            <a:avLst/>
          </a:prstGeom>
          <a:ln w="0">
            <a:noFill/>
          </a:ln>
        </p:spPr>
      </p:pic>
      <p:sp>
        <p:nvSpPr>
          <p:cNvPr id="173" name=""/>
          <p:cNvSpPr/>
          <p:nvPr/>
        </p:nvSpPr>
        <p:spPr>
          <a:xfrm>
            <a:off x="4457880" y="1678680"/>
            <a:ext cx="1661760" cy="91296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buNone/>
            </a:pPr>
            <a:r>
              <a:rPr b="1" lang="en-PH" sz="1800" spc="-1" strike="noStrike">
                <a:latin typeface="Lato"/>
              </a:rPr>
              <a:t>PEOPLE AND FOOD</a:t>
            </a:r>
            <a:endParaRPr b="0" lang="en-PH" sz="1800" spc="-1" strike="noStrike">
              <a:latin typeface="Arial"/>
            </a:endParaRPr>
          </a:p>
        </p:txBody>
      </p:sp>
      <p:sp>
        <p:nvSpPr>
          <p:cNvPr id="174" name=""/>
          <p:cNvSpPr/>
          <p:nvPr/>
        </p:nvSpPr>
        <p:spPr>
          <a:xfrm>
            <a:off x="1260000" y="3178080"/>
            <a:ext cx="3239640" cy="161208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spcBef>
                <a:spcPts val="567"/>
              </a:spcBef>
              <a:spcAft>
                <a:spcPts val="567"/>
              </a:spcAft>
              <a:buNone/>
            </a:pPr>
            <a:r>
              <a:rPr b="0" lang="en-PH" sz="2000" spc="-1" strike="noStrike">
                <a:latin typeface="Lato"/>
              </a:rPr>
              <a:t>Prepares meals at home</a:t>
            </a:r>
            <a:endParaRPr b="0" lang="en-PH" sz="2000" spc="-1" strike="noStrike">
              <a:latin typeface="Arial"/>
            </a:endParaRPr>
          </a:p>
          <a:p>
            <a:pPr algn="ctr">
              <a:lnSpc>
                <a:spcPct val="150000"/>
              </a:lnSpc>
              <a:spcBef>
                <a:spcPts val="567"/>
              </a:spcBef>
              <a:spcAft>
                <a:spcPts val="567"/>
              </a:spcAft>
              <a:buNone/>
            </a:pPr>
            <a:r>
              <a:rPr b="0" lang="en-PH" sz="2000" spc="-1" strike="noStrike">
                <a:latin typeface="Lato"/>
              </a:rPr>
              <a:t>______________________________</a:t>
            </a:r>
            <a:endParaRPr b="0" lang="en-PH" sz="2000" spc="-1" strike="noStrike">
              <a:latin typeface="Arial"/>
            </a:endParaRPr>
          </a:p>
        </p:txBody>
      </p:sp>
      <p:sp>
        <p:nvSpPr>
          <p:cNvPr id="175" name=""/>
          <p:cNvSpPr/>
          <p:nvPr/>
        </p:nvSpPr>
        <p:spPr>
          <a:xfrm>
            <a:off x="1444320" y="4896000"/>
            <a:ext cx="3415320" cy="161208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2000" spc="-1" strike="noStrike">
                <a:latin typeface="Lato"/>
              </a:rPr>
              <a:t>Serves food in a restaurant</a:t>
            </a:r>
            <a:endParaRPr b="0" lang="en-PH" sz="2000" spc="-1" strike="noStrike">
              <a:latin typeface="Arial"/>
            </a:endParaRPr>
          </a:p>
          <a:p>
            <a:pPr>
              <a:lnSpc>
                <a:spcPct val="150000"/>
              </a:lnSpc>
              <a:spcBef>
                <a:spcPts val="567"/>
              </a:spcBef>
              <a:spcAft>
                <a:spcPts val="567"/>
              </a:spcAft>
              <a:buNone/>
            </a:pPr>
            <a:r>
              <a:rPr b="0" lang="en-PH" sz="2000" spc="-1" strike="noStrike">
                <a:latin typeface="Lato"/>
              </a:rPr>
              <a:t>w a i ___ ___ ___</a:t>
            </a:r>
            <a:endParaRPr b="0" lang="en-PH" sz="2000" spc="-1" strike="noStrike">
              <a:latin typeface="Arial"/>
            </a:endParaRPr>
          </a:p>
        </p:txBody>
      </p:sp>
      <p:sp>
        <p:nvSpPr>
          <p:cNvPr id="176" name=""/>
          <p:cNvSpPr/>
          <p:nvPr/>
        </p:nvSpPr>
        <p:spPr>
          <a:xfrm>
            <a:off x="7140960" y="2962080"/>
            <a:ext cx="3838680" cy="13154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2000" spc="-1" strike="noStrike">
                <a:latin typeface="Lato"/>
              </a:rPr>
              <a:t>Sells fruits and vegetables</a:t>
            </a:r>
            <a:endParaRPr b="0" lang="en-PH" sz="2000" spc="-1" strike="noStrike">
              <a:latin typeface="Arial"/>
            </a:endParaRPr>
          </a:p>
          <a:p>
            <a:pPr algn="ctr">
              <a:lnSpc>
                <a:spcPct val="200000"/>
              </a:lnSpc>
              <a:buNone/>
            </a:pPr>
            <a:r>
              <a:rPr b="0" lang="en-PH" sz="2000" spc="-1" strike="noStrike">
                <a:latin typeface="Lato"/>
              </a:rPr>
              <a:t>v e ___ d ___ 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720000" y="252000"/>
            <a:ext cx="10439640" cy="1583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2400" spc="-1" strike="noStrike">
                <a:latin typeface="Lato"/>
              </a:rPr>
              <a:t>Writing</a:t>
            </a:r>
            <a:endParaRPr b="0" lang="en-PH" sz="2400" spc="-1" strike="noStrike">
              <a:latin typeface="Arial"/>
            </a:endParaRPr>
          </a:p>
          <a:p>
            <a:pPr algn="just">
              <a:lnSpc>
                <a:spcPct val="150000"/>
              </a:lnSpc>
              <a:buNone/>
            </a:pPr>
            <a:r>
              <a:rPr b="0" lang="en-PH" sz="1800" spc="-1" strike="noStrike">
                <a:latin typeface="Lato"/>
              </a:rPr>
              <a:t>Can you think of a food that looks like a line?</a:t>
            </a:r>
            <a:endParaRPr b="0" lang="en-PH" sz="1800" spc="-1" strike="noStrike">
              <a:latin typeface="Arial"/>
            </a:endParaRPr>
          </a:p>
          <a:p>
            <a:pPr algn="just">
              <a:lnSpc>
                <a:spcPct val="150000"/>
              </a:lnSpc>
              <a:buNone/>
            </a:pPr>
            <a:r>
              <a:rPr b="1" lang="en-PH" sz="1800" spc="-1" strike="noStrike">
                <a:latin typeface="Lato"/>
              </a:rPr>
              <a:t>Lines</a:t>
            </a:r>
            <a:r>
              <a:rPr b="0" lang="en-PH" sz="1800" spc="-1" strike="noStrike">
                <a:latin typeface="Lato"/>
              </a:rPr>
              <a:t> </a:t>
            </a:r>
            <a:r>
              <a:rPr b="0" lang="en-PH" sz="1800" spc="-1" strike="noStrike">
                <a:latin typeface="Lato"/>
                <a:ea typeface="€žtâþ"/>
              </a:rPr>
              <a:t>are everywhere. Can you look for them in your classroom?</a:t>
            </a:r>
            <a:endParaRPr b="0" lang="en-PH" sz="1800" spc="-1" strike="noStrike">
              <a:latin typeface="Arial"/>
            </a:endParaRPr>
          </a:p>
        </p:txBody>
      </p:sp>
      <p:sp>
        <p:nvSpPr>
          <p:cNvPr id="178" name=""/>
          <p:cNvSpPr/>
          <p:nvPr/>
        </p:nvSpPr>
        <p:spPr>
          <a:xfrm>
            <a:off x="1080000" y="1908000"/>
            <a:ext cx="10079640" cy="3959640"/>
          </a:xfrm>
          <a:prstGeom prst="rect">
            <a:avLst/>
          </a:prstGeom>
          <a:noFill/>
          <a:ln w="0">
            <a:solidFill>
              <a:srgbClr val="000000"/>
            </a:solidFill>
          </a:ln>
        </p:spPr>
        <p:style>
          <a:lnRef idx="0"/>
          <a:fillRef idx="0"/>
          <a:effectRef idx="0"/>
          <a:fontRef idx="minor"/>
        </p:style>
      </p:sp>
      <p:sp>
        <p:nvSpPr>
          <p:cNvPr id="179" name=""/>
          <p:cNvSpPr/>
          <p:nvPr/>
        </p:nvSpPr>
        <p:spPr>
          <a:xfrm>
            <a:off x="1209600" y="1886400"/>
            <a:ext cx="6170040" cy="388584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800" spc="-1" strike="noStrike">
                <a:highlight>
                  <a:srgbClr val="b4c7dc"/>
                </a:highlight>
                <a:latin typeface="Lato"/>
              </a:rPr>
              <a:t>Horizontal lines</a:t>
            </a:r>
            <a:r>
              <a:rPr b="0" lang="en-PH" sz="1800" spc="-1" strike="noStrike">
                <a:latin typeface="Lato"/>
              </a:rPr>
              <a:t> </a:t>
            </a:r>
            <a:r>
              <a:rPr b="0" lang="en-PH" sz="1800" spc="-1" strike="noStrike">
                <a:latin typeface="Lato"/>
                <a:ea typeface="€žtâþ"/>
              </a:rPr>
              <a:t>are also called sleeping lines.</a:t>
            </a:r>
            <a:endParaRPr b="0" lang="en-PH" sz="1800" spc="-1" strike="noStrike">
              <a:latin typeface="Arial"/>
            </a:endParaRPr>
          </a:p>
          <a:p>
            <a:pPr>
              <a:lnSpc>
                <a:spcPct val="150000"/>
              </a:lnSpc>
              <a:spcBef>
                <a:spcPts val="283"/>
              </a:spcBef>
              <a:spcAft>
                <a:spcPts val="283"/>
              </a:spcAft>
              <a:buNone/>
            </a:pPr>
            <a:r>
              <a:rPr b="0" lang="en-PH" sz="1800" spc="-1" strike="noStrike">
                <a:latin typeface="Lato"/>
                <a:ea typeface="€žtâþ"/>
              </a:rPr>
              <a:t>They go from left to right.</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a:p>
            <a:pPr>
              <a:lnSpc>
                <a:spcPct val="150000"/>
              </a:lnSpc>
              <a:spcBef>
                <a:spcPts val="283"/>
              </a:spcBef>
              <a:spcAft>
                <a:spcPts val="283"/>
              </a:spcAft>
              <a:buNone/>
            </a:pPr>
            <a:r>
              <a:rPr b="1" lang="en-PH" sz="1800" spc="-1" strike="noStrike">
                <a:highlight>
                  <a:srgbClr val="f7d1d5"/>
                </a:highlight>
                <a:latin typeface="Lato"/>
                <a:ea typeface="€žtâþ"/>
              </a:rPr>
              <a:t>Vertical lines</a:t>
            </a:r>
            <a:r>
              <a:rPr b="0" lang="en-PH" sz="1800" spc="-1" strike="noStrike">
                <a:latin typeface="Lato"/>
                <a:ea typeface="€žtâþ"/>
              </a:rPr>
              <a:t> are also called standing lines.</a:t>
            </a:r>
            <a:endParaRPr b="0" lang="en-PH" sz="1800" spc="-1" strike="noStrike">
              <a:latin typeface="Arial"/>
            </a:endParaRPr>
          </a:p>
          <a:p>
            <a:pPr>
              <a:lnSpc>
                <a:spcPct val="150000"/>
              </a:lnSpc>
              <a:spcBef>
                <a:spcPts val="283"/>
              </a:spcBef>
              <a:spcAft>
                <a:spcPts val="283"/>
              </a:spcAft>
              <a:buNone/>
            </a:pPr>
            <a:r>
              <a:rPr b="0" lang="en-PH" sz="1800" spc="-1" strike="noStrike">
                <a:latin typeface="Lato"/>
                <a:ea typeface="€žtâþ"/>
              </a:rPr>
              <a:t>They go from top to bottom.</a:t>
            </a:r>
            <a:endParaRPr b="0" lang="en-PH" sz="1800" spc="-1" strike="noStrike">
              <a:latin typeface="Arial"/>
            </a:endParaRPr>
          </a:p>
          <a:p>
            <a:pPr>
              <a:lnSpc>
                <a:spcPct val="150000"/>
              </a:lnSpc>
              <a:spcBef>
                <a:spcPts val="283"/>
              </a:spcBef>
              <a:spcAft>
                <a:spcPts val="283"/>
              </a:spcAft>
              <a:buNone/>
            </a:pPr>
            <a:endParaRPr b="0" lang="en-PH" sz="1800" spc="-1" strike="noStrike">
              <a:latin typeface="Arial"/>
            </a:endParaRPr>
          </a:p>
          <a:p>
            <a:pPr>
              <a:lnSpc>
                <a:spcPct val="150000"/>
              </a:lnSpc>
              <a:spcBef>
                <a:spcPts val="283"/>
              </a:spcBef>
              <a:spcAft>
                <a:spcPts val="283"/>
              </a:spcAft>
              <a:buNone/>
            </a:pPr>
            <a:r>
              <a:rPr b="1" lang="en-PH" sz="1800" spc="-1" strike="noStrike">
                <a:highlight>
                  <a:srgbClr val="dde8cb"/>
                </a:highlight>
                <a:latin typeface="Lato"/>
                <a:ea typeface="€žtâþ"/>
              </a:rPr>
              <a:t>Slanting lines</a:t>
            </a:r>
            <a:r>
              <a:rPr b="0" lang="en-PH" sz="1800" spc="-1" strike="noStrike">
                <a:latin typeface="Lato"/>
                <a:ea typeface="€žtâþ"/>
              </a:rPr>
              <a:t> do not go straight across or straight up.</a:t>
            </a:r>
            <a:endParaRPr b="0" lang="en-PH" sz="1800" spc="-1" strike="noStrike">
              <a:latin typeface="Arial"/>
            </a:endParaRPr>
          </a:p>
          <a:p>
            <a:pPr>
              <a:lnSpc>
                <a:spcPct val="150000"/>
              </a:lnSpc>
              <a:spcBef>
                <a:spcPts val="283"/>
              </a:spcBef>
              <a:spcAft>
                <a:spcPts val="283"/>
              </a:spcAft>
              <a:buNone/>
            </a:pPr>
            <a:r>
              <a:rPr b="0" lang="en-PH" sz="1800" spc="-1" strike="noStrike">
                <a:latin typeface="Lato"/>
                <a:ea typeface="€žtâþ"/>
              </a:rPr>
              <a:t>They look like the sides or slopes of a mountain.</a:t>
            </a:r>
            <a:endParaRPr b="0" lang="en-PH" sz="1800" spc="-1" strike="noStrike">
              <a:latin typeface="Arial"/>
            </a:endParaRPr>
          </a:p>
        </p:txBody>
      </p:sp>
      <p:sp>
        <p:nvSpPr>
          <p:cNvPr id="180" name=""/>
          <p:cNvSpPr/>
          <p:nvPr/>
        </p:nvSpPr>
        <p:spPr>
          <a:xfrm>
            <a:off x="7380000" y="2520000"/>
            <a:ext cx="2520000" cy="360"/>
          </a:xfrm>
          <a:prstGeom prst="line">
            <a:avLst/>
          </a:prstGeom>
          <a:ln w="29160">
            <a:solidFill>
              <a:srgbClr val="3465a4"/>
            </a:solidFill>
            <a:round/>
          </a:ln>
        </p:spPr>
        <p:style>
          <a:lnRef idx="0"/>
          <a:fillRef idx="0"/>
          <a:effectRef idx="0"/>
          <a:fontRef idx="minor"/>
        </p:style>
      </p:sp>
      <p:sp>
        <p:nvSpPr>
          <p:cNvPr id="181" name=""/>
          <p:cNvSpPr/>
          <p:nvPr/>
        </p:nvSpPr>
        <p:spPr>
          <a:xfrm>
            <a:off x="8460000" y="2880000"/>
            <a:ext cx="360" cy="1440000"/>
          </a:xfrm>
          <a:prstGeom prst="line">
            <a:avLst/>
          </a:prstGeom>
          <a:ln w="29160">
            <a:solidFill>
              <a:srgbClr val="bf0041"/>
            </a:solidFill>
            <a:round/>
          </a:ln>
        </p:spPr>
        <p:style>
          <a:lnRef idx="0"/>
          <a:fillRef idx="0"/>
          <a:effectRef idx="0"/>
          <a:fontRef idx="minor"/>
        </p:style>
      </p:sp>
      <p:sp>
        <p:nvSpPr>
          <p:cNvPr id="182" name=""/>
          <p:cNvSpPr/>
          <p:nvPr/>
        </p:nvSpPr>
        <p:spPr>
          <a:xfrm>
            <a:off x="7740000" y="4500000"/>
            <a:ext cx="1620000" cy="1080000"/>
          </a:xfrm>
          <a:prstGeom prst="line">
            <a:avLst/>
          </a:prstGeom>
          <a:ln w="29160">
            <a:solidFill>
              <a:srgbClr val="00a933"/>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468000" y="2177640"/>
            <a:ext cx="11228400" cy="4040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26" name=""/>
          <p:cNvSpPr/>
          <p:nvPr/>
        </p:nvSpPr>
        <p:spPr>
          <a:xfrm>
            <a:off x="684000" y="1260000"/>
            <a:ext cx="11193480" cy="209268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endParaRPr b="0" lang="en-PH" sz="1800" spc="-1" strike="noStrike">
              <a:latin typeface="Arial"/>
            </a:endParaRPr>
          </a:p>
          <a:p>
            <a:pPr>
              <a:lnSpc>
                <a:spcPct val="150000"/>
              </a:lnSpc>
              <a:spcBef>
                <a:spcPts val="567"/>
              </a:spcBef>
              <a:spcAft>
                <a:spcPts val="567"/>
              </a:spcAft>
              <a:buNone/>
            </a:pPr>
            <a:endParaRPr b="0" lang="en-PH" sz="1800" spc="-1" strike="noStrike">
              <a:latin typeface="Arial"/>
            </a:endParaRPr>
          </a:p>
        </p:txBody>
      </p:sp>
      <p:sp>
        <p:nvSpPr>
          <p:cNvPr id="127" name=""/>
          <p:cNvSpPr/>
          <p:nvPr/>
        </p:nvSpPr>
        <p:spPr>
          <a:xfrm>
            <a:off x="612000" y="684000"/>
            <a:ext cx="10618920" cy="2309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Font typeface="StarSymbol"/>
              <a:buAutoNum type="arabicPeriod"/>
            </a:pPr>
            <a:r>
              <a:rPr b="0" lang="en-PH" sz="1800" spc="-1" strike="noStrike">
                <a:solidFill>
                  <a:srgbClr val="000000"/>
                </a:solidFill>
                <a:latin typeface="Lato"/>
                <a:ea typeface="€žtâþ"/>
              </a:rPr>
              <a:t>Pretend that you are about to eat a juicy red apple. Bite into it. How does it sound? Now, sit comfortably. Close your eyes. Pay attention to the sounds that your teacher will play.</a:t>
            </a:r>
            <a:endParaRPr b="0" lang="en-PH" sz="1800" spc="-1" strike="noStrike">
              <a:latin typeface="Arial"/>
            </a:endParaRPr>
          </a:p>
          <a:p>
            <a:pPr marL="216000" indent="-216000">
              <a:lnSpc>
                <a:spcPct val="150000"/>
              </a:lnSpc>
              <a:buClr>
                <a:srgbClr val="000000"/>
              </a:buClr>
              <a:buFont typeface="StarSymbol"/>
              <a:buAutoNum type="arabicPeriod"/>
            </a:pPr>
            <a:r>
              <a:rPr b="0" lang="en-PH" sz="1800" spc="-1" strike="noStrike">
                <a:solidFill>
                  <a:srgbClr val="000000"/>
                </a:solidFill>
                <a:latin typeface="Lato"/>
                <a:ea typeface="€žtâþ"/>
              </a:rPr>
              <a:t> </a:t>
            </a:r>
            <a:r>
              <a:rPr b="0" lang="en-PH" sz="1800" spc="-1" strike="noStrike">
                <a:solidFill>
                  <a:srgbClr val="000000"/>
                </a:solidFill>
                <a:latin typeface="Lato"/>
                <a:ea typeface="€žtâþ"/>
              </a:rPr>
              <a:t>Open your eyes. Choose the pictures that match the sounds you heard</a:t>
            </a:r>
            <a:r>
              <a:rPr b="0" lang="en-PH" sz="1600" spc="-1" strike="noStrike">
                <a:solidFill>
                  <a:srgbClr val="000000"/>
                </a:solidFill>
                <a:latin typeface="€žtâþ"/>
                <a:ea typeface="€žtâþ"/>
              </a:rPr>
              <a:t>.</a:t>
            </a:r>
            <a:endParaRPr b="0" lang="en-PH" sz="1600" spc="-1" strike="noStrike">
              <a:latin typeface="Arial"/>
            </a:endParaRPr>
          </a:p>
          <a:p>
            <a:pPr>
              <a:lnSpc>
                <a:spcPct val="150000"/>
              </a:lnSpc>
              <a:buNone/>
            </a:pPr>
            <a:endParaRPr b="0" lang="en-PH" sz="1600" spc="-1" strike="noStrike">
              <a:latin typeface="Arial"/>
            </a:endParaRPr>
          </a:p>
          <a:p>
            <a:pPr>
              <a:lnSpc>
                <a:spcPct val="150000"/>
              </a:lnSpc>
              <a:buNone/>
            </a:pPr>
            <a:endParaRPr b="0" lang="en-PH" sz="1600" spc="-1" strike="noStrike">
              <a:latin typeface="Arial"/>
            </a:endParaRPr>
          </a:p>
        </p:txBody>
      </p:sp>
      <p:sp>
        <p:nvSpPr>
          <p:cNvPr id="128" name=""/>
          <p:cNvSpPr/>
          <p:nvPr/>
        </p:nvSpPr>
        <p:spPr>
          <a:xfrm>
            <a:off x="311040" y="324000"/>
            <a:ext cx="27486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600" spc="-1" strike="noStrike">
                <a:highlight>
                  <a:srgbClr val="f7d1d5"/>
                </a:highlight>
                <a:latin typeface="Lato"/>
              </a:rPr>
              <a:t>Listening</a:t>
            </a:r>
            <a:endParaRPr b="0" lang="en-PH" sz="2600" spc="-1" strike="noStrike">
              <a:latin typeface="Arial"/>
            </a:endParaRPr>
          </a:p>
        </p:txBody>
      </p:sp>
      <p:pic>
        <p:nvPicPr>
          <p:cNvPr id="129" name="" descr=""/>
          <p:cNvPicPr/>
          <p:nvPr/>
        </p:nvPicPr>
        <p:blipFill>
          <a:blip r:embed="rId1"/>
          <a:stretch/>
        </p:blipFill>
        <p:spPr>
          <a:xfrm>
            <a:off x="836280" y="2088000"/>
            <a:ext cx="2583360" cy="2051640"/>
          </a:xfrm>
          <a:prstGeom prst="rect">
            <a:avLst/>
          </a:prstGeom>
          <a:ln w="0">
            <a:noFill/>
          </a:ln>
        </p:spPr>
      </p:pic>
      <p:pic>
        <p:nvPicPr>
          <p:cNvPr id="130" name="" descr=""/>
          <p:cNvPicPr/>
          <p:nvPr/>
        </p:nvPicPr>
        <p:blipFill>
          <a:blip r:embed="rId2"/>
          <a:stretch/>
        </p:blipFill>
        <p:spPr>
          <a:xfrm>
            <a:off x="4130280" y="2232000"/>
            <a:ext cx="3069360" cy="1939320"/>
          </a:xfrm>
          <a:prstGeom prst="rect">
            <a:avLst/>
          </a:prstGeom>
          <a:ln w="0">
            <a:noFill/>
          </a:ln>
        </p:spPr>
      </p:pic>
      <p:pic>
        <p:nvPicPr>
          <p:cNvPr id="131" name="" descr=""/>
          <p:cNvPicPr/>
          <p:nvPr/>
        </p:nvPicPr>
        <p:blipFill>
          <a:blip r:embed="rId3"/>
          <a:stretch/>
        </p:blipFill>
        <p:spPr>
          <a:xfrm>
            <a:off x="7740000" y="1800000"/>
            <a:ext cx="3118320" cy="2339640"/>
          </a:xfrm>
          <a:prstGeom prst="rect">
            <a:avLst/>
          </a:prstGeom>
          <a:ln w="0">
            <a:noFill/>
          </a:ln>
        </p:spPr>
      </p:pic>
      <p:pic>
        <p:nvPicPr>
          <p:cNvPr id="132" name="" descr=""/>
          <p:cNvPicPr/>
          <p:nvPr/>
        </p:nvPicPr>
        <p:blipFill>
          <a:blip r:embed="rId4"/>
          <a:stretch/>
        </p:blipFill>
        <p:spPr>
          <a:xfrm>
            <a:off x="857520" y="4104000"/>
            <a:ext cx="2922120" cy="2077920"/>
          </a:xfrm>
          <a:prstGeom prst="rect">
            <a:avLst/>
          </a:prstGeom>
          <a:ln w="0">
            <a:noFill/>
          </a:ln>
        </p:spPr>
      </p:pic>
      <p:pic>
        <p:nvPicPr>
          <p:cNvPr id="133" name="" descr=""/>
          <p:cNvPicPr/>
          <p:nvPr/>
        </p:nvPicPr>
        <p:blipFill>
          <a:blip r:embed="rId5"/>
          <a:stretch/>
        </p:blipFill>
        <p:spPr>
          <a:xfrm>
            <a:off x="4176000" y="4140000"/>
            <a:ext cx="3023640" cy="2087640"/>
          </a:xfrm>
          <a:prstGeom prst="rect">
            <a:avLst/>
          </a:prstGeom>
          <a:ln w="0">
            <a:noFill/>
          </a:ln>
        </p:spPr>
      </p:pic>
      <p:pic>
        <p:nvPicPr>
          <p:cNvPr id="134" name="" descr=""/>
          <p:cNvPicPr/>
          <p:nvPr/>
        </p:nvPicPr>
        <p:blipFill>
          <a:blip r:embed="rId6"/>
          <a:stretch/>
        </p:blipFill>
        <p:spPr>
          <a:xfrm>
            <a:off x="8100000" y="3960000"/>
            <a:ext cx="2699640" cy="22579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864000" y="612000"/>
            <a:ext cx="10405080" cy="28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a:highlight>
                  <a:srgbClr val="f7d1d5"/>
                </a:highlight>
                <a:latin typeface="Lato"/>
              </a:rPr>
              <a:t>Phonological Awareness</a:t>
            </a:r>
            <a:endParaRPr b="0" lang="en-PH" sz="2400" spc="-1" strike="noStrike">
              <a:latin typeface="Arial"/>
            </a:endParaRPr>
          </a:p>
          <a:p>
            <a:pPr>
              <a:lnSpc>
                <a:spcPct val="150000"/>
              </a:lnSpc>
              <a:buNone/>
            </a:pPr>
            <a:r>
              <a:rPr b="0" lang="en-PH" sz="1800" spc="-1" strike="noStrike">
                <a:latin typeface="Lato"/>
              </a:rPr>
              <a:t>	</a:t>
            </a:r>
            <a:r>
              <a:rPr b="0" lang="en-PH" sz="1800" spc="-1" strike="noStrike">
                <a:latin typeface="Lato"/>
              </a:rPr>
              <a:t>	</a:t>
            </a:r>
            <a:r>
              <a:rPr b="0" lang="en-PH" sz="1800" spc="-1" strike="noStrike">
                <a:latin typeface="Lato"/>
              </a:rPr>
              <a:t>Do you know that sounds can also be heard in letters? How many letters of the alphabet do you know?</a:t>
            </a:r>
            <a:endParaRPr b="0" lang="en-PH" sz="1800" spc="-1" strike="noStrike">
              <a:latin typeface="Arial"/>
            </a:endParaRPr>
          </a:p>
        </p:txBody>
      </p:sp>
      <p:pic>
        <p:nvPicPr>
          <p:cNvPr id="136" name="" descr=""/>
          <p:cNvPicPr/>
          <p:nvPr/>
        </p:nvPicPr>
        <p:blipFill>
          <a:blip r:embed="rId1"/>
          <a:stretch/>
        </p:blipFill>
        <p:spPr>
          <a:xfrm>
            <a:off x="530640" y="2160000"/>
            <a:ext cx="2709000" cy="2486160"/>
          </a:xfrm>
          <a:prstGeom prst="rect">
            <a:avLst/>
          </a:prstGeom>
          <a:ln w="0">
            <a:noFill/>
          </a:ln>
        </p:spPr>
      </p:pic>
      <p:sp>
        <p:nvSpPr>
          <p:cNvPr id="137" name=""/>
          <p:cNvSpPr/>
          <p:nvPr/>
        </p:nvSpPr>
        <p:spPr>
          <a:xfrm>
            <a:off x="3384000" y="3024000"/>
            <a:ext cx="7559640" cy="1295640"/>
          </a:xfrm>
          <a:custGeom>
            <a:avLst/>
            <a:gdLst/>
            <a:ahLst/>
            <a:rect l="l" t="t" r="r" b="b"/>
            <a:pathLst>
              <a:path w="21002" h="3602">
                <a:moveTo>
                  <a:pt x="600" y="0"/>
                </a:moveTo>
                <a:lnTo>
                  <a:pt x="600" y="0"/>
                </a:lnTo>
                <a:cubicBezTo>
                  <a:pt x="495" y="0"/>
                  <a:pt x="391" y="28"/>
                  <a:pt x="300" y="80"/>
                </a:cubicBezTo>
                <a:cubicBezTo>
                  <a:pt x="209" y="133"/>
                  <a:pt x="133" y="209"/>
                  <a:pt x="80" y="300"/>
                </a:cubicBezTo>
                <a:cubicBezTo>
                  <a:pt x="28" y="391"/>
                  <a:pt x="0" y="495"/>
                  <a:pt x="0" y="600"/>
                </a:cubicBezTo>
                <a:lnTo>
                  <a:pt x="0" y="3000"/>
                </a:lnTo>
                <a:lnTo>
                  <a:pt x="0" y="3001"/>
                </a:lnTo>
                <a:cubicBezTo>
                  <a:pt x="0" y="3106"/>
                  <a:pt x="28" y="3210"/>
                  <a:pt x="80" y="3301"/>
                </a:cubicBezTo>
                <a:cubicBezTo>
                  <a:pt x="133" y="3392"/>
                  <a:pt x="209" y="3468"/>
                  <a:pt x="300" y="3521"/>
                </a:cubicBezTo>
                <a:cubicBezTo>
                  <a:pt x="391" y="3573"/>
                  <a:pt x="495" y="3601"/>
                  <a:pt x="600" y="3601"/>
                </a:cubicBezTo>
                <a:lnTo>
                  <a:pt x="20400" y="3600"/>
                </a:lnTo>
                <a:lnTo>
                  <a:pt x="20401" y="3601"/>
                </a:lnTo>
                <a:cubicBezTo>
                  <a:pt x="20506" y="3601"/>
                  <a:pt x="20610" y="3573"/>
                  <a:pt x="20701" y="3521"/>
                </a:cubicBezTo>
                <a:cubicBezTo>
                  <a:pt x="20792" y="3468"/>
                  <a:pt x="20868" y="3392"/>
                  <a:pt x="20921" y="3301"/>
                </a:cubicBezTo>
                <a:cubicBezTo>
                  <a:pt x="20973" y="3210"/>
                  <a:pt x="21001" y="3106"/>
                  <a:pt x="21001" y="3001"/>
                </a:cubicBezTo>
                <a:lnTo>
                  <a:pt x="21001" y="600"/>
                </a:lnTo>
                <a:lnTo>
                  <a:pt x="21001" y="600"/>
                </a:lnTo>
                <a:lnTo>
                  <a:pt x="21001" y="600"/>
                </a:lnTo>
                <a:cubicBezTo>
                  <a:pt x="21001" y="495"/>
                  <a:pt x="20973" y="391"/>
                  <a:pt x="20921" y="300"/>
                </a:cubicBezTo>
                <a:cubicBezTo>
                  <a:pt x="20868" y="209"/>
                  <a:pt x="20792" y="133"/>
                  <a:pt x="20701" y="80"/>
                </a:cubicBezTo>
                <a:cubicBezTo>
                  <a:pt x="20610" y="28"/>
                  <a:pt x="20506" y="0"/>
                  <a:pt x="20401" y="0"/>
                </a:cubicBezTo>
                <a:lnTo>
                  <a:pt x="600" y="0"/>
                </a:lnTo>
              </a:path>
            </a:pathLst>
          </a:custGeom>
          <a:solidFill>
            <a:srgbClr val="ffdbb6">
              <a:alpha val="68000"/>
            </a:srgbClr>
          </a:solidFill>
          <a:ln w="0">
            <a:solidFill>
              <a:srgbClr val="ff8000"/>
            </a:solidFill>
          </a:ln>
        </p:spPr>
        <p:style>
          <a:lnRef idx="0"/>
          <a:fillRef idx="0"/>
          <a:effectRef idx="0"/>
          <a:fontRef idx="minor"/>
        </p:style>
        <p:txBody>
          <a:bodyPr lIns="90000" rIns="90000" tIns="45000" bIns="45000" anchor="t">
            <a:noAutofit/>
          </a:bodyPr>
          <a:p>
            <a:pPr algn="just">
              <a:lnSpc>
                <a:spcPct val="150000"/>
              </a:lnSpc>
              <a:buNone/>
            </a:pPr>
            <a:r>
              <a:rPr b="1" lang="en-PH" sz="2000" spc="-1" strike="noStrike">
                <a:solidFill>
                  <a:srgbClr val="000000"/>
                </a:solidFill>
                <a:latin typeface="Lato"/>
                <a:ea typeface="DejaVu Sans"/>
              </a:rPr>
              <a:t>There are 26 letters in the alphabet. Each letter has its own sound. Knowing the letter sounds will help you read better.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8244000" y="3096000"/>
            <a:ext cx="3599640" cy="3059640"/>
          </a:xfrm>
          <a:prstGeom prst="rect">
            <a:avLst/>
          </a:prstGeom>
          <a:ln w="0">
            <a:noFill/>
          </a:ln>
        </p:spPr>
      </p:pic>
      <p:sp>
        <p:nvSpPr>
          <p:cNvPr id="139" name=""/>
          <p:cNvSpPr/>
          <p:nvPr/>
        </p:nvSpPr>
        <p:spPr>
          <a:xfrm>
            <a:off x="720000" y="648000"/>
            <a:ext cx="10799640" cy="53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highlight>
                  <a:srgbClr val="f7d1d5"/>
                </a:highlight>
                <a:latin typeface="Lato"/>
              </a:rPr>
              <a:t>Fluency</a:t>
            </a:r>
            <a:endParaRPr b="0" lang="en-PH" sz="2400" spc="-1" strike="noStrike">
              <a:latin typeface="Arial"/>
            </a:endParaRPr>
          </a:p>
          <a:p>
            <a:pPr algn="ctr">
              <a:lnSpc>
                <a:spcPct val="100000"/>
              </a:lnSpc>
              <a:buNone/>
            </a:pPr>
            <a:r>
              <a:rPr b="1" lang="en-PH" sz="2200" spc="-1" strike="noStrike">
                <a:latin typeface="Lato"/>
                <a:ea typeface="€žtâþ"/>
              </a:rPr>
              <a:t>I Am What I Eat</a:t>
            </a:r>
            <a:endParaRPr b="0" lang="en-PH" sz="2200" spc="-1" strike="noStrike">
              <a:latin typeface="Arial"/>
            </a:endParaRPr>
          </a:p>
          <a:p>
            <a:pPr>
              <a:lnSpc>
                <a:spcPct val="200000"/>
              </a:lnSpc>
              <a:buNone/>
            </a:pPr>
            <a:r>
              <a:rPr b="0" lang="en-PH" sz="1800" spc="-1" strike="noStrike">
                <a:latin typeface="Lato"/>
                <a:ea typeface="€žtâþ"/>
              </a:rPr>
              <a:t>	</a:t>
            </a:r>
            <a:r>
              <a:rPr b="0" lang="en-PH" sz="1800" spc="-1" strike="noStrike">
                <a:latin typeface="Lato"/>
                <a:ea typeface="€žtâþ"/>
              </a:rPr>
              <a:t>Donuts, chips, hotdogs, soda–yummy! I eat them every chance I get–while watching my favorite TV show, while studying, while riding in the car, especially when my parents are not around.</a:t>
            </a:r>
            <a:endParaRPr b="0" lang="en-PH" sz="1800" spc="-1" strike="noStrike">
              <a:latin typeface="Arial"/>
            </a:endParaRPr>
          </a:p>
          <a:p>
            <a:pPr>
              <a:lnSpc>
                <a:spcPct val="200000"/>
              </a:lnSpc>
              <a:buNone/>
            </a:pPr>
            <a:r>
              <a:rPr b="0" lang="en-PH" sz="1800" spc="-1" strike="noStrike">
                <a:latin typeface="Lato"/>
                <a:ea typeface="€žtâþ"/>
              </a:rPr>
              <a:t>	</a:t>
            </a:r>
            <a:r>
              <a:rPr b="0" lang="en-PH" sz="1800" spc="-1" strike="noStrike">
                <a:latin typeface="Lato"/>
                <a:ea typeface="€žtâþ"/>
              </a:rPr>
              <a:t>One day, I had a tummy ache. Ouch, I could not sleep! Dad and Mom had to bring me to the hospital.</a:t>
            </a:r>
            <a:endParaRPr b="0" lang="en-PH" sz="1800" spc="-1" strike="noStrike">
              <a:latin typeface="Arial"/>
            </a:endParaRPr>
          </a:p>
          <a:p>
            <a:pPr>
              <a:lnSpc>
                <a:spcPct val="200000"/>
              </a:lnSpc>
              <a:buNone/>
            </a:pPr>
            <a:r>
              <a:rPr b="0" lang="en-PH" sz="1800" spc="-1" strike="noStrike">
                <a:latin typeface="Lato"/>
                <a:ea typeface="€žtâþ"/>
              </a:rPr>
              <a:t>	</a:t>
            </a:r>
            <a:r>
              <a:rPr b="0" lang="en-PH" sz="1800" spc="-1" strike="noStrike">
                <a:latin typeface="Lato"/>
                <a:ea typeface="€žtâþ"/>
              </a:rPr>
              <a:t>Doc May asked, “What did you eat?”</a:t>
            </a:r>
            <a:endParaRPr b="0" lang="en-PH" sz="1800" spc="-1" strike="noStrike">
              <a:latin typeface="Arial"/>
            </a:endParaRPr>
          </a:p>
          <a:p>
            <a:pPr>
              <a:lnSpc>
                <a:spcPct val="200000"/>
              </a:lnSpc>
              <a:buNone/>
            </a:pPr>
            <a:r>
              <a:rPr b="0" lang="en-PH" sz="1800" spc="-1" strike="noStrike">
                <a:latin typeface="Lato"/>
                <a:ea typeface="€žtâþ"/>
              </a:rPr>
              <a:t>	</a:t>
            </a:r>
            <a:r>
              <a:rPr b="0" lang="en-PH" sz="1800" spc="-1" strike="noStrike">
                <a:latin typeface="Lato"/>
                <a:ea typeface="€žtâþ"/>
              </a:rPr>
              <a:t>I said, “Donuts, chips, hotdogs, soda–all of my favorite food!”</a:t>
            </a:r>
            <a:endParaRPr b="0" lang="en-PH" sz="1800" spc="-1" strike="noStrike">
              <a:latin typeface="Arial"/>
            </a:endParaRPr>
          </a:p>
          <a:p>
            <a:pPr>
              <a:lnSpc>
                <a:spcPct val="200000"/>
              </a:lnSpc>
              <a:buNone/>
            </a:pPr>
            <a:r>
              <a:rPr b="0" lang="en-PH" sz="1800" spc="-1" strike="noStrike">
                <a:latin typeface="Lato"/>
                <a:ea typeface="€žtâþ"/>
              </a:rPr>
              <a:t>	</a:t>
            </a:r>
            <a:r>
              <a:rPr b="0" lang="en-PH" sz="1800" spc="-1" strike="noStrike">
                <a:latin typeface="Lato"/>
                <a:ea typeface="€žtâþ"/>
              </a:rPr>
              <a:t>Doc May shook her head and said, “Now we know why. You are what</a:t>
            </a:r>
            <a:endParaRPr b="0" lang="en-PH" sz="1800" spc="-1" strike="noStrike">
              <a:latin typeface="Arial"/>
            </a:endParaRPr>
          </a:p>
          <a:p>
            <a:pPr>
              <a:lnSpc>
                <a:spcPct val="200000"/>
              </a:lnSpc>
              <a:buNone/>
            </a:pPr>
            <a:r>
              <a:rPr b="0" lang="en-PH" sz="1800" spc="-1" strike="noStrike">
                <a:latin typeface="Lato"/>
                <a:ea typeface="€žtâþ"/>
              </a:rPr>
              <a:t>you eat. If you fi ll your body with junk, it becomes dirty and you get sick.”</a:t>
            </a:r>
            <a:endParaRPr b="0" lang="en-PH" sz="1800" spc="-1" strike="noStrike">
              <a:latin typeface="Arial"/>
            </a:endParaRPr>
          </a:p>
          <a:p>
            <a:pPr algn="ctr">
              <a:lnSpc>
                <a:spcPct val="10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7920000" y="2754000"/>
            <a:ext cx="3959640" cy="3365640"/>
          </a:xfrm>
          <a:prstGeom prst="rect">
            <a:avLst/>
          </a:prstGeom>
          <a:ln w="0">
            <a:noFill/>
          </a:ln>
        </p:spPr>
      </p:pic>
      <p:sp>
        <p:nvSpPr>
          <p:cNvPr id="141" name=""/>
          <p:cNvSpPr/>
          <p:nvPr/>
        </p:nvSpPr>
        <p:spPr>
          <a:xfrm>
            <a:off x="828000" y="540000"/>
            <a:ext cx="10079640" cy="4679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400" spc="-1" strike="noStrike">
                <a:highlight>
                  <a:srgbClr val="f7d1d5"/>
                </a:highlight>
                <a:latin typeface="Lato"/>
              </a:rPr>
              <a:t>Vocabulary Development</a:t>
            </a:r>
            <a:endParaRPr b="0" lang="en-PH" sz="2400" spc="-1" strike="noStrike">
              <a:latin typeface="Arial"/>
            </a:endParaRPr>
          </a:p>
          <a:p>
            <a:pPr>
              <a:lnSpc>
                <a:spcPct val="200000"/>
              </a:lnSpc>
              <a:buNone/>
            </a:pPr>
            <a:r>
              <a:rPr b="0" lang="en-PH" sz="1900" spc="-1" strike="noStrike">
                <a:latin typeface="Lato"/>
              </a:rPr>
              <a:t>	</a:t>
            </a:r>
            <a:r>
              <a:rPr b="0" lang="en-PH" sz="1900" spc="-1" strike="noStrike">
                <a:latin typeface="Lato"/>
              </a:rPr>
              <a:t>Can you recall the words from the story? Look at the list below. Do you know what they mean? Can you use them in sentences? </a:t>
            </a:r>
            <a:endParaRPr b="0" lang="en-PH" sz="1900" spc="-1" strike="noStrike">
              <a:latin typeface="Arial"/>
            </a:endParaRPr>
          </a:p>
          <a:p>
            <a:pPr>
              <a:lnSpc>
                <a:spcPct val="200000"/>
              </a:lnSpc>
              <a:buNone/>
            </a:pPr>
            <a:r>
              <a:rPr b="0" lang="en-PH" sz="1900" spc="-1" strike="noStrike">
                <a:latin typeface="Lato"/>
              </a:rPr>
              <a:t>	</a:t>
            </a:r>
            <a:r>
              <a:rPr b="0" lang="en-PH" sz="1900" spc="-1" strike="noStrike">
                <a:latin typeface="Lato"/>
              </a:rPr>
              <a:t>	</a:t>
            </a:r>
            <a:r>
              <a:rPr b="0" lang="en-PH" sz="1900" spc="-1" strike="noStrike">
                <a:latin typeface="Lato"/>
              </a:rPr>
              <a:t>yummy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not around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tummy</a:t>
            </a:r>
            <a:endParaRPr b="0" lang="en-PH" sz="1900" spc="-1" strike="noStrike">
              <a:latin typeface="Arial"/>
            </a:endParaRPr>
          </a:p>
          <a:p>
            <a:pPr>
              <a:lnSpc>
                <a:spcPct val="200000"/>
              </a:lnSpc>
              <a:buNone/>
            </a:pPr>
            <a:r>
              <a:rPr b="0" lang="en-PH" sz="1900" spc="-1" strike="noStrike">
                <a:latin typeface="Lato"/>
              </a:rPr>
              <a:t>	</a:t>
            </a:r>
            <a:r>
              <a:rPr b="0" lang="en-PH" sz="1900" spc="-1" strike="noStrike">
                <a:latin typeface="Lato"/>
              </a:rPr>
              <a:t>	</a:t>
            </a:r>
            <a:r>
              <a:rPr b="0" lang="en-PH" sz="1900" spc="-1" strike="noStrike">
                <a:latin typeface="Lato"/>
              </a:rPr>
              <a:t>hospital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favorite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ea typeface="€žtâþ"/>
              </a:rPr>
              <a:t>junk</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40000" y="712080"/>
            <a:ext cx="10799640" cy="2167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a:highlight>
                  <a:srgbClr val="f7d1d5"/>
                </a:highlight>
                <a:latin typeface="Lato"/>
              </a:rPr>
              <a:t>Reading Comprehension</a:t>
            </a:r>
            <a:endParaRPr b="0" lang="en-PH" sz="2400" spc="-1" strike="noStrike">
              <a:latin typeface="Arial"/>
            </a:endParaRPr>
          </a:p>
          <a:p>
            <a:pPr>
              <a:lnSpc>
                <a:spcPct val="150000"/>
              </a:lnSpc>
              <a:buNone/>
            </a:pPr>
            <a:r>
              <a:rPr b="0" lang="en-PH" sz="1900" spc="-1" strike="noStrike">
                <a:latin typeface="Lato"/>
              </a:rPr>
              <a:t>	</a:t>
            </a:r>
            <a:r>
              <a:rPr b="0" lang="en-PH" sz="1900" spc="-1" strike="noStrike">
                <a:latin typeface="Lato"/>
              </a:rPr>
              <a:t>	</a:t>
            </a:r>
            <a:r>
              <a:rPr b="0" lang="en-PH" sz="1900" spc="-1" strike="noStrike">
                <a:latin typeface="Lato"/>
              </a:rPr>
              <a:t>Form four groups. Each group will go to one corner of the room where a question about the story is posted. All the members of the group have to share their answers. When the teacher rings the bell, the group has to move to another corner to answer the next question.</a:t>
            </a:r>
            <a:endParaRPr b="0" lang="en-PH" sz="1900" spc="-1" strike="noStrike">
              <a:latin typeface="Arial"/>
            </a:endParaRPr>
          </a:p>
        </p:txBody>
      </p:sp>
      <p:sp>
        <p:nvSpPr>
          <p:cNvPr id="143" name=""/>
          <p:cNvSpPr/>
          <p:nvPr/>
        </p:nvSpPr>
        <p:spPr>
          <a:xfrm>
            <a:off x="576360" y="3240360"/>
            <a:ext cx="3059640" cy="1979640"/>
          </a:xfrm>
          <a:prstGeom prst="ellipse">
            <a:avLst/>
          </a:prstGeom>
          <a:noFill/>
          <a:ln w="38160">
            <a:solidFill>
              <a:srgbClr val="ff8000"/>
            </a:solidFill>
            <a:round/>
          </a:ln>
        </p:spPr>
        <p:style>
          <a:lnRef idx="0"/>
          <a:fillRef idx="0"/>
          <a:effectRef idx="0"/>
          <a:fontRef idx="minor"/>
        </p:style>
      </p:sp>
      <p:sp>
        <p:nvSpPr>
          <p:cNvPr id="144" name=""/>
          <p:cNvSpPr/>
          <p:nvPr/>
        </p:nvSpPr>
        <p:spPr>
          <a:xfrm>
            <a:off x="5832360" y="3240360"/>
            <a:ext cx="3059640" cy="1979640"/>
          </a:xfrm>
          <a:prstGeom prst="ellipse">
            <a:avLst/>
          </a:prstGeom>
          <a:blipFill rotWithShape="0">
            <a:blip r:embed="rId1">
              <a:alphaModFix amt="0"/>
            </a:blip>
            <a:srcRect/>
            <a:tile/>
          </a:blipFill>
          <a:ln w="38160">
            <a:solidFill>
              <a:srgbClr val="ff0000"/>
            </a:solidFill>
            <a:round/>
          </a:ln>
        </p:spPr>
        <p:style>
          <a:lnRef idx="0"/>
          <a:fillRef idx="0"/>
          <a:effectRef idx="0"/>
          <a:fontRef idx="minor"/>
        </p:style>
      </p:sp>
      <p:sp>
        <p:nvSpPr>
          <p:cNvPr id="145" name=""/>
          <p:cNvSpPr/>
          <p:nvPr/>
        </p:nvSpPr>
        <p:spPr>
          <a:xfrm>
            <a:off x="8496360" y="3096360"/>
            <a:ext cx="3059640" cy="1979640"/>
          </a:xfrm>
          <a:prstGeom prst="ellipse">
            <a:avLst/>
          </a:prstGeom>
          <a:solidFill>
            <a:srgbClr val="ffffff"/>
          </a:solidFill>
          <a:ln w="38160">
            <a:solidFill>
              <a:srgbClr val="ffff00"/>
            </a:solidFill>
            <a:round/>
          </a:ln>
        </p:spPr>
        <p:style>
          <a:lnRef idx="0"/>
          <a:fillRef idx="0"/>
          <a:effectRef idx="0"/>
          <a:fontRef idx="minor"/>
        </p:style>
      </p:sp>
      <p:sp>
        <p:nvSpPr>
          <p:cNvPr id="146" name=""/>
          <p:cNvSpPr/>
          <p:nvPr/>
        </p:nvSpPr>
        <p:spPr>
          <a:xfrm>
            <a:off x="3240360" y="3744360"/>
            <a:ext cx="3059640" cy="1979640"/>
          </a:xfrm>
          <a:prstGeom prst="ellipse">
            <a:avLst/>
          </a:prstGeom>
          <a:solidFill>
            <a:srgbClr val="ffffff"/>
          </a:solidFill>
          <a:ln w="38160">
            <a:solidFill>
              <a:srgbClr val="3465a4"/>
            </a:solidFill>
            <a:round/>
          </a:ln>
        </p:spPr>
        <p:style>
          <a:lnRef idx="0"/>
          <a:fillRef idx="0"/>
          <a:effectRef idx="0"/>
          <a:fontRef idx="minor"/>
        </p:style>
      </p:sp>
      <p:sp>
        <p:nvSpPr>
          <p:cNvPr id="147" name=""/>
          <p:cNvSpPr/>
          <p:nvPr/>
        </p:nvSpPr>
        <p:spPr>
          <a:xfrm>
            <a:off x="900000" y="3702960"/>
            <a:ext cx="2340000" cy="100908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0" lang="en-PH" sz="1800" spc="-1" strike="noStrike">
                <a:latin typeface="Lato"/>
              </a:rPr>
              <a:t>What did the child in the story do?</a:t>
            </a:r>
            <a:endParaRPr b="0" lang="en-PH" sz="1800" spc="-1" strike="noStrike">
              <a:latin typeface="Arial"/>
            </a:endParaRPr>
          </a:p>
        </p:txBody>
      </p:sp>
      <p:sp>
        <p:nvSpPr>
          <p:cNvPr id="148" name=""/>
          <p:cNvSpPr/>
          <p:nvPr/>
        </p:nvSpPr>
        <p:spPr>
          <a:xfrm>
            <a:off x="3780000" y="4043520"/>
            <a:ext cx="2052000" cy="1356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Why do you think is the story titled “I Am What </a:t>
            </a:r>
            <a:endParaRPr b="0" lang="en-PH" sz="1800" spc="-1" strike="noStrike">
              <a:latin typeface="Arial"/>
            </a:endParaRPr>
          </a:p>
          <a:p>
            <a:pPr algn="ctr">
              <a:lnSpc>
                <a:spcPct val="100000"/>
              </a:lnSpc>
              <a:buNone/>
            </a:pPr>
            <a:r>
              <a:rPr b="0" lang="en-PH" sz="1800" spc="-1" strike="noStrike">
                <a:latin typeface="Lato"/>
              </a:rPr>
              <a:t>I Eat”?</a:t>
            </a:r>
            <a:endParaRPr b="0" lang="en-PH" sz="1800" spc="-1" strike="noStrike">
              <a:latin typeface="Arial"/>
            </a:endParaRPr>
          </a:p>
        </p:txBody>
      </p:sp>
      <p:sp>
        <p:nvSpPr>
          <p:cNvPr id="149" name=""/>
          <p:cNvSpPr/>
          <p:nvPr/>
        </p:nvSpPr>
        <p:spPr>
          <a:xfrm>
            <a:off x="6383160" y="3600000"/>
            <a:ext cx="1896480" cy="125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How do you think the story will end? Why do you say so?</a:t>
            </a:r>
            <a:endParaRPr b="0" lang="en-PH" sz="1800" spc="-1" strike="noStrike">
              <a:latin typeface="Arial"/>
            </a:endParaRPr>
          </a:p>
        </p:txBody>
      </p:sp>
      <p:sp>
        <p:nvSpPr>
          <p:cNvPr id="150" name=""/>
          <p:cNvSpPr/>
          <p:nvPr/>
        </p:nvSpPr>
        <p:spPr>
          <a:xfrm>
            <a:off x="9000000" y="3549240"/>
            <a:ext cx="215964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How should you</a:t>
            </a:r>
            <a:endParaRPr b="0" lang="en-PH" sz="1800" spc="-1" strike="noStrike">
              <a:latin typeface="Arial"/>
            </a:endParaRPr>
          </a:p>
          <a:p>
            <a:pPr algn="ctr">
              <a:lnSpc>
                <a:spcPct val="100000"/>
              </a:lnSpc>
              <a:buNone/>
            </a:pPr>
            <a:r>
              <a:rPr b="0" lang="en-PH" sz="1800" spc="-1" strike="noStrike">
                <a:latin typeface="Lato"/>
              </a:rPr>
              <a:t>act when your</a:t>
            </a:r>
            <a:endParaRPr b="0" lang="en-PH" sz="1800" spc="-1" strike="noStrike">
              <a:latin typeface="Arial"/>
            </a:endParaRPr>
          </a:p>
          <a:p>
            <a:pPr algn="ctr">
              <a:lnSpc>
                <a:spcPct val="100000"/>
              </a:lnSpc>
              <a:buNone/>
            </a:pPr>
            <a:r>
              <a:rPr b="0" lang="en-PH" sz="1800" spc="-1" strike="noStrike">
                <a:latin typeface="Lato"/>
              </a:rPr>
              <a:t>parents are not</a:t>
            </a:r>
            <a:endParaRPr b="0" lang="en-PH" sz="1800" spc="-1" strike="noStrike">
              <a:latin typeface="Arial"/>
            </a:endParaRPr>
          </a:p>
          <a:p>
            <a:pPr algn="ctr">
              <a:lnSpc>
                <a:spcPct val="100000"/>
              </a:lnSpc>
              <a:buNone/>
            </a:pPr>
            <a:r>
              <a:rPr b="0" lang="en-PH" sz="1800" spc="-1" strike="noStrike">
                <a:latin typeface="Lato"/>
              </a:rPr>
              <a:t>around?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720000" y="540000"/>
            <a:ext cx="10439640" cy="4859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2400" spc="-1" strike="noStrike">
                <a:highlight>
                  <a:srgbClr val="f7d1d5"/>
                </a:highlight>
                <a:latin typeface="Lato"/>
              </a:rPr>
              <a:t>Oral Language</a:t>
            </a:r>
            <a:endParaRPr b="0" lang="en-PH" sz="2400" spc="-1" strike="noStrike">
              <a:latin typeface="Arial"/>
            </a:endParaRPr>
          </a:p>
          <a:p>
            <a:pPr>
              <a:lnSpc>
                <a:spcPct val="200000"/>
              </a:lnSpc>
              <a:spcBef>
                <a:spcPts val="567"/>
              </a:spcBef>
              <a:spcAft>
                <a:spcPts val="567"/>
              </a:spcAft>
              <a:buNone/>
            </a:pPr>
            <a:r>
              <a:rPr b="0" lang="en-PH" sz="2000" spc="-1" strike="noStrike">
                <a:latin typeface="Lato"/>
              </a:rPr>
              <a:t>	</a:t>
            </a:r>
            <a:r>
              <a:rPr b="0" lang="en-PH" sz="2000" spc="-1" strike="noStrike">
                <a:latin typeface="Lato"/>
              </a:rPr>
              <a:t>With a partner, talk about the following:</a:t>
            </a:r>
            <a:endParaRPr b="0" lang="en-PH" sz="2000" spc="-1" strike="noStrike">
              <a:latin typeface="Arial"/>
            </a:endParaRPr>
          </a:p>
          <a:p>
            <a:pPr>
              <a:lnSpc>
                <a:spcPct val="200000"/>
              </a:lnSpc>
              <a:spcBef>
                <a:spcPts val="567"/>
              </a:spcBef>
              <a:spcAft>
                <a:spcPts val="567"/>
              </a:spcAft>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We show respect to our body by taking care of it.</a:t>
            </a:r>
            <a:endParaRPr b="0" lang="en-PH" sz="2000" spc="-1" strike="noStrike">
              <a:latin typeface="Arial"/>
            </a:endParaRPr>
          </a:p>
          <a:p>
            <a:pPr>
              <a:lnSpc>
                <a:spcPct val="200000"/>
              </a:lnSpc>
              <a:spcBef>
                <a:spcPts val="567"/>
              </a:spcBef>
              <a:spcAft>
                <a:spcPts val="567"/>
              </a:spcAft>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We show respect to others through our words.</a:t>
            </a:r>
            <a:endParaRPr b="0" lang="en-PH" sz="2000" spc="-1" strike="noStrike">
              <a:latin typeface="Arial"/>
            </a:endParaRPr>
          </a:p>
          <a:p>
            <a:pPr>
              <a:lnSpc>
                <a:spcPct val="200000"/>
              </a:lnSpc>
              <a:spcBef>
                <a:spcPts val="567"/>
              </a:spcBef>
              <a:spcAft>
                <a:spcPts val="567"/>
              </a:spcAft>
              <a:buNone/>
            </a:pPr>
            <a:r>
              <a:rPr b="1" lang="en-PH" sz="2000" spc="-1" strike="noStrike">
                <a:highlight>
                  <a:srgbClr val="ffdbb6"/>
                </a:highlight>
                <a:latin typeface="Lato"/>
                <a:ea typeface="€žtâþ"/>
              </a:rPr>
              <a:t>Greetings</a:t>
            </a:r>
            <a:r>
              <a:rPr b="0" lang="en-PH" sz="2000" spc="-1" strike="noStrike">
                <a:latin typeface="Lato"/>
                <a:ea typeface="€žtâþ"/>
              </a:rPr>
              <a:t> are words of welcome and respect.</a:t>
            </a:r>
            <a:endParaRPr b="0" lang="en-PH" sz="2000" spc="-1" strike="noStrike">
              <a:latin typeface="Arial"/>
            </a:endParaRPr>
          </a:p>
          <a:p>
            <a:pPr>
              <a:lnSpc>
                <a:spcPct val="200000"/>
              </a:lnSpc>
              <a:spcBef>
                <a:spcPts val="567"/>
              </a:spcBef>
              <a:spcAft>
                <a:spcPts val="567"/>
              </a:spcAft>
              <a:buNone/>
            </a:pPr>
            <a:r>
              <a:rPr b="1" lang="en-PH" sz="2000" spc="-1" strike="noStrike">
                <a:highlight>
                  <a:srgbClr val="ffdbb6"/>
                </a:highlight>
                <a:latin typeface="Lato"/>
                <a:ea typeface="€žtâþ"/>
              </a:rPr>
              <a:t>Leave-takings</a:t>
            </a:r>
            <a:r>
              <a:rPr b="0" lang="en-PH" sz="2000" spc="-1" strike="noStrike">
                <a:latin typeface="Lato"/>
                <a:ea typeface="€žtâþ"/>
              </a:rPr>
              <a:t> are words used to say goodbye or end a conversation.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900000" y="720000"/>
            <a:ext cx="10079640" cy="4859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latin typeface="Lato"/>
              </a:rPr>
              <a:t>A. Practice saying these greetings with a partner.</a:t>
            </a:r>
            <a:endParaRPr b="0" lang="en-PH" sz="1800" spc="-1" strike="noStrike">
              <a:latin typeface="Arial"/>
            </a:endParaRPr>
          </a:p>
          <a:p>
            <a:pPr marL="288000">
              <a:lnSpc>
                <a:spcPct val="200000"/>
              </a:lnSpc>
              <a:buNone/>
            </a:pPr>
            <a:r>
              <a:rPr b="0" lang="en-PH" sz="1800" spc="-1" strike="noStrike">
                <a:latin typeface="Lato"/>
              </a:rPr>
              <a:t>Hello! Hi! </a:t>
            </a:r>
            <a:r>
              <a:rPr b="0" lang="en-PH" sz="1800" spc="-1" strike="noStrike">
                <a:latin typeface="Lato"/>
                <a:ea typeface="€žtâþ"/>
              </a:rPr>
              <a:t>.</a:t>
            </a:r>
            <a:endParaRPr b="0" lang="en-PH" sz="1800" spc="-1" strike="noStrike">
              <a:latin typeface="Arial"/>
            </a:endParaRPr>
          </a:p>
          <a:p>
            <a:pPr marL="288000">
              <a:lnSpc>
                <a:spcPct val="200000"/>
              </a:lnSpc>
              <a:buNone/>
            </a:pPr>
            <a:r>
              <a:rPr b="0" lang="en-PH" sz="1800" spc="-1" strike="noStrike">
                <a:latin typeface="Lato"/>
                <a:ea typeface="€žtâþ"/>
              </a:rPr>
              <a:t>How are you? </a:t>
            </a:r>
            <a:endParaRPr b="0" lang="en-PH" sz="1800" spc="-1" strike="noStrike">
              <a:latin typeface="Arial"/>
            </a:endParaRPr>
          </a:p>
          <a:p>
            <a:pPr marL="288000">
              <a:lnSpc>
                <a:spcPct val="200000"/>
              </a:lnSpc>
              <a:buNone/>
            </a:pPr>
            <a:r>
              <a:rPr b="0" lang="en-PH" sz="1800" spc="-1" strike="noStrike">
                <a:latin typeface="Lato"/>
                <a:ea typeface="€žtâþ"/>
              </a:rPr>
              <a:t>What’s your name? </a:t>
            </a:r>
            <a:endParaRPr b="0" lang="en-PH" sz="1800" spc="-1" strike="noStrike">
              <a:latin typeface="Arial"/>
            </a:endParaRPr>
          </a:p>
          <a:p>
            <a:pPr marL="288000">
              <a:lnSpc>
                <a:spcPct val="200000"/>
              </a:lnSpc>
              <a:buNone/>
            </a:pPr>
            <a:r>
              <a:rPr b="0" lang="en-PH" sz="1800" spc="-1" strike="noStrike">
                <a:latin typeface="Lato"/>
                <a:ea typeface="€žtâþ"/>
              </a:rPr>
              <a:t>It’s nice to see you again.</a:t>
            </a:r>
            <a:endParaRPr b="0" lang="en-PH" sz="1800" spc="-1" strike="noStrike">
              <a:latin typeface="Arial"/>
            </a:endParaRPr>
          </a:p>
        </p:txBody>
      </p:sp>
      <p:pic>
        <p:nvPicPr>
          <p:cNvPr id="153" name="" descr=""/>
          <p:cNvPicPr/>
          <p:nvPr/>
        </p:nvPicPr>
        <p:blipFill>
          <a:blip r:embed="rId1"/>
          <a:stretch/>
        </p:blipFill>
        <p:spPr>
          <a:xfrm>
            <a:off x="3780000" y="1420920"/>
            <a:ext cx="3779640" cy="4518720"/>
          </a:xfrm>
          <a:prstGeom prst="rect">
            <a:avLst/>
          </a:prstGeom>
          <a:ln w="0">
            <a:noFill/>
          </a:ln>
        </p:spPr>
      </p:pic>
      <p:sp>
        <p:nvSpPr>
          <p:cNvPr id="154" name=""/>
          <p:cNvSpPr/>
          <p:nvPr/>
        </p:nvSpPr>
        <p:spPr>
          <a:xfrm>
            <a:off x="7766280" y="504000"/>
            <a:ext cx="3681360" cy="32227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a:p>
            <a:pPr>
              <a:lnSpc>
                <a:spcPct val="200000"/>
              </a:lnSpc>
              <a:buNone/>
            </a:pPr>
            <a:r>
              <a:rPr b="0" lang="en-PH" sz="1800" spc="-1" strike="noStrike">
                <a:latin typeface="Lato"/>
                <a:ea typeface="€žtâþ"/>
              </a:rPr>
              <a:t>Good morning.</a:t>
            </a:r>
            <a:endParaRPr b="0" lang="en-PH" sz="1800" spc="-1" strike="noStrike">
              <a:latin typeface="Arial"/>
            </a:endParaRPr>
          </a:p>
          <a:p>
            <a:pPr>
              <a:lnSpc>
                <a:spcPct val="200000"/>
              </a:lnSpc>
              <a:buNone/>
            </a:pPr>
            <a:r>
              <a:rPr b="0" lang="en-PH" sz="1800" spc="-1" strike="noStrike">
                <a:latin typeface="Lato"/>
                <a:ea typeface="€žtâþ"/>
              </a:rPr>
              <a:t>Good afternoon.</a:t>
            </a:r>
            <a:endParaRPr b="0" lang="en-PH" sz="1800" spc="-1" strike="noStrike">
              <a:latin typeface="Arial"/>
            </a:endParaRPr>
          </a:p>
          <a:p>
            <a:pPr>
              <a:lnSpc>
                <a:spcPct val="200000"/>
              </a:lnSpc>
              <a:buNone/>
            </a:pPr>
            <a:r>
              <a:rPr b="0" lang="en-PH" sz="1800" spc="-1" strike="noStrike">
                <a:latin typeface="Lato"/>
                <a:ea typeface="€žtâþ"/>
              </a:rPr>
              <a:t>Good evening.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044000" y="540000"/>
            <a:ext cx="10259640" cy="4139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850"/>
              </a:spcAft>
              <a:buNone/>
            </a:pPr>
            <a:r>
              <a:rPr b="1" lang="en-PH" sz="1800" spc="-1" strike="noStrike">
                <a:latin typeface="Lato"/>
              </a:rPr>
              <a:t>B. Practice these leave-takings with a partner.</a:t>
            </a:r>
            <a:endParaRPr b="0" lang="en-PH" sz="1800" spc="-1" strike="noStrike">
              <a:latin typeface="Arial"/>
            </a:endParaRPr>
          </a:p>
          <a:p>
            <a:pPr>
              <a:lnSpc>
                <a:spcPct val="200000"/>
              </a:lnSpc>
              <a:spcBef>
                <a:spcPts val="850"/>
              </a:spcBef>
              <a:spcAft>
                <a:spcPts val="850"/>
              </a:spcAft>
              <a:buNone/>
            </a:pPr>
            <a:r>
              <a:rPr b="0" lang="en-PH" sz="1800" spc="-1" strike="noStrike">
                <a:latin typeface="Lato"/>
              </a:rPr>
              <a:t>	</a:t>
            </a:r>
            <a:r>
              <a:rPr b="0" lang="en-PH" sz="1800" spc="-1" strike="noStrike">
                <a:latin typeface="Lato"/>
              </a:rPr>
              <a:t>Goodbye.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See you on Monday.</a:t>
            </a:r>
            <a:endParaRPr b="0" lang="en-PH" sz="1800" spc="-1" strike="noStrike">
              <a:latin typeface="Arial"/>
            </a:endParaRPr>
          </a:p>
          <a:p>
            <a:pPr>
              <a:lnSpc>
                <a:spcPct val="200000"/>
              </a:lnSpc>
              <a:spcBef>
                <a:spcPts val="850"/>
              </a:spcBef>
              <a:spcAft>
                <a:spcPts val="850"/>
              </a:spcAft>
              <a:buNone/>
            </a:pPr>
            <a:r>
              <a:rPr b="0" lang="en-PH" sz="1800" spc="-1" strike="noStrike">
                <a:latin typeface="Lato"/>
              </a:rPr>
              <a:t>	</a:t>
            </a:r>
            <a:r>
              <a:rPr b="0" lang="en-PH" sz="1800" spc="-1" strike="noStrike">
                <a:latin typeface="Lato"/>
              </a:rPr>
              <a:t>See you later.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Take care.</a:t>
            </a:r>
            <a:endParaRPr b="0" lang="en-PH" sz="1800" spc="-1" strike="noStrike">
              <a:latin typeface="Arial"/>
            </a:endParaRPr>
          </a:p>
          <a:p>
            <a:pPr>
              <a:lnSpc>
                <a:spcPct val="200000"/>
              </a:lnSpc>
              <a:spcBef>
                <a:spcPts val="850"/>
              </a:spcBef>
              <a:spcAft>
                <a:spcPts val="850"/>
              </a:spcAft>
              <a:buNone/>
            </a:pPr>
            <a:r>
              <a:rPr b="0" lang="en-PH" sz="1800" spc="-1" strike="noStrike">
                <a:latin typeface="Lato"/>
              </a:rPr>
              <a:t>	</a:t>
            </a:r>
            <a:r>
              <a:rPr b="0" lang="en-PH" sz="1800" spc="-1" strike="noStrike">
                <a:latin typeface="Lato"/>
              </a:rPr>
              <a:t>See you next ti me.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Good night.</a:t>
            </a:r>
            <a:endParaRPr b="0" lang="en-PH" sz="1800" spc="-1" strike="noStrike">
              <a:latin typeface="Arial"/>
            </a:endParaRPr>
          </a:p>
        </p:txBody>
      </p:sp>
      <p:pic>
        <p:nvPicPr>
          <p:cNvPr id="156" name="" descr=""/>
          <p:cNvPicPr/>
          <p:nvPr/>
        </p:nvPicPr>
        <p:blipFill>
          <a:blip r:embed="rId1"/>
          <a:stretch/>
        </p:blipFill>
        <p:spPr>
          <a:xfrm>
            <a:off x="3564000" y="1574640"/>
            <a:ext cx="3635640" cy="4365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2023-08-05T08:32:47Z</dcterms:modified>
  <cp:revision>179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