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23.png" ContentType="image/png"/>
  <Override PartName="/ppt/media/image8.png" ContentType="image/png"/>
  <Override PartName="/ppt/media/image3.png" ContentType="image/png"/>
  <Override PartName="/ppt/media/image4.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5.png" ContentType="image/png"/>
  <Override PartName="/ppt/media/image25.png" ContentType="image/png"/>
  <Override PartName="/ppt/media/image19.png" ContentType="image/png"/>
  <Override PartName="/ppt/media/image14.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4840" cy="684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81720" cy="2781720"/>
          </a:xfrm>
          <a:prstGeom prst="rect">
            <a:avLst/>
          </a:prstGeom>
          <a:ln w="0">
            <a:noFill/>
          </a:ln>
        </p:spPr>
      </p:pic>
      <p:sp>
        <p:nvSpPr>
          <p:cNvPr id="2" name="Rectangle 5"/>
          <p:cNvSpPr/>
          <p:nvPr/>
        </p:nvSpPr>
        <p:spPr>
          <a:xfrm>
            <a:off x="3487320" y="1475280"/>
            <a:ext cx="8687160" cy="38451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87160" cy="3668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4840" cy="617760"/>
          </a:xfrm>
          <a:prstGeom prst="rect">
            <a:avLst/>
          </a:prstGeom>
          <a:ln w="0">
            <a:noFill/>
          </a:ln>
        </p:spPr>
      </p:pic>
      <p:sp>
        <p:nvSpPr>
          <p:cNvPr id="43" name="Rectangle 7"/>
          <p:cNvSpPr/>
          <p:nvPr/>
        </p:nvSpPr>
        <p:spPr>
          <a:xfrm>
            <a:off x="10868760" y="0"/>
            <a:ext cx="953280" cy="953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17360" cy="1017360"/>
          </a:xfrm>
          <a:prstGeom prst="rect">
            <a:avLst/>
          </a:prstGeom>
          <a:ln w="0">
            <a:noFill/>
          </a:ln>
        </p:spPr>
      </p:pic>
      <p:sp>
        <p:nvSpPr>
          <p:cNvPr id="45" name="TextBox 9"/>
          <p:cNvSpPr/>
          <p:nvPr/>
        </p:nvSpPr>
        <p:spPr>
          <a:xfrm>
            <a:off x="185400" y="6362280"/>
            <a:ext cx="4674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6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74840" cy="617760"/>
          </a:xfrm>
          <a:prstGeom prst="rect">
            <a:avLst/>
          </a:prstGeom>
          <a:ln w="0">
            <a:noFill/>
          </a:ln>
        </p:spPr>
      </p:pic>
      <p:sp>
        <p:nvSpPr>
          <p:cNvPr id="86" name="Rectangle 7"/>
          <p:cNvSpPr/>
          <p:nvPr/>
        </p:nvSpPr>
        <p:spPr>
          <a:xfrm>
            <a:off x="10868760" y="0"/>
            <a:ext cx="953280" cy="953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17360" cy="1017360"/>
          </a:xfrm>
          <a:prstGeom prst="rect">
            <a:avLst/>
          </a:prstGeom>
          <a:ln w="0">
            <a:noFill/>
          </a:ln>
        </p:spPr>
      </p:pic>
      <p:sp>
        <p:nvSpPr>
          <p:cNvPr id="88" name="TextBox 9"/>
          <p:cNvSpPr/>
          <p:nvPr/>
        </p:nvSpPr>
        <p:spPr>
          <a:xfrm>
            <a:off x="185400" y="6362280"/>
            <a:ext cx="4674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06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New REX Education Mission Logo V.png" descr="New REX Education Mission Logo V.png"/>
          <p:cNvPicPr/>
          <p:nvPr/>
        </p:nvPicPr>
        <p:blipFill>
          <a:blip r:embed="rId2"/>
          <a:stretch/>
        </p:blipFill>
        <p:spPr>
          <a:xfrm>
            <a:off x="2755800" y="1508760"/>
            <a:ext cx="6599160" cy="3367440"/>
          </a:xfrm>
          <a:prstGeom prst="rect">
            <a:avLst/>
          </a:prstGeom>
          <a:ln w="12700">
            <a:noFill/>
          </a:ln>
        </p:spPr>
      </p:pic>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4059360" y="2904840"/>
            <a:ext cx="747792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Arial Black;Arial Black"/>
              </a:rPr>
              <a:t>Mga Natatanging Pilipino na Nakipaglaban sa mga Amerikano</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200" spc="-1" strike="noStrike">
                <a:solidFill>
                  <a:srgbClr val="ffffff"/>
                </a:solidFill>
                <a:latin typeface="Lato"/>
                <a:ea typeface="Arial Black;Arial Black"/>
              </a:rPr>
              <a:t>Gregorio Hilario del Pilar y Sempio</a:t>
            </a:r>
            <a:endParaRPr b="0" lang="en-PH" sz="3200" spc="-1" strike="noStrike">
              <a:latin typeface="Arial"/>
            </a:endParaRPr>
          </a:p>
        </p:txBody>
      </p:sp>
      <p:sp>
        <p:nvSpPr>
          <p:cNvPr id="196" name="PlaceHolder 2"/>
          <p:cNvSpPr>
            <a:spLocks noGrp="1"/>
          </p:cNvSpPr>
          <p:nvPr>
            <p:ph type="subTitle"/>
          </p:nvPr>
        </p:nvSpPr>
        <p:spPr>
          <a:xfrm>
            <a:off x="609480" y="1008000"/>
            <a:ext cx="730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Nobyembre 14, 1875</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Bulakan, Bulacan</a:t>
            </a:r>
            <a:endParaRPr b="0" lang="en-PH" sz="1800" spc="-1" strike="noStrike">
              <a:latin typeface="Arial"/>
            </a:endParaRPr>
          </a:p>
        </p:txBody>
      </p:sp>
      <p:sp>
        <p:nvSpPr>
          <p:cNvPr id="197" name="PlaceHolder 24"/>
          <p:cNvSpPr/>
          <p:nvPr/>
        </p:nvSpPr>
        <p:spPr>
          <a:xfrm>
            <a:off x="609840" y="1872000"/>
            <a:ext cx="7309080" cy="183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Kilala siya sa tawag na “Boy Heneral” o “Goyong” dahil isa siya sa mga naging pinakabatang heneral na lumahok sa himagsikan laban sa mga Espanyol at sa digmaan laban sa mga Amerikano. </a:t>
            </a:r>
            <a:endParaRPr b="0" lang="en-PH" sz="1800" spc="-1" strike="noStrike">
              <a:latin typeface="Arial"/>
            </a:endParaRPr>
          </a:p>
        </p:txBody>
      </p:sp>
      <p:sp>
        <p:nvSpPr>
          <p:cNvPr id="198" name="PlaceHolder 25"/>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buNone/>
            </a:pPr>
            <a:r>
              <a:rPr b="0" lang="en-PH" sz="1800" spc="-1" strike="noStrike">
                <a:solidFill>
                  <a:srgbClr val="000000"/>
                </a:solidFill>
                <a:latin typeface="Lato"/>
                <a:ea typeface="Arial;Arial"/>
              </a:rPr>
              <a:t>Sumabak si del Pilar sa mga labanan tulad ng Digmaan sa Pasong Balite (dating Polo, Bulacan na ngayon ay Lungsod Valenzuela), Labanan sa Paombong, Bulacan, at Digmaan sa Quingua (ngayon ay Plaridel). Lahat ng ito ay kaniyang napagtagumpayan at nagbigay-daan sa kaniyang ranggong heneral. Noong Disyembre 2, 1899, sumabak muli sa labanan si del Pilar. Ipinagtanggol niya ang Pasong Tirad kasama ang 60 kawal upang hadlangan ang ginawang pagtugis ng puwersang Amerikano kay Heneral Aguinaldo. Dito namatay si Goyong kasama ang kaniyang magigiting na kawal. Ipinamalas niya ang labis na katapatan sa pangulo ng Unang Republika ng Pilipinas, bagay naman na nagbigay sa kaniya ng katanyagan. Dahil sa pangyayaring iyon, tinagurian siyang “Bayani ng Pasong Tirad”. </a:t>
            </a:r>
            <a:endParaRPr b="0" lang="en-PH" sz="1800" spc="-1" strike="noStrike">
              <a:latin typeface="Arial"/>
            </a:endParaRPr>
          </a:p>
        </p:txBody>
      </p:sp>
      <p:pic>
        <p:nvPicPr>
          <p:cNvPr id="199" name="" descr=""/>
          <p:cNvPicPr/>
          <p:nvPr/>
        </p:nvPicPr>
        <p:blipFill>
          <a:blip r:embed="rId1"/>
          <a:stretch/>
        </p:blipFill>
        <p:spPr>
          <a:xfrm>
            <a:off x="8022960" y="1132200"/>
            <a:ext cx="3675960" cy="26107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Miguel Malvar y Carpio </a:t>
            </a:r>
            <a:endParaRPr b="0" lang="en-PH" sz="3600" spc="-1" strike="noStrike">
              <a:latin typeface="Arial"/>
            </a:endParaRPr>
          </a:p>
        </p:txBody>
      </p:sp>
      <p:sp>
        <p:nvSpPr>
          <p:cNvPr id="201" name="PlaceHolder 2"/>
          <p:cNvSpPr>
            <a:spLocks noGrp="1"/>
          </p:cNvSpPr>
          <p:nvPr>
            <p:ph type="subTitle"/>
          </p:nvPr>
        </p:nvSpPr>
        <p:spPr>
          <a:xfrm>
            <a:off x="609480" y="1008000"/>
            <a:ext cx="80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Setyembre 27, 1865</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Sto. Tomas, Batangas</a:t>
            </a:r>
            <a:endParaRPr b="0" lang="en-PH" sz="1800" spc="-1" strike="noStrike">
              <a:latin typeface="Arial"/>
            </a:endParaRPr>
          </a:p>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isa siyang masipag na magsasaka at mapagkakatiwalaang negosyante</a:t>
            </a:r>
            <a:endParaRPr b="0" lang="en-PH" sz="1800" spc="-1" strike="noStrike">
              <a:latin typeface="Arial"/>
            </a:endParaRPr>
          </a:p>
        </p:txBody>
      </p:sp>
      <p:sp>
        <p:nvSpPr>
          <p:cNvPr id="202" name="PlaceHolder 28"/>
          <p:cNvSpPr/>
          <p:nvPr/>
        </p:nvSpPr>
        <p:spPr>
          <a:xfrm>
            <a:off x="609840" y="1800000"/>
            <a:ext cx="80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600" spc="-1" strike="noStrike">
                <a:solidFill>
                  <a:srgbClr val="000000"/>
                </a:solidFill>
                <a:latin typeface="Lato"/>
                <a:ea typeface="Arial;Arial"/>
              </a:rPr>
              <a:t>	</a:t>
            </a:r>
            <a:r>
              <a:rPr b="0" lang="en-PH" sz="1600" spc="-1" strike="noStrike">
                <a:solidFill>
                  <a:srgbClr val="000000"/>
                </a:solidFill>
                <a:latin typeface="Lato"/>
                <a:ea typeface="Arial;Arial"/>
              </a:rPr>
              <a:t>Umangat ang kaniyang buhay dahil sa galing niya sa pagsasaka at pagnenegosyo hanggang sa mahirang siyang </a:t>
            </a:r>
            <a:r>
              <a:rPr b="1" i="1" lang="en-PH" sz="1600" spc="-1" strike="noStrike">
                <a:solidFill>
                  <a:srgbClr val="000000"/>
                </a:solidFill>
                <a:latin typeface="Lato"/>
                <a:ea typeface="Arial;Arial"/>
              </a:rPr>
              <a:t>gobernadorcillo</a:t>
            </a:r>
            <a:r>
              <a:rPr b="0" i="1" lang="en-PH" sz="1600" spc="-1" strike="noStrike">
                <a:solidFill>
                  <a:srgbClr val="000000"/>
                </a:solidFill>
                <a:latin typeface="Lato"/>
                <a:ea typeface="Arial;Arial"/>
              </a:rPr>
              <a:t> </a:t>
            </a:r>
            <a:r>
              <a:rPr b="0" lang="en-PH" sz="1600" spc="-1" strike="noStrike">
                <a:solidFill>
                  <a:srgbClr val="000000"/>
                </a:solidFill>
                <a:latin typeface="Lato"/>
                <a:ea typeface="Arial;Arial"/>
              </a:rPr>
              <a:t>noong 1892. Sa pagsiklab ng rebolusyon, naging bahagi siya ng Katipunan. Pinangunahan niya ang isang maliit na puwersa laban sa mga Espanyol sa Talisay, Batangas. Unti-unting lumakas ang kaniyang puwersa hanggang sa maging bahagi siya ng pamahalaang rebolusyonaryo ni Aguinaldo. Nagpatuloy ang pakikipaglaban ni Malvar hanggang sa mabuo ang Kasunduan sa Biak-na-Bato. Isa siya sa mga pinakahuling opisyal na tumigil sa pag-aaklas o pakikipaglaban sa puwersang Espanyol. </a:t>
            </a:r>
            <a:endParaRPr b="0" lang="en-PH" sz="1600" spc="-1" strike="noStrike">
              <a:latin typeface="Arial"/>
            </a:endParaRPr>
          </a:p>
        </p:txBody>
      </p:sp>
      <p:sp>
        <p:nvSpPr>
          <p:cNvPr id="203" name="PlaceHolder 29"/>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499"/>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Sa pagsiklab ng panibagong rebolusyon laban naman sa mga Amerikano, muling gumanap ng mahalagang tungkulin si Malvar. Napili siyang tagapangasiwa ng pondo ng rebolusyon. Kalaunan, pinangunahan niya ang pakikipagdigma sa lalawigan ng Batangas, Mindoro, at Tayabas, Quezon. Nahirang siya bilang pinuno (</a:t>
            </a:r>
            <a:r>
              <a:rPr b="1" i="1" lang="en-PH" sz="1800" spc="-1" strike="noStrike">
                <a:solidFill>
                  <a:srgbClr val="000000"/>
                </a:solidFill>
                <a:latin typeface="Lato"/>
                <a:ea typeface="Arial;Arial"/>
              </a:rPr>
              <a:t>commanding general</a:t>
            </a:r>
            <a:r>
              <a:rPr b="0" lang="en-PH" sz="1800" spc="-1" strike="noStrike">
                <a:solidFill>
                  <a:srgbClr val="000000"/>
                </a:solidFill>
                <a:latin typeface="Lato"/>
                <a:ea typeface="Arial;Arial"/>
              </a:rPr>
              <a:t>) ng puwersang militar sa timog ng Luzon. Matapos madakip si Aguinaldo, pinangunahan ni Malvar ang pakikipagdigma sa mga Amerikano. Bumuo rin siya ng proklamasyon na nagsasaad na sinumang rebolusyonaryong lider ang magnanais o magdesisyong sumuko sa mga Amerikano ay ituturing ng kaniyang hukbo na traydor. </a:t>
            </a:r>
            <a:endParaRPr b="0" lang="en-PH" sz="1800" spc="-1" strike="noStrike">
              <a:latin typeface="Arial"/>
            </a:endParaRPr>
          </a:p>
        </p:txBody>
      </p:sp>
      <p:pic>
        <p:nvPicPr>
          <p:cNvPr id="204" name="" descr=""/>
          <p:cNvPicPr/>
          <p:nvPr/>
        </p:nvPicPr>
        <p:blipFill>
          <a:blip r:embed="rId1"/>
          <a:stretch/>
        </p:blipFill>
        <p:spPr>
          <a:xfrm>
            <a:off x="8748000" y="864000"/>
            <a:ext cx="1978920" cy="29055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30"/>
          <p:cNvSpPr/>
          <p:nvPr/>
        </p:nvSpPr>
        <p:spPr>
          <a:xfrm>
            <a:off x="609840" y="1404000"/>
            <a:ext cx="8209080" cy="2878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499"/>
              </a:spcAft>
              <a:buNone/>
            </a:pPr>
            <a:r>
              <a:rPr b="0" lang="en-PH" sz="2000" spc="-1" strike="noStrike">
                <a:solidFill>
                  <a:srgbClr val="000000"/>
                </a:solidFill>
                <a:latin typeface="Arial;Arial"/>
                <a:ea typeface="Arial;Arial"/>
              </a:rPr>
              <a:t>	</a:t>
            </a:r>
            <a:r>
              <a:rPr b="0" lang="en-PH" sz="2000" spc="-1" strike="noStrike">
                <a:solidFill>
                  <a:srgbClr val="000000"/>
                </a:solidFill>
                <a:latin typeface="Arial;Arial"/>
                <a:ea typeface="Arial;Arial"/>
              </a:rPr>
              <a:t>Patuloy na lumakas ang puwersang Amerikano at unti-unti namang humina ang puwersa ni Malvar. Dahil sa kakulangan ng suplay ng pagkain at bala at pagtalikod sa kaniya ng ilang sundalong opisyal, tuluyang sumuko si Malvar kay </a:t>
            </a:r>
            <a:r>
              <a:rPr b="0" i="1" lang="en-PH" sz="2000" spc="-1" strike="noStrike">
                <a:solidFill>
                  <a:srgbClr val="000000"/>
                </a:solidFill>
                <a:latin typeface="Arial;Arial"/>
                <a:ea typeface="Arial;Arial"/>
              </a:rPr>
              <a:t>Brigadier General </a:t>
            </a:r>
            <a:r>
              <a:rPr b="0" lang="en-PH" sz="2000" spc="-1" strike="noStrike">
                <a:solidFill>
                  <a:srgbClr val="000000"/>
                </a:solidFill>
                <a:latin typeface="Arial;Arial"/>
                <a:ea typeface="Arial;Arial"/>
              </a:rPr>
              <a:t>James Franklin Bell ng puwersang Amerikano noong 1902 sa Rosario, Batangas. Siya ang pinakahuling heneral na sumuko sa puwersang Amerikano bago ideklara ang pagtatapos ng Digmaang Pilipino at Amerikano. Matapos ang digmaan, inalok siya ng mga Amerikano ng posisyon sa pamahalaan ngunit hindi niya ito tinanggap. </a:t>
            </a:r>
            <a:endParaRPr b="0" lang="en-PH" sz="2000" spc="-1" strike="noStrike">
              <a:latin typeface="Arial"/>
            </a:endParaRPr>
          </a:p>
        </p:txBody>
      </p:sp>
      <p:sp>
        <p:nvSpPr>
          <p:cNvPr id="206" name="PlaceHolder 31"/>
          <p:cNvSpPr/>
          <p:nvPr/>
        </p:nvSpPr>
        <p:spPr>
          <a:xfrm>
            <a:off x="609840" y="273600"/>
            <a:ext cx="64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Miguel Malvar y Carpio </a:t>
            </a:r>
            <a:endParaRPr b="0" lang="en-PH" sz="3600" spc="-1" strike="noStrike">
              <a:latin typeface="Arial"/>
            </a:endParaRPr>
          </a:p>
        </p:txBody>
      </p:sp>
      <p:pic>
        <p:nvPicPr>
          <p:cNvPr id="207" name="" descr=""/>
          <p:cNvPicPr/>
          <p:nvPr/>
        </p:nvPicPr>
        <p:blipFill>
          <a:blip r:embed="rId1"/>
          <a:stretch/>
        </p:blipFill>
        <p:spPr>
          <a:xfrm>
            <a:off x="9000000" y="1449360"/>
            <a:ext cx="1978920" cy="29055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Macario Sakay y de León</a:t>
            </a:r>
            <a:endParaRPr b="0" lang="en-PH" sz="3600" spc="-1" strike="noStrike">
              <a:solidFill>
                <a:srgbClr val="ffffff"/>
              </a:solidFill>
              <a:latin typeface="Arial"/>
            </a:endParaRPr>
          </a:p>
        </p:txBody>
      </p:sp>
      <p:sp>
        <p:nvSpPr>
          <p:cNvPr id="209" name="PlaceHolder 2"/>
          <p:cNvSpPr>
            <a:spLocks noGrp="1"/>
          </p:cNvSpPr>
          <p:nvPr>
            <p:ph type="subTitle"/>
          </p:nvPr>
        </p:nvSpPr>
        <p:spPr>
          <a:xfrm>
            <a:off x="609480" y="1008000"/>
            <a:ext cx="80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Marso 1, 1878</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Tondo, Maynila</a:t>
            </a:r>
            <a:endParaRPr b="0" lang="en-PH" sz="1800" spc="-1" strike="noStrike">
              <a:latin typeface="Arial"/>
            </a:endParaRPr>
          </a:p>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isa siyang masipag na magsasaka at mapagkakatiwalaang negosyante</a:t>
            </a:r>
            <a:endParaRPr b="0" lang="en-PH" sz="1800" spc="-1" strike="noStrike">
              <a:latin typeface="Arial"/>
            </a:endParaRPr>
          </a:p>
        </p:txBody>
      </p:sp>
      <p:sp>
        <p:nvSpPr>
          <p:cNvPr id="210" name="PlaceHolder 34"/>
          <p:cNvSpPr/>
          <p:nvPr/>
        </p:nvSpPr>
        <p:spPr>
          <a:xfrm>
            <a:off x="609840" y="1800000"/>
            <a:ext cx="80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Isa siya sa mga orihinal na kasapi ng Katipunan. Aktibo siyang nakipaglaban sa mga sundalong Espanyol kasama si Bonifacio. Naging aktibo rin siya sa pakikipagdigma laban sa puwersang Amerikano hanggang sa siya ay madakip. </a:t>
            </a:r>
            <a:endParaRPr b="0" lang="en-PH" sz="1800" spc="-1" strike="noStrike">
              <a:latin typeface="Arial"/>
            </a:endParaRPr>
          </a:p>
        </p:txBody>
      </p:sp>
      <p:sp>
        <p:nvSpPr>
          <p:cNvPr id="211" name="PlaceHolder 35"/>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Matapos ang Digmaang Pilipino at Amerikano, pinakawalan si Sakay kasama ang ilan pang sundalo. Sa mga panahong iyon, nagpalabas ng kautusan ang Estados Unidos ukol sa pagpapataw nito ng parusa sa mga sandatahang samahan. Ipinatupad rin ang </a:t>
            </a:r>
            <a:r>
              <a:rPr b="1" lang="en-PH" sz="1800" spc="-1" strike="noStrike">
                <a:solidFill>
                  <a:srgbClr val="000000"/>
                </a:solidFill>
                <a:latin typeface="Lato"/>
                <a:ea typeface="Arial;Arial"/>
              </a:rPr>
              <a:t>Flag Law</a:t>
            </a:r>
            <a:r>
              <a:rPr b="0" lang="en-PH" sz="1800" spc="-1" strike="noStrike">
                <a:solidFill>
                  <a:srgbClr val="000000"/>
                </a:solidFill>
                <a:latin typeface="Lato"/>
                <a:ea typeface="Arial;Arial"/>
              </a:rPr>
              <a:t> kung saan ipinagbawal ang paglaladlad ng watawat ng Pilipinas. Layunin nito na supilin ang diwang makabayan ng mga Pilipino. Sa kabila nito, marami pa ring Pilipino ang namundok at naging sundalong gerilya. Isa si Sakay sa mga tumayong lider at tinawag siya ng mga Amerikano na tulisan o bandido (</a:t>
            </a:r>
            <a:r>
              <a:rPr b="1" i="1" lang="en-PH" sz="1800" spc="-1" strike="noStrike">
                <a:solidFill>
                  <a:srgbClr val="000000"/>
                </a:solidFill>
                <a:latin typeface="Lato"/>
                <a:ea typeface="Arial;Arial"/>
              </a:rPr>
              <a:t>bandit</a:t>
            </a:r>
            <a:r>
              <a:rPr b="0" lang="en-PH" sz="1800" spc="-1" strike="noStrike">
                <a:solidFill>
                  <a:srgbClr val="000000"/>
                </a:solidFill>
                <a:latin typeface="Lato"/>
                <a:ea typeface="Arial;Arial"/>
              </a:rPr>
              <a:t>) o taong hindi kumikilala sa may hawak ng kapangyarihan. </a:t>
            </a:r>
            <a:endParaRPr b="0" lang="en-PH" sz="1800" spc="-1" strike="noStrike">
              <a:latin typeface="Arial"/>
            </a:endParaRPr>
          </a:p>
        </p:txBody>
      </p:sp>
      <p:pic>
        <p:nvPicPr>
          <p:cNvPr id="212" name="" descr=""/>
          <p:cNvPicPr/>
          <p:nvPr/>
        </p:nvPicPr>
        <p:blipFill>
          <a:blip r:embed="rId1"/>
          <a:stretch/>
        </p:blipFill>
        <p:spPr>
          <a:xfrm>
            <a:off x="8820000" y="792000"/>
            <a:ext cx="1978920" cy="29059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36"/>
          <p:cNvSpPr/>
          <p:nvPr/>
        </p:nvSpPr>
        <p:spPr>
          <a:xfrm>
            <a:off x="609840" y="1404000"/>
            <a:ext cx="8209080" cy="381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Itinatag ni Sakay ang Republika ng Katagalugan (</a:t>
            </a:r>
            <a:r>
              <a:rPr b="1" lang="en-PH" sz="1800" spc="-1" strike="noStrike">
                <a:solidFill>
                  <a:srgbClr val="000000"/>
                </a:solidFill>
                <a:latin typeface="Lato"/>
                <a:ea typeface="Arial;Arial"/>
              </a:rPr>
              <a:t>Tagalog Republic</a:t>
            </a:r>
            <a:r>
              <a:rPr b="0" lang="en-PH" sz="1800" spc="-1" strike="noStrike">
                <a:solidFill>
                  <a:srgbClr val="000000"/>
                </a:solidFill>
                <a:latin typeface="Lato"/>
                <a:ea typeface="Arial;Arial"/>
              </a:rPr>
              <a:t>) sa Bulubundukin ng Sierra Madre. Siya rin ang naging pangulo nito. Ang Republika ng Katagalugan ay iniuugnay o tumutukoy sa dalawang pamahalaang rebolusyonaryo––una, ang pamahalaang rebolusyonaryo laban sa mga sundalong Espanyol at pangalawa, ang pamahalaang rebolusyonaryo laban sa puwersang Amerikano. Ipinagpatuloy niya ang kilusang makabayan laban sa mga mananakop. Kahit na nakahihigit ang mga sandata ng mga Amerikano, hindi ito naging hadlang upang abutin ang layunin na magkaroon ng kalayaan ang Pilipinas. Bumuo ng deklarasyon (</a:t>
            </a:r>
            <a:r>
              <a:rPr b="0" i="1" lang="en-PH" sz="1800" spc="-1" strike="noStrike">
                <a:solidFill>
                  <a:srgbClr val="000000"/>
                </a:solidFill>
                <a:latin typeface="Lato"/>
                <a:ea typeface="Arial;Arial"/>
              </a:rPr>
              <a:t>manifesto</a:t>
            </a:r>
            <a:r>
              <a:rPr b="0" lang="en-PH" sz="1800" spc="-1" strike="noStrike">
                <a:solidFill>
                  <a:srgbClr val="000000"/>
                </a:solidFill>
                <a:latin typeface="Lato"/>
                <a:ea typeface="Arial;Arial"/>
              </a:rPr>
              <a:t>) si Sakay na nagpapahayag ng karapatan ng mga Pilipino na magkaroon ng kalayaan. Nagpatuloy ang kaniyang pakikibaka hanggang sa tuluyan siyang madakip noong </a:t>
            </a:r>
            <a:r>
              <a:rPr b="1" lang="en-PH" sz="1800" spc="-1" strike="noStrike">
                <a:solidFill>
                  <a:srgbClr val="000000"/>
                </a:solidFill>
                <a:latin typeface="Lato"/>
                <a:ea typeface="Arial;Arial"/>
              </a:rPr>
              <a:t>1906</a:t>
            </a:r>
            <a:r>
              <a:rPr b="0" lang="en-PH" sz="1800" spc="-1" strike="noStrike">
                <a:solidFill>
                  <a:srgbClr val="000000"/>
                </a:solidFill>
                <a:latin typeface="Lato"/>
                <a:ea typeface="Arial;Arial"/>
              </a:rPr>
              <a:t>. Sa kabila ng pangakong amnestiya (pagpapatawad sa kasalanan) ng mga Amerikano, hinatulan siya ng kamatayan noong </a:t>
            </a:r>
            <a:r>
              <a:rPr b="1" lang="en-PH" sz="1800" spc="-1" strike="noStrike">
                <a:solidFill>
                  <a:srgbClr val="000000"/>
                </a:solidFill>
                <a:latin typeface="Lato"/>
                <a:ea typeface="Arial;Arial"/>
              </a:rPr>
              <a:t>Setyembre 13, 1907</a:t>
            </a:r>
            <a:r>
              <a:rPr b="0" lang="en-PH" sz="1800" spc="-1" strike="noStrike">
                <a:solidFill>
                  <a:srgbClr val="000000"/>
                </a:solidFill>
                <a:latin typeface="Lato"/>
                <a:ea typeface="Arial;Arial"/>
              </a:rPr>
              <a:t>. </a:t>
            </a:r>
            <a:endParaRPr b="0" lang="en-PH" sz="1800" spc="-1" strike="noStrike">
              <a:latin typeface="Arial"/>
            </a:endParaRPr>
          </a:p>
        </p:txBody>
      </p:sp>
      <p:sp>
        <p:nvSpPr>
          <p:cNvPr id="214" name="PlaceHolder 37"/>
          <p:cNvSpPr/>
          <p:nvPr/>
        </p:nvSpPr>
        <p:spPr>
          <a:xfrm>
            <a:off x="609840" y="273600"/>
            <a:ext cx="64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Macario Sakay y de León</a:t>
            </a:r>
            <a:endParaRPr b="0" lang="en-PH" sz="3600" spc="-1" strike="noStrike">
              <a:latin typeface="Arial"/>
            </a:endParaRPr>
          </a:p>
        </p:txBody>
      </p:sp>
      <p:pic>
        <p:nvPicPr>
          <p:cNvPr id="215" name="" descr=""/>
          <p:cNvPicPr/>
          <p:nvPr/>
        </p:nvPicPr>
        <p:blipFill>
          <a:blip r:embed="rId1"/>
          <a:stretch/>
        </p:blipFill>
        <p:spPr>
          <a:xfrm>
            <a:off x="9000000" y="1584000"/>
            <a:ext cx="2518920" cy="36986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Artemio Ricarte y García</a:t>
            </a:r>
            <a:endParaRPr b="0" lang="en-PH" sz="3600" spc="-1" strike="noStrike">
              <a:latin typeface="Arial"/>
            </a:endParaRPr>
          </a:p>
        </p:txBody>
      </p:sp>
      <p:sp>
        <p:nvSpPr>
          <p:cNvPr id="217" name="PlaceHolder 2"/>
          <p:cNvSpPr>
            <a:spLocks noGrp="1"/>
          </p:cNvSpPr>
          <p:nvPr>
            <p:ph type="subTitle"/>
          </p:nvPr>
        </p:nvSpPr>
        <p:spPr>
          <a:xfrm>
            <a:off x="609480" y="1008000"/>
            <a:ext cx="80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Oktubre 20, 1866</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Batac, Ilocos Norte </a:t>
            </a:r>
            <a:endParaRPr b="0" lang="en-PH" sz="1800" spc="-1" strike="noStrike">
              <a:latin typeface="Arial"/>
            </a:endParaRPr>
          </a:p>
        </p:txBody>
      </p:sp>
      <p:sp>
        <p:nvSpPr>
          <p:cNvPr id="218" name="PlaceHolder 40"/>
          <p:cNvSpPr/>
          <p:nvPr/>
        </p:nvSpPr>
        <p:spPr>
          <a:xfrm>
            <a:off x="609840" y="1800000"/>
            <a:ext cx="80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Isa rin siyang magiting na heneral at itinuturing na “</a:t>
            </a:r>
            <a:r>
              <a:rPr b="1" lang="en-PH" sz="1800" spc="-1" strike="noStrike">
                <a:solidFill>
                  <a:srgbClr val="000000"/>
                </a:solidFill>
                <a:latin typeface="Lato"/>
                <a:ea typeface="Arial;Arial"/>
              </a:rPr>
              <a:t>Ama ng Philippine Army</a:t>
            </a:r>
            <a:r>
              <a:rPr b="0" lang="en-PH" sz="1800" spc="-1" strike="noStrike">
                <a:solidFill>
                  <a:srgbClr val="000000"/>
                </a:solidFill>
                <a:latin typeface="Lato"/>
                <a:ea typeface="Arial;Arial"/>
              </a:rPr>
              <a:t>”. Siya ang unang naging punong kawani (</a:t>
            </a:r>
            <a:r>
              <a:rPr b="1" i="1" lang="en-PH" sz="1800" spc="-1" strike="noStrike">
                <a:solidFill>
                  <a:srgbClr val="000000"/>
                </a:solidFill>
                <a:latin typeface="Lato"/>
                <a:ea typeface="Arial;Arial"/>
              </a:rPr>
              <a:t>chief of staf</a:t>
            </a:r>
            <a:r>
              <a:rPr b="0" i="1" lang="en-PH" sz="1800" spc="-1" strike="noStrike">
                <a:solidFill>
                  <a:srgbClr val="000000"/>
                </a:solidFill>
                <a:latin typeface="Lato"/>
                <a:ea typeface="Arial;Arial"/>
              </a:rPr>
              <a:t>f</a:t>
            </a:r>
            <a:r>
              <a:rPr b="0" lang="en-PH" sz="1800" spc="-1" strike="noStrike">
                <a:solidFill>
                  <a:srgbClr val="000000"/>
                </a:solidFill>
                <a:latin typeface="Lato"/>
                <a:ea typeface="Arial;Arial"/>
              </a:rPr>
              <a:t>) ng Sandatahang Lakas ng Pilipinas. Sa panahon ng rebolusyon, isa si Ricarte sa matatapang na lumusob sa mga kampo ng mga Espanyol sa San Francisco de Malabon (General Trias, Cavite ngayon), Laguna, at Batangas. Sa Kasunduang Tejeros, naihalal si Ricarte bilang kapitan-heneral at pinangunahan ang pagpapatupad ng </a:t>
            </a:r>
            <a:r>
              <a:rPr b="1" lang="en-PH" sz="1800" spc="-1" strike="noStrike">
                <a:solidFill>
                  <a:srgbClr val="000000"/>
                </a:solidFill>
                <a:latin typeface="Lato"/>
                <a:ea typeface="Arial;Arial"/>
              </a:rPr>
              <a:t>Kasunduan sa Biak-na-Bato</a:t>
            </a:r>
            <a:r>
              <a:rPr b="0" lang="en-PH" sz="1800" spc="-1" strike="noStrike">
                <a:solidFill>
                  <a:srgbClr val="000000"/>
                </a:solidFill>
                <a:latin typeface="Lato"/>
                <a:ea typeface="Arial;Arial"/>
              </a:rPr>
              <a:t>. </a:t>
            </a:r>
            <a:endParaRPr b="0" lang="en-PH" sz="1800" spc="-1" strike="noStrike">
              <a:latin typeface="Arial"/>
            </a:endParaRPr>
          </a:p>
        </p:txBody>
      </p:sp>
      <p:sp>
        <p:nvSpPr>
          <p:cNvPr id="219" name="PlaceHolder 41"/>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Nakibahagi si Ricarte sa puwersang Amerikano laban sa mga Espanyol upang palayain ang Maynila noong </a:t>
            </a:r>
            <a:r>
              <a:rPr b="1" lang="en-PH" sz="1800" spc="-1" strike="noStrike">
                <a:solidFill>
                  <a:srgbClr val="000000"/>
                </a:solidFill>
                <a:latin typeface="Arial;Arial"/>
                <a:ea typeface="Arial;Arial"/>
              </a:rPr>
              <a:t>Agosto 13, 1898</a:t>
            </a:r>
            <a:r>
              <a:rPr b="0" lang="en-PH" sz="1800" spc="-1" strike="noStrike">
                <a:solidFill>
                  <a:srgbClr val="000000"/>
                </a:solidFill>
                <a:latin typeface="Arial;Arial"/>
                <a:ea typeface="Arial;Arial"/>
              </a:rPr>
              <a:t>. Ang tagumpay ng puwersang Amerikano at Pilipino sa labanan ay naging hudyat ng pagtatapos ng pamahalaang Espanyol sa Pilipinas. Inakala niya na ito na ang simula ng paglaya ng Pilipinas sa kamay ng mga mananakop subalit hindi ito nangyari dahil sa panibagong yugto ng kolonyalismo sa kamay ng mga Amerikano. Bago pa man naganap ang labanan sa Maynila, mayroon nang kasunduan ukol sa tigil-putukan sa pagitan ng Estados Unidos at Espanya noong </a:t>
            </a:r>
            <a:r>
              <a:rPr b="1" lang="en-PH" sz="1800" spc="-1" strike="noStrike">
                <a:solidFill>
                  <a:srgbClr val="000000"/>
                </a:solidFill>
                <a:latin typeface="Arial;Arial"/>
                <a:ea typeface="Arial;Arial"/>
              </a:rPr>
              <a:t>Agosto 12, 1898</a:t>
            </a:r>
            <a:r>
              <a:rPr b="0" lang="en-PH" sz="1800" spc="-1" strike="noStrike">
                <a:solidFill>
                  <a:srgbClr val="000000"/>
                </a:solidFill>
                <a:latin typeface="Arial;Arial"/>
                <a:ea typeface="Arial;Arial"/>
              </a:rPr>
              <a:t>. </a:t>
            </a:r>
            <a:endParaRPr b="0" lang="en-PH" sz="1800" spc="-1" strike="noStrike">
              <a:latin typeface="Arial"/>
            </a:endParaRPr>
          </a:p>
        </p:txBody>
      </p:sp>
      <p:pic>
        <p:nvPicPr>
          <p:cNvPr id="220" name="" descr=""/>
          <p:cNvPicPr/>
          <p:nvPr/>
        </p:nvPicPr>
        <p:blipFill>
          <a:blip r:embed="rId1"/>
          <a:stretch/>
        </p:blipFill>
        <p:spPr>
          <a:xfrm>
            <a:off x="8712000" y="692280"/>
            <a:ext cx="2086920" cy="30643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42"/>
          <p:cNvSpPr/>
          <p:nvPr/>
        </p:nvSpPr>
        <p:spPr>
          <a:xfrm>
            <a:off x="609840" y="1404000"/>
            <a:ext cx="8209080" cy="381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Dahil dito, pinaniniwalaan na isang kunwa-kunwariang labanan (</a:t>
            </a:r>
            <a:r>
              <a:rPr b="1" i="1" lang="en-PH" sz="1800" spc="-1" strike="noStrike">
                <a:solidFill>
                  <a:srgbClr val="000000"/>
                </a:solidFill>
                <a:latin typeface="Lato"/>
                <a:ea typeface="Arial;Arial"/>
              </a:rPr>
              <a:t>mock battle</a:t>
            </a:r>
            <a:r>
              <a:rPr b="0" lang="en-PH" sz="1800" spc="-1" strike="noStrike">
                <a:solidFill>
                  <a:srgbClr val="000000"/>
                </a:solidFill>
                <a:latin typeface="Lato"/>
                <a:ea typeface="Arial;Arial"/>
              </a:rPr>
              <a:t>) na lamang ang naganap na digmaan sa Lungsod Maynila. Sa naganap na labanan, nakahanda ang mga sundalong Pilipino na sumalakay sa Intramuros upang agawin ito sa mga Espanyol. Sa kasamaang-palad, hindi pinayagang makapasok sa loob ng Intramuros ang mga Pilipino. Nagsimulang maramdaman ng mga Pilipino ang maitim o hindi magandang layunin ng mga Amerikano. Dito nagsimula ang panibagong pakikibaka ni Ricarte para sa kalayaan. Isa siya sa mga naging masigasig na opisyal laban sa puwersang Amerikano. Kalaunan, nahuli siya at ipiniit sa Bilibid Prison. Dahil sa pagtanggi ni Ricarte na manumpa ng katapatan sa pamahalaan ng Estados Unidos, ipinatapon siya sa Guam kasama ang iba pang rebolusyonaryo. Hinikayat siyang muli na manumpa ng katapatan sa pamahalaan ng Estados Unidos ngunit mariin itong tumanggi kaya hindi siya pinayagang tumira sa Pilipinas. Kahit nasa ibang bansa si Ricarte, hindi nagbago ang kaniyang pananaw ukol sa karapatan ng Pilipinas na lumaya sa kamay ng mga dayuhan. </a:t>
            </a:r>
            <a:endParaRPr b="0" lang="en-PH" sz="1800" spc="-1" strike="noStrike">
              <a:latin typeface="Arial"/>
            </a:endParaRPr>
          </a:p>
        </p:txBody>
      </p:sp>
      <p:sp>
        <p:nvSpPr>
          <p:cNvPr id="222" name="PlaceHolder 43"/>
          <p:cNvSpPr/>
          <p:nvPr/>
        </p:nvSpPr>
        <p:spPr>
          <a:xfrm>
            <a:off x="609840" y="273600"/>
            <a:ext cx="64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Artemio Ricarte y García</a:t>
            </a:r>
            <a:endParaRPr b="0" lang="en-PH" sz="3600" spc="-1" strike="noStrike">
              <a:latin typeface="Arial"/>
            </a:endParaRPr>
          </a:p>
        </p:txBody>
      </p:sp>
      <p:pic>
        <p:nvPicPr>
          <p:cNvPr id="223" name="" descr=""/>
          <p:cNvPicPr/>
          <p:nvPr/>
        </p:nvPicPr>
        <p:blipFill>
          <a:blip r:embed="rId1"/>
          <a:stretch/>
        </p:blipFill>
        <p:spPr>
          <a:xfrm>
            <a:off x="9000000" y="1614600"/>
            <a:ext cx="2338920" cy="34344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Francisco Macabulos y Soliman</a:t>
            </a:r>
            <a:endParaRPr b="0" lang="en-PH" sz="3600" spc="-1" strike="noStrike">
              <a:latin typeface="Arial"/>
            </a:endParaRPr>
          </a:p>
        </p:txBody>
      </p:sp>
      <p:sp>
        <p:nvSpPr>
          <p:cNvPr id="225" name="PlaceHolder 2"/>
          <p:cNvSpPr>
            <a:spLocks noGrp="1"/>
          </p:cNvSpPr>
          <p:nvPr>
            <p:ph type="subTitle"/>
          </p:nvPr>
        </p:nvSpPr>
        <p:spPr>
          <a:xfrm>
            <a:off x="609480" y="1008000"/>
            <a:ext cx="80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si Francisco Macabulos noong </a:t>
            </a:r>
            <a:r>
              <a:rPr b="1" lang="en-PH" sz="1800" spc="-1" strike="noStrike">
                <a:solidFill>
                  <a:srgbClr val="000000"/>
                </a:solidFill>
                <a:latin typeface="Lato"/>
                <a:ea typeface="Arial;Arial"/>
              </a:rPr>
              <a:t>Setyembre 17, 1871</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La Paz, Tarlac</a:t>
            </a:r>
            <a:endParaRPr b="0" lang="en-PH" sz="1800" spc="-1" strike="noStrike">
              <a:latin typeface="Arial"/>
            </a:endParaRPr>
          </a:p>
        </p:txBody>
      </p:sp>
      <p:sp>
        <p:nvSpPr>
          <p:cNvPr id="226" name="PlaceHolder 46"/>
          <p:cNvSpPr/>
          <p:nvPr/>
        </p:nvSpPr>
        <p:spPr>
          <a:xfrm>
            <a:off x="609840" y="1800000"/>
            <a:ext cx="80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2000" spc="-1" strike="noStrike">
                <a:solidFill>
                  <a:srgbClr val="000000"/>
                </a:solidFill>
                <a:latin typeface="Lato"/>
                <a:ea typeface="Arial;Arial"/>
              </a:rPr>
              <a:t>	</a:t>
            </a:r>
            <a:r>
              <a:rPr b="0" lang="en-PH" sz="2000" spc="-1" strike="noStrike">
                <a:solidFill>
                  <a:srgbClr val="000000"/>
                </a:solidFill>
                <a:latin typeface="Lato"/>
                <a:ea typeface="Arial;Arial"/>
              </a:rPr>
              <a:t>Isa siyang manunulat at naging aktibong politiko. Nahirang siya na </a:t>
            </a:r>
            <a:r>
              <a:rPr b="1" i="1" lang="en-PH" sz="2000" spc="-1" strike="noStrike">
                <a:solidFill>
                  <a:srgbClr val="000000"/>
                </a:solidFill>
                <a:latin typeface="Lato"/>
                <a:ea typeface="Arial;Arial"/>
              </a:rPr>
              <a:t>cabeza de barangay</a:t>
            </a:r>
            <a:r>
              <a:rPr b="0" i="1" lang="en-PH" sz="2000" spc="-1" strike="noStrike">
                <a:solidFill>
                  <a:srgbClr val="000000"/>
                </a:solidFill>
                <a:latin typeface="Lato"/>
                <a:ea typeface="Arial;Arial"/>
              </a:rPr>
              <a:t> </a:t>
            </a:r>
            <a:r>
              <a:rPr b="0" lang="en-PH" sz="2000" spc="-1" strike="noStrike">
                <a:solidFill>
                  <a:srgbClr val="000000"/>
                </a:solidFill>
                <a:latin typeface="Lato"/>
                <a:ea typeface="Arial;Arial"/>
              </a:rPr>
              <a:t>ng La Paz bago naging aktibong kasabi ng makabayang kilusan laban sa mga Espanyol. Sa pagsiklab ng rebolusyon, isa siya sa mga masigasig na opisyal. Isa siya sa mga pumirma sa Konstitusyon ng Malolos gamit ang pangalang Francisco Soliman. </a:t>
            </a:r>
            <a:endParaRPr b="0" lang="en-PH" sz="2000" spc="-1" strike="noStrike">
              <a:latin typeface="Arial"/>
            </a:endParaRPr>
          </a:p>
        </p:txBody>
      </p:sp>
      <p:sp>
        <p:nvSpPr>
          <p:cNvPr id="227" name="PlaceHolder 47"/>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buNone/>
            </a:pPr>
            <a:r>
              <a:rPr b="0" lang="en-PH" sz="1800" spc="-1" strike="noStrike">
                <a:solidFill>
                  <a:srgbClr val="000000"/>
                </a:solidFill>
                <a:latin typeface="Lato"/>
                <a:ea typeface="AppleSystemUIFont"/>
              </a:rPr>
              <a:t>Si Soliman ay isa sa mga hindi pabor o hindi sang-ayon sa Kasunduan sa Biak-na-Bato. Hindi siya kasama sa mga rebolusyonaryong nagtungo o nagpunta sa Hongkong matapos ang Kasunduan sa Biak-na-Bato. Sa halip, ipinagpatuloy niya ang pakikibaka laban sa pamahalaang Espanyol. Nagtatag siya ng pamahalaang rebolusyonaryo sa Tarlac na sinuportahan ng isang konstitusyon. Tinawag itong “Konstitusyon ng Makabulos”. Sa pagbabalik ni Aguinaldo mula Hongkong, isa si Soliman sa mga nahirang na pangunahing heneral para ipagpatuloy ang rebolusyon. Sa panahon ng Digmaang Pilipino at Amerikano, pinangunahan niya ang mga labanan sa Pampanga at Tarlac. Dahil sa tuluyang paghina ng kaniyang puwersa, napilitan siyang sumuko sa mga Amerikano noong 1900. Isa siya sa mga nabigyan ng amnestiya ng mga Amerikano. </a:t>
            </a:r>
            <a:endParaRPr b="0" lang="en-PH" sz="1800" spc="-1" strike="noStrike">
              <a:latin typeface="Arial"/>
            </a:endParaRPr>
          </a:p>
        </p:txBody>
      </p:sp>
      <p:pic>
        <p:nvPicPr>
          <p:cNvPr id="228" name="" descr=""/>
          <p:cNvPicPr/>
          <p:nvPr/>
        </p:nvPicPr>
        <p:blipFill>
          <a:blip r:embed="rId1"/>
          <a:stretch/>
        </p:blipFill>
        <p:spPr>
          <a:xfrm>
            <a:off x="8921880" y="1080000"/>
            <a:ext cx="1877040" cy="24980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48"/>
          <p:cNvSpPr/>
          <p:nvPr/>
        </p:nvSpPr>
        <p:spPr>
          <a:xfrm>
            <a:off x="609840" y="1980000"/>
            <a:ext cx="8209080" cy="2338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2000" spc="-1" strike="noStrike">
                <a:solidFill>
                  <a:srgbClr val="000000"/>
                </a:solidFill>
                <a:latin typeface="Arial;Arial"/>
                <a:ea typeface="Arial;Arial"/>
              </a:rPr>
              <a:t>	</a:t>
            </a:r>
            <a:r>
              <a:rPr b="0" lang="en-PH" sz="2000" spc="-1" strike="noStrike">
                <a:solidFill>
                  <a:srgbClr val="000000"/>
                </a:solidFill>
                <a:latin typeface="Arial;Arial"/>
                <a:ea typeface="Arial;Arial"/>
              </a:rPr>
              <a:t>Sa pagbabalik ni Aguinaldo mula Hongkong, isa si Soliman sa mga nahirang na pangunahing heneral para ipagpatuloy ang rebolusyon. Sa panahon ng Digmaang Pilipino at Amerikano, pinangunahan niya ang mga labanan sa Pampanga at Tarlac. Dahil sa tuluyang paghina ng kaniyang puwersa, napilitan siyang sumuko sa mga Amerikano noong 1900. Isa siya sa mga nabigyan ng amnestiya ng mga Amerikano. </a:t>
            </a:r>
            <a:endParaRPr b="0" lang="en-PH" sz="2000" spc="-1" strike="noStrike">
              <a:latin typeface="Arial"/>
            </a:endParaRPr>
          </a:p>
        </p:txBody>
      </p:sp>
      <p:sp>
        <p:nvSpPr>
          <p:cNvPr id="230" name="PlaceHolder 49"/>
          <p:cNvSpPr/>
          <p:nvPr/>
        </p:nvSpPr>
        <p:spPr>
          <a:xfrm>
            <a:off x="609840" y="273600"/>
            <a:ext cx="64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Francisco Macabulos y Soliman</a:t>
            </a:r>
            <a:endParaRPr b="0" lang="en-PH" sz="3600" spc="-1" strike="noStrike">
              <a:latin typeface="Arial"/>
            </a:endParaRPr>
          </a:p>
        </p:txBody>
      </p:sp>
      <p:pic>
        <p:nvPicPr>
          <p:cNvPr id="231" name="" descr=""/>
          <p:cNvPicPr/>
          <p:nvPr/>
        </p:nvPicPr>
        <p:blipFill>
          <a:blip r:embed="rId1"/>
          <a:stretch/>
        </p:blipFill>
        <p:spPr>
          <a:xfrm>
            <a:off x="9000000" y="2000880"/>
            <a:ext cx="1877040" cy="24980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Vicente Lukbán y Rilles</a:t>
            </a:r>
            <a:endParaRPr b="0" lang="en-PH" sz="3600" spc="-1" strike="noStrike">
              <a:latin typeface="Arial"/>
            </a:endParaRPr>
          </a:p>
        </p:txBody>
      </p:sp>
      <p:sp>
        <p:nvSpPr>
          <p:cNvPr id="233" name="PlaceHolder 2"/>
          <p:cNvSpPr>
            <a:spLocks noGrp="1"/>
          </p:cNvSpPr>
          <p:nvPr>
            <p:ph type="subTitle"/>
          </p:nvPr>
        </p:nvSpPr>
        <p:spPr>
          <a:xfrm>
            <a:off x="609480" y="1008000"/>
            <a:ext cx="80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Pebrero 11, 1860</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Labo, Camarines Norte </a:t>
            </a:r>
            <a:endParaRPr b="0" lang="en-PH" sz="1800" spc="-1" strike="noStrike">
              <a:latin typeface="Arial"/>
            </a:endParaRPr>
          </a:p>
        </p:txBody>
      </p:sp>
      <p:sp>
        <p:nvSpPr>
          <p:cNvPr id="234" name="PlaceHolder 52"/>
          <p:cNvSpPr/>
          <p:nvPr/>
        </p:nvSpPr>
        <p:spPr>
          <a:xfrm>
            <a:off x="609840" y="1800000"/>
            <a:ext cx="80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700" spc="-1" strike="noStrike">
                <a:solidFill>
                  <a:srgbClr val="000000"/>
                </a:solidFill>
                <a:latin typeface="Lato"/>
                <a:ea typeface="Arial;Arial"/>
              </a:rPr>
              <a:t>	</a:t>
            </a:r>
            <a:r>
              <a:rPr b="0" lang="en-PH" sz="1700" spc="-1" strike="noStrike">
                <a:solidFill>
                  <a:srgbClr val="000000"/>
                </a:solidFill>
                <a:latin typeface="Lato"/>
                <a:ea typeface="Arial;Arial"/>
              </a:rPr>
              <a:t>Tumayo siyang emisaryo ng Katipunan sa Bicol o tagapaghatid ng mahahalagang impormasyon ukol sa operasyon ng mga Espanyol sa Maynila. Dahil sa pagiging emisaryo, nahuli at nakulong siya sa dating Bilibid Prison sa Maynila (nasa lungsod na ng Muntinlupa ngayon). Dito siya pinahirapan ngunit pinalaya rin noong Mayo 17, 1897. </a:t>
            </a:r>
            <a:endParaRPr b="0" lang="en-PH" sz="1700" spc="-1" strike="noStrike">
              <a:latin typeface="Arial"/>
            </a:endParaRPr>
          </a:p>
        </p:txBody>
      </p:sp>
      <p:sp>
        <p:nvSpPr>
          <p:cNvPr id="235" name="PlaceHolder 53"/>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Pinunit niya ang papel na nagsasaad ng amnestiya na ipinagkaloob ng pamahalaang Espanyol at naging kasapi siya ng pamahalaang rebolusyonaryo ni Emilio Aguinaldo. Siya ay naging tapat na opisyal sa ilalim ng Republika ng Malolos. Sa pagbabalik ni Lukbán mula Hongkong, inutusan siya ni Aguinaldo na pangunahan ang pakikibaka sa lalawigan ng Camarines at Catanduanes. Pinangunahan niya ang pag-organisa at pagsasanay ng mga rebolusyonaryo, pag-areglo sa mga alitan sa loob ng kilusan, pagkolekta ng salapi para sa digmaan, at pagpapatakbo ng hukbong militar. Kalaunan, pinangunahan din niya ang pakikipagdigma sa lalawigan ng Samar at Leyte. </a:t>
            </a:r>
            <a:endParaRPr b="0" lang="en-PH" sz="1800" spc="-1" strike="noStrike">
              <a:latin typeface="Arial"/>
            </a:endParaRPr>
          </a:p>
        </p:txBody>
      </p:sp>
      <p:pic>
        <p:nvPicPr>
          <p:cNvPr id="236" name="" descr=""/>
          <p:cNvPicPr/>
          <p:nvPr/>
        </p:nvPicPr>
        <p:blipFill>
          <a:blip r:embed="rId1"/>
          <a:stretch/>
        </p:blipFill>
        <p:spPr>
          <a:xfrm>
            <a:off x="8820000" y="1137240"/>
            <a:ext cx="1798920" cy="26416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ubTitle"/>
          </p:nvPr>
        </p:nvSpPr>
        <p:spPr>
          <a:xfrm>
            <a:off x="609480" y="1620000"/>
            <a:ext cx="10968480" cy="2914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algn="just">
              <a:lnSpc>
                <a:spcPct val="100000"/>
              </a:lnSpc>
              <a:spcAft>
                <a:spcPts val="601"/>
              </a:spcAft>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Sa tula ng bayaning si Andres Bonifacio na pinamagatang “Pag-ibig sa Tinubuang Lupa”, nakasaad ang tanong na: “Aling pag-ibig pa ang hihigit kaya sa pagka-dalisay at pagka-dakila gaya ng pag-ibig sa tinubuang lupa? Aling pag-ibig pa? Wala na nga, wala.”</a:t>
            </a:r>
            <a:endParaRPr b="0" lang="en-PH" sz="1800" spc="-1" strike="noStrike">
              <a:latin typeface="Arial"/>
            </a:endParaRPr>
          </a:p>
          <a:p>
            <a:pPr algn="just">
              <a:lnSpc>
                <a:spcPct val="100000"/>
              </a:lnSpc>
              <a:spcAft>
                <a:spcPts val="601"/>
              </a:spcAft>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Ito ay isang makabagbag-damdaming pahayag na maaaring narinig, napagkuwentuhan, o nagbigay ng inspirasyon hindi lamang sa mga rebolusyonaryo sa panahon ng mga Espanyol kundi maging sa mga sundalong Pilipino sa panahon ng mga Amerikano. Sa araling ito, bibigyang-diin kung paano ipinamalas ng ilang mga bayani ang kanilang pag-ibig sa bayan. Tatalakayin at pag-aaralan ang mahahalagang papel na ginampanan ng ilang mga bayaning yumakap sa tunay na diwa ng nasyonalismo. </a:t>
            </a:r>
            <a:endParaRPr b="0" lang="en-PH" sz="1800" spc="-1" strike="noStrike">
              <a:latin typeface="Arial"/>
            </a:endParaRPr>
          </a:p>
          <a:p>
            <a:pPr algn="just">
              <a:lnSpc>
                <a:spcPct val="100000"/>
              </a:lnSpc>
              <a:spcBef>
                <a:spcPts val="601"/>
              </a:spcBef>
              <a:spcAft>
                <a:spcPts val="601"/>
              </a:spcAft>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Halika, masigasig mong pag-aralan kung sino-sino sila at kung paano sila nakibaka.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54"/>
          <p:cNvSpPr/>
          <p:nvPr/>
        </p:nvSpPr>
        <p:spPr>
          <a:xfrm>
            <a:off x="609840" y="1980000"/>
            <a:ext cx="8209080" cy="2338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Siya rin umano ang nag-utos o nagplano sa Balangiga Massacre na nagresulta sa pagkamatay ng 50 tropang Amerikano. Dahil dito, itinuring siya ng puwersang Amerikano na </a:t>
            </a:r>
            <a:r>
              <a:rPr b="1" i="1" lang="en-PH" sz="1800" spc="-1" strike="noStrike">
                <a:solidFill>
                  <a:srgbClr val="000000"/>
                </a:solidFill>
                <a:latin typeface="Lato"/>
                <a:ea typeface="Arial;Arial"/>
              </a:rPr>
              <a:t>military strategist</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Kalaunan, ipinatupad ng mga Amerikano ang pagpatay (</a:t>
            </a:r>
            <a:r>
              <a:rPr b="0" i="1" lang="en-PH" sz="1800" spc="-1" strike="noStrike">
                <a:solidFill>
                  <a:srgbClr val="000000"/>
                </a:solidFill>
                <a:latin typeface="Lato"/>
                <a:ea typeface="Arial;Arial"/>
              </a:rPr>
              <a:t>execution</a:t>
            </a:r>
            <a:r>
              <a:rPr b="0" lang="en-PH" sz="1800" spc="-1" strike="noStrike">
                <a:solidFill>
                  <a:srgbClr val="000000"/>
                </a:solidFill>
                <a:latin typeface="Lato"/>
                <a:ea typeface="Arial;Arial"/>
              </a:rPr>
              <a:t>) sa mga bihag at ilang mamamayan ng Samar bilang paghihiganti. Noong </a:t>
            </a:r>
            <a:r>
              <a:rPr b="1" lang="en-PH" sz="1800" spc="-1" strike="noStrike">
                <a:solidFill>
                  <a:srgbClr val="000000"/>
                </a:solidFill>
                <a:latin typeface="Lato"/>
                <a:ea typeface="Arial;Arial"/>
              </a:rPr>
              <a:t>Pebrero 18, 1902</a:t>
            </a:r>
            <a:r>
              <a:rPr b="0" lang="en-PH" sz="1800" spc="-1" strike="noStrike">
                <a:solidFill>
                  <a:srgbClr val="000000"/>
                </a:solidFill>
                <a:latin typeface="Lato"/>
                <a:ea typeface="Arial;Arial"/>
              </a:rPr>
              <a:t>, nadakip si Lukbán sa Catubig, Samar at ikinulong sa isla ng Talim sa Laguna de Bay. Siya ay pinalaya noong </a:t>
            </a:r>
            <a:r>
              <a:rPr b="1" lang="en-PH" sz="1800" spc="-1" strike="noStrike">
                <a:solidFill>
                  <a:srgbClr val="000000"/>
                </a:solidFill>
                <a:latin typeface="Lato"/>
                <a:ea typeface="Arial;Arial"/>
              </a:rPr>
              <a:t>Hunyo 15, 1902</a:t>
            </a:r>
            <a:r>
              <a:rPr b="0" lang="en-PH" sz="1800" spc="-1" strike="noStrike">
                <a:solidFill>
                  <a:srgbClr val="000000"/>
                </a:solidFill>
                <a:latin typeface="Lato"/>
                <a:ea typeface="Arial;Arial"/>
              </a:rPr>
              <a:t> sa pamamagitan ng amnestiya. </a:t>
            </a:r>
            <a:endParaRPr b="0" lang="en-PH" sz="1800" spc="-1" strike="noStrike">
              <a:latin typeface="Arial"/>
            </a:endParaRPr>
          </a:p>
        </p:txBody>
      </p:sp>
      <p:sp>
        <p:nvSpPr>
          <p:cNvPr id="238" name="PlaceHolder 55"/>
          <p:cNvSpPr/>
          <p:nvPr/>
        </p:nvSpPr>
        <p:spPr>
          <a:xfrm>
            <a:off x="609840" y="273600"/>
            <a:ext cx="64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Arial"/>
              </a:rPr>
              <a:t>Vicente Lukbán y Rilles</a:t>
            </a:r>
            <a:endParaRPr b="0" lang="en-PH" sz="3600" spc="-1" strike="noStrike">
              <a:latin typeface="Arial"/>
            </a:endParaRPr>
          </a:p>
        </p:txBody>
      </p:sp>
      <p:pic>
        <p:nvPicPr>
          <p:cNvPr id="239" name="" descr=""/>
          <p:cNvPicPr/>
          <p:nvPr/>
        </p:nvPicPr>
        <p:blipFill>
          <a:blip r:embed="rId1"/>
          <a:stretch/>
        </p:blipFill>
        <p:spPr>
          <a:xfrm>
            <a:off x="9000000" y="1908000"/>
            <a:ext cx="1798920" cy="26416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609480" y="273600"/>
            <a:ext cx="64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buNone/>
            </a:pPr>
            <a:r>
              <a:rPr b="1" lang="en-US" sz="3600" spc="-1" strike="noStrike">
                <a:solidFill>
                  <a:srgbClr val="ffffff"/>
                </a:solidFill>
                <a:latin typeface="Lato"/>
                <a:ea typeface="Arial;Arial"/>
              </a:rPr>
              <a:t>Simeón Ola y Arboleda </a:t>
            </a:r>
            <a:endParaRPr b="0" lang="en-PH" sz="3600" spc="-1" strike="noStrike">
              <a:latin typeface="Arial"/>
            </a:endParaRPr>
          </a:p>
        </p:txBody>
      </p:sp>
      <p:sp>
        <p:nvSpPr>
          <p:cNvPr id="241" name="PlaceHolder 2"/>
          <p:cNvSpPr>
            <a:spLocks noGrp="1"/>
          </p:cNvSpPr>
          <p:nvPr>
            <p:ph type="subTitle"/>
          </p:nvPr>
        </p:nvSpPr>
        <p:spPr>
          <a:xfrm>
            <a:off x="609480" y="1188000"/>
            <a:ext cx="712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Ipinanganak si Simeón Ola noong Setyembre 2, 1865 sa Guinobatan, Albay. </a:t>
            </a:r>
            <a:endParaRPr b="0" lang="en-PH" sz="1800" spc="-1" strike="noStrike">
              <a:latin typeface="Arial"/>
            </a:endParaRPr>
          </a:p>
        </p:txBody>
      </p:sp>
      <p:sp>
        <p:nvSpPr>
          <p:cNvPr id="242" name="PlaceHolder 58"/>
          <p:cNvSpPr/>
          <p:nvPr/>
        </p:nvSpPr>
        <p:spPr>
          <a:xfrm>
            <a:off x="609840" y="2088000"/>
            <a:ext cx="7129080" cy="1906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Nagsimula ang kaniyang pakikibaka sa rebolusyon bilang </a:t>
            </a:r>
            <a:r>
              <a:rPr b="1" i="1" lang="en-PH" sz="1800" spc="-1" strike="noStrike">
                <a:solidFill>
                  <a:srgbClr val="000000"/>
                </a:solidFill>
                <a:latin typeface="Lato"/>
                <a:ea typeface="Arial;Arial"/>
              </a:rPr>
              <a:t>teniente de cuadrillos</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a:t>
            </a:r>
            <a:r>
              <a:rPr b="0" i="1" lang="en-PH" sz="1800" spc="-1" strike="noStrike">
                <a:solidFill>
                  <a:srgbClr val="000000"/>
                </a:solidFill>
                <a:latin typeface="Lato"/>
                <a:ea typeface="Arial;Arial"/>
              </a:rPr>
              <a:t>squad lieutenant</a:t>
            </a:r>
            <a:r>
              <a:rPr b="0" lang="en-PH" sz="1800" spc="-1" strike="noStrike">
                <a:solidFill>
                  <a:srgbClr val="000000"/>
                </a:solidFill>
                <a:latin typeface="Lato"/>
                <a:ea typeface="Arial;Arial"/>
              </a:rPr>
              <a:t>). Pinangunahan niya ang pagkalap ng mga bagong kasapi sa rebolusyon at pagkuha ng mga armas. Nakipagsabwatan din siya sa tagapangasiwa ng piitan o kulungan (</a:t>
            </a:r>
            <a:r>
              <a:rPr b="0" i="1" lang="en-PH" sz="1800" spc="-1" strike="noStrike">
                <a:solidFill>
                  <a:srgbClr val="000000"/>
                </a:solidFill>
                <a:latin typeface="Lato"/>
                <a:ea typeface="Arial;Arial"/>
              </a:rPr>
              <a:t>jail warden</a:t>
            </a:r>
            <a:r>
              <a:rPr b="0" lang="en-PH" sz="1800" spc="-1" strike="noStrike">
                <a:solidFill>
                  <a:srgbClr val="000000"/>
                </a:solidFill>
                <a:latin typeface="Lato"/>
                <a:ea typeface="Arial;Arial"/>
              </a:rPr>
              <a:t>) sa kaniyang bayan na nagresulta sa paglaya ng 93 bilanggo na naging kasapi ng rebolusyon. </a:t>
            </a:r>
            <a:endParaRPr b="0" lang="en-PH" sz="1800" spc="-1" strike="noStrike">
              <a:latin typeface="Arial"/>
            </a:endParaRPr>
          </a:p>
        </p:txBody>
      </p:sp>
      <p:sp>
        <p:nvSpPr>
          <p:cNvPr id="243" name="PlaceHolder 59"/>
          <p:cNvSpPr/>
          <p:nvPr/>
        </p:nvSpPr>
        <p:spPr>
          <a:xfrm>
            <a:off x="622440" y="4140000"/>
            <a:ext cx="10896480" cy="201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Tumaas ang ranggo ni Ola dahil sa mga matagumpay na pananambang sa mga tropang Amerikano. Naging malaking suliranin siya ng mga Amerikano. Isa sa mga naging tugon ng mga Amerikano ay ang pagpapatupad ng </a:t>
            </a:r>
            <a:r>
              <a:rPr b="1" i="1" lang="en-PH" sz="1800" spc="-1" strike="noStrike">
                <a:solidFill>
                  <a:srgbClr val="000000"/>
                </a:solidFill>
                <a:latin typeface="Lato"/>
                <a:ea typeface="Arial;Arial"/>
              </a:rPr>
              <a:t>reconcentration policy</a:t>
            </a:r>
            <a:r>
              <a:rPr b="0" lang="en-PH" sz="1800" spc="-1" strike="noStrike">
                <a:solidFill>
                  <a:srgbClr val="000000"/>
                </a:solidFill>
                <a:latin typeface="Lato"/>
                <a:ea typeface="Arial;Arial"/>
              </a:rPr>
              <a:t>. Nagresulta ito sa pamamaslang o pagpatay sa mga bihag na rebolusyonaryo at mga sibilyan. Dahil sa pagpupursigi ng ilan na isulong ang usaping pangkapayapaan at dahil sa malakas na puwersa ng mga Amerikano, nagdesisyon si Ola na sumuko. Siya ang itinuturing na pinakahuling heneral na sumuko sa mga Amerikano noong </a:t>
            </a:r>
            <a:r>
              <a:rPr b="1" lang="en-PH" sz="1800" spc="-1" strike="noStrike">
                <a:solidFill>
                  <a:srgbClr val="000000"/>
                </a:solidFill>
                <a:latin typeface="Lato"/>
                <a:ea typeface="Arial;Arial"/>
              </a:rPr>
              <a:t>Setyembre 25, 1903</a:t>
            </a:r>
            <a:r>
              <a:rPr b="0" lang="en-PH" sz="1800" spc="-1" strike="noStrike">
                <a:solidFill>
                  <a:srgbClr val="000000"/>
                </a:solidFill>
                <a:latin typeface="Lato"/>
                <a:ea typeface="Arial;Arial"/>
              </a:rPr>
              <a:t>. Dahil sa kasong rebelyon, nahatulan siyang makulong ng 30 taon noong 1903. Hindi nagtagal, siya ay nakalaya dahil sa amnestiya. </a:t>
            </a:r>
            <a:endParaRPr b="0" lang="en-PH" sz="1800" spc="-1" strike="noStrike">
              <a:latin typeface="Arial"/>
            </a:endParaRPr>
          </a:p>
        </p:txBody>
      </p:sp>
      <p:pic>
        <p:nvPicPr>
          <p:cNvPr id="244" name="" descr=""/>
          <p:cNvPicPr/>
          <p:nvPr/>
        </p:nvPicPr>
        <p:blipFill>
          <a:blip r:embed="rId1"/>
          <a:stretch/>
        </p:blipFill>
        <p:spPr>
          <a:xfrm>
            <a:off x="7826040" y="1089000"/>
            <a:ext cx="3692880" cy="2581920"/>
          </a:xfrm>
          <a:prstGeom prst="rect">
            <a:avLst/>
          </a:prstGeom>
          <a:ln w="0">
            <a:noFill/>
          </a:ln>
        </p:spPr>
      </p:pic>
      <p:sp>
        <p:nvSpPr>
          <p:cNvPr id="245" name=""/>
          <p:cNvSpPr/>
          <p:nvPr/>
        </p:nvSpPr>
        <p:spPr>
          <a:xfrm>
            <a:off x="8496000" y="3492000"/>
            <a:ext cx="2346840" cy="63792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pPr>
            <a:endParaRPr b="0" lang="en-PH" sz="1800" spc="-1" strike="noStrike">
              <a:latin typeface="Arial"/>
            </a:endParaRPr>
          </a:p>
          <a:p>
            <a:pPr algn="ctr">
              <a:lnSpc>
                <a:spcPct val="100000"/>
              </a:lnSpc>
              <a:buNone/>
            </a:pPr>
            <a:r>
              <a:rPr b="0" i="1" lang="en-PH" sz="1200" spc="-1" strike="noStrike">
                <a:solidFill>
                  <a:srgbClr val="000000"/>
                </a:solidFill>
                <a:latin typeface="Lato"/>
                <a:ea typeface="Arial;Arial"/>
              </a:rPr>
              <a:t>Bantayog ni Heneral Simeón Ola</a:t>
            </a:r>
            <a:endParaRPr b="0" lang="en-PH" sz="1200" spc="-1" strike="noStrike">
              <a:latin typeface="Arial"/>
            </a:endParaRPr>
          </a:p>
          <a:p>
            <a:pPr algn="ctr">
              <a:lnSpc>
                <a:spcPct val="100000"/>
              </a:lnSpc>
              <a:buNone/>
            </a:pPr>
            <a:r>
              <a:rPr b="0" i="1" lang="en-PH" sz="1200" spc="-1" strike="noStrike">
                <a:solidFill>
                  <a:srgbClr val="000000"/>
                </a:solidFill>
                <a:latin typeface="Lato"/>
                <a:ea typeface="Arial;Arial"/>
              </a:rPr>
              <a:t>Guinobatan, Albay Town Plaza </a:t>
            </a:r>
            <a:endParaRPr b="0" lang="en-PH" sz="1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a:lnSpc>
                <a:spcPct val="100000"/>
              </a:lnSpc>
              <a:buNone/>
            </a:pPr>
            <a:r>
              <a:rPr b="1" lang="en-PH" sz="3600" spc="-1" strike="noStrike">
                <a:latin typeface="Lato"/>
              </a:rPr>
              <a:t>PAGSASANAY</a:t>
            </a:r>
            <a:endParaRPr b="0" lang="en-PH" sz="3600" spc="-1" strike="noStrike">
              <a:latin typeface="Arial"/>
            </a:endParaRPr>
          </a:p>
        </p:txBody>
      </p:sp>
      <p:sp>
        <p:nvSpPr>
          <p:cNvPr id="247" name="PlaceHolder 2"/>
          <p:cNvSpPr>
            <a:spLocks noGrp="1"/>
          </p:cNvSpPr>
          <p:nvPr>
            <p:ph/>
          </p:nvPr>
        </p:nvSpPr>
        <p:spPr>
          <a:xfrm>
            <a:off x="609480" y="1604520"/>
            <a:ext cx="10971360" cy="3976200"/>
          </a:xfrm>
          <a:prstGeom prst="rect">
            <a:avLst/>
          </a:prstGeom>
          <a:noFill/>
          <a:ln w="0">
            <a:noFill/>
          </a:ln>
        </p:spPr>
        <p:txBody>
          <a:bodyPr lIns="0" rIns="0" tIns="0" bIns="0" anchor="t">
            <a:normAutofit/>
          </a:bodyPr>
          <a:p>
            <a:pPr>
              <a:lnSpc>
                <a:spcPct val="100000"/>
              </a:lnSpc>
              <a:buNone/>
            </a:pPr>
            <a:r>
              <a:rPr b="0" lang="en-PH" sz="1800" spc="-1" strike="noStrike">
                <a:solidFill>
                  <a:srgbClr val="000000"/>
                </a:solidFill>
                <a:latin typeface="Lato"/>
                <a:ea typeface="Arial;Arial"/>
              </a:rPr>
              <a:t>Tukuyin kung sino ang inilalarawan sa bawat bilang. Piliin ang tamang sagot sa loob ng kahon at isulat sa iyong kuwaderno.</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1. Siya ay dalubhasa sa larangan ng parmasyutika at agham pangkapaligiran at kilala rin bilang mahigpit at disiplinadong opisyal o sundalo.</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2. Kilala siya sa tawag na “Boy Heneral” at tinaguriang “Bayani ng Pasong Tirad”.</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3. Siya ang nagtatag ng Republika ng Katagalugan (Tagalog Republic) sa Bulubundukin ng Sierra Madre.</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4. Nagsimula ang kaniyang pakikibaka sa rebolusyon bilang </a:t>
            </a:r>
            <a:r>
              <a:rPr b="0" i="1" lang="en-PH" sz="1800" spc="-1" strike="noStrike">
                <a:solidFill>
                  <a:srgbClr val="000000"/>
                </a:solidFill>
                <a:latin typeface="Lato"/>
                <a:ea typeface="Arial;Arial"/>
              </a:rPr>
              <a:t>teniente de cuadrillos </a:t>
            </a:r>
            <a:r>
              <a:rPr b="0" lang="en-PH" sz="1800" spc="-1" strike="noStrike">
                <a:solidFill>
                  <a:srgbClr val="000000"/>
                </a:solidFill>
                <a:latin typeface="Lato"/>
                <a:ea typeface="Arial;Arial"/>
              </a:rPr>
              <a:t>(</a:t>
            </a:r>
            <a:r>
              <a:rPr b="0" i="1" lang="en-PH" sz="1800" spc="-1" strike="noStrike">
                <a:solidFill>
                  <a:srgbClr val="000000"/>
                </a:solidFill>
                <a:latin typeface="Lato"/>
                <a:ea typeface="Arial;Arial"/>
              </a:rPr>
              <a:t>squad lieutenant</a:t>
            </a:r>
            <a:r>
              <a:rPr b="0" lang="en-PH" sz="1800" spc="-1" strike="noStrike">
                <a:solidFill>
                  <a:srgbClr val="000000"/>
                </a:solidFill>
                <a:latin typeface="Lato"/>
                <a:ea typeface="Arial;Arial"/>
              </a:rPr>
              <a:t>) sa Albay at pinangunahan niya ang pagkalap ng mga bagong kasapi sa rebolusyon at pagkuha ng mga armas.</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5 </a:t>
            </a:r>
            <a:r>
              <a:rPr b="0" lang="en-PH" sz="1800" spc="-1" strike="noStrike">
                <a:solidFill>
                  <a:srgbClr val="000000"/>
                </a:solidFill>
                <a:latin typeface="Lato"/>
                <a:ea typeface="AppleSystemUIFont"/>
              </a:rPr>
              <a:t>Siya ang unang naging punong kawani (</a:t>
            </a:r>
            <a:r>
              <a:rPr b="0" i="1" lang="en-PH" sz="1800" spc="-1" strike="noStrike">
                <a:solidFill>
                  <a:srgbClr val="000000"/>
                </a:solidFill>
                <a:latin typeface="Lato"/>
                <a:ea typeface="AppleSystemUIFontItalic"/>
              </a:rPr>
              <a:t>chief of staff</a:t>
            </a:r>
            <a:r>
              <a:rPr b="0" lang="en-PH" sz="1800" spc="-1" strike="noStrike">
                <a:solidFill>
                  <a:srgbClr val="000000"/>
                </a:solidFill>
                <a:latin typeface="Lato"/>
                <a:ea typeface="AppleSystemUIFont"/>
              </a:rPr>
              <a:t>) ng Sandatahang Lakas ng Pilipinas. </a:t>
            </a:r>
            <a:endParaRPr b="0" lang="en-PH" sz="1800" spc="-1" strike="noStrike">
              <a:latin typeface="Arial"/>
            </a:endParaRPr>
          </a:p>
          <a:p>
            <a:pPr algn="just">
              <a:lnSpc>
                <a:spcPct val="100000"/>
              </a:lnSpc>
              <a:spcAft>
                <a:spcPts val="601"/>
              </a:spcAft>
              <a:buNone/>
            </a:pP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1360" cy="1143720"/>
          </a:xfrm>
          <a:prstGeom prst="rect">
            <a:avLst/>
          </a:prstGeom>
          <a:noFill/>
          <a:ln w="0">
            <a:noFill/>
          </a:ln>
        </p:spPr>
        <p:txBody>
          <a:bodyPr lIns="0" rIns="0" tIns="0" bIns="0" anchor="ctr">
            <a:noAutofit/>
          </a:bodyPr>
          <a:p>
            <a:pPr>
              <a:lnSpc>
                <a:spcPct val="100000"/>
              </a:lnSpc>
              <a:buNone/>
            </a:pPr>
            <a:r>
              <a:rPr b="1" lang="en-PH" sz="3600" spc="-1" strike="noStrike">
                <a:latin typeface="Lato"/>
              </a:rPr>
              <a:t>SUSI NG PAGWAWASTO</a:t>
            </a:r>
            <a:endParaRPr b="0" lang="en-PH" sz="3600" spc="-1" strike="noStrike">
              <a:latin typeface="Arial"/>
            </a:endParaRPr>
          </a:p>
        </p:txBody>
      </p:sp>
      <p:sp>
        <p:nvSpPr>
          <p:cNvPr id="249" name="PlaceHolder 2"/>
          <p:cNvSpPr>
            <a:spLocks noGrp="1"/>
          </p:cNvSpPr>
          <p:nvPr>
            <p:ph/>
          </p:nvPr>
        </p:nvSpPr>
        <p:spPr>
          <a:xfrm>
            <a:off x="609480" y="1604520"/>
            <a:ext cx="10971360" cy="3976200"/>
          </a:xfrm>
          <a:prstGeom prst="rect">
            <a:avLst/>
          </a:prstGeom>
          <a:noFill/>
          <a:ln w="0">
            <a:noFill/>
          </a:ln>
        </p:spPr>
        <p:txBody>
          <a:bodyPr lIns="0" rIns="0" tIns="0" bIns="0" anchor="t">
            <a:normAutofit/>
          </a:bodyPr>
          <a:p>
            <a:pPr marL="304920" algn="just">
              <a:lnSpc>
                <a:spcPct val="100000"/>
              </a:lnSpc>
              <a:buNone/>
            </a:pPr>
            <a:r>
              <a:rPr b="0" lang="en-PH" sz="1800" spc="-1" strike="noStrike">
                <a:solidFill>
                  <a:srgbClr val="000000"/>
                </a:solidFill>
                <a:latin typeface="Lato"/>
                <a:ea typeface="Arial;Arial"/>
              </a:rPr>
              <a:t>1. Antonio Luna </a:t>
            </a:r>
            <a:endParaRPr b="0" lang="en-PH" sz="1800" spc="-1" strike="noStrike">
              <a:latin typeface="Arial"/>
            </a:endParaRPr>
          </a:p>
          <a:p>
            <a:pPr marL="304920" algn="just">
              <a:lnSpc>
                <a:spcPct val="100000"/>
              </a:lnSpc>
              <a:buNone/>
            </a:pPr>
            <a:r>
              <a:rPr b="0" lang="en-PH" sz="1800" spc="-1" strike="noStrike">
                <a:solidFill>
                  <a:srgbClr val="000000"/>
                </a:solidFill>
                <a:latin typeface="Lato"/>
                <a:ea typeface="Arial;Arial"/>
              </a:rPr>
              <a:t>2. Gregorio del Pilar</a:t>
            </a:r>
            <a:endParaRPr b="0" lang="en-PH" sz="1800" spc="-1" strike="noStrike">
              <a:latin typeface="Arial"/>
            </a:endParaRPr>
          </a:p>
          <a:p>
            <a:pPr marL="304920" algn="just">
              <a:lnSpc>
                <a:spcPct val="100000"/>
              </a:lnSpc>
              <a:buNone/>
            </a:pPr>
            <a:r>
              <a:rPr b="0" lang="en-PH" sz="1800" spc="-1" strike="noStrike">
                <a:solidFill>
                  <a:srgbClr val="000000"/>
                </a:solidFill>
                <a:latin typeface="Lato"/>
                <a:ea typeface="Arial;Arial"/>
              </a:rPr>
              <a:t>3. Macario Sakay </a:t>
            </a:r>
            <a:endParaRPr b="0" lang="en-PH" sz="1800" spc="-1" strike="noStrike">
              <a:latin typeface="Arial"/>
            </a:endParaRPr>
          </a:p>
          <a:p>
            <a:pPr marL="304920" algn="just">
              <a:lnSpc>
                <a:spcPct val="100000"/>
              </a:lnSpc>
              <a:buNone/>
            </a:pPr>
            <a:r>
              <a:rPr b="0" lang="en-PH" sz="1800" spc="-1" strike="noStrike">
                <a:solidFill>
                  <a:srgbClr val="000000"/>
                </a:solidFill>
                <a:latin typeface="Lato"/>
                <a:ea typeface="Arial;Arial"/>
              </a:rPr>
              <a:t>4. Simeón Ola </a:t>
            </a:r>
            <a:endParaRPr b="0" lang="en-PH" sz="1800" spc="-1" strike="noStrike">
              <a:latin typeface="Arial"/>
            </a:endParaRPr>
          </a:p>
          <a:p>
            <a:pPr marL="304920" algn="just">
              <a:lnSpc>
                <a:spcPct val="100000"/>
              </a:lnSpc>
              <a:buNone/>
            </a:pPr>
            <a:r>
              <a:rPr b="0" lang="en-PH" sz="1800" spc="-1" strike="noStrike">
                <a:solidFill>
                  <a:srgbClr val="000000"/>
                </a:solidFill>
                <a:latin typeface="Lato"/>
                <a:ea typeface="Arial;Arial"/>
              </a:rPr>
              <a:t>5. Artemio Ricarte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68480" cy="1140840"/>
          </a:xfrm>
          <a:prstGeom prst="rect">
            <a:avLst/>
          </a:prstGeom>
          <a:noFill/>
          <a:ln w="0">
            <a:noFill/>
          </a:ln>
        </p:spPr>
        <p:txBody>
          <a:bodyPr lIns="0" rIns="0" tIns="0" bIns="0" anchor="ctr">
            <a:noAutofit/>
          </a:bodyPr>
          <a:p>
            <a:pPr>
              <a:lnSpc>
                <a:spcPct val="100000"/>
              </a:lnSpc>
              <a:buNone/>
            </a:pPr>
            <a:r>
              <a:rPr b="1" lang="en-US" sz="3600" spc="-1" strike="noStrike">
                <a:solidFill>
                  <a:srgbClr val="000000"/>
                </a:solidFill>
                <a:latin typeface="Lato"/>
                <a:ea typeface="Arial Black;Arial Black"/>
              </a:rPr>
              <a:t>Mga Natatanging Pilipino na Nakipaglaban sa mga Amerikano</a:t>
            </a:r>
            <a:endParaRPr b="0" lang="en-PH" sz="3600" spc="-1" strike="noStrike">
              <a:latin typeface="Arial"/>
            </a:endParaRPr>
          </a:p>
        </p:txBody>
      </p:sp>
      <p:sp>
        <p:nvSpPr>
          <p:cNvPr id="170" name="PlaceHolder 2"/>
          <p:cNvSpPr>
            <a:spLocks noGrp="1"/>
          </p:cNvSpPr>
          <p:nvPr>
            <p:ph type="subTitle"/>
          </p:nvPr>
        </p:nvSpPr>
        <p:spPr>
          <a:xfrm>
            <a:off x="609480" y="1800000"/>
            <a:ext cx="10968480" cy="1834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algn="just">
              <a:lnSpc>
                <a:spcPct val="100000"/>
              </a:lnSpc>
              <a:spcAft>
                <a:spcPts val="601"/>
              </a:spcAft>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Tunghayan at kilalanin ang ilan sa mga Pilipinong matapang na nakipagbaka sa panahon ng Digmaang Pilipino at Amerikano. Bawat isa ay gumanap ng mahalagang tungkulin, tungkulin na sa mga panahong iyon ay maaaring katumbas ng kanilang sariling buhay. Dahil sa pag-ibig sa bayan, bawat tungkulin ay kanilang buong giting na ginampanan. </a:t>
            </a:r>
            <a:endParaRPr b="0" lang="en-PH" sz="1800" spc="-1" strike="noStrike">
              <a:latin typeface="Arial"/>
            </a:endParaRPr>
          </a:p>
          <a:p>
            <a:pPr algn="just">
              <a:lnSpc>
                <a:spcPct val="100000"/>
              </a:lnSpc>
              <a:spcAft>
                <a:spcPts val="601"/>
              </a:spcAft>
              <a:buNone/>
            </a:pPr>
            <a:r>
              <a:rPr b="1" lang="en-PH" sz="1800" spc="-1" strike="noStrike">
                <a:solidFill>
                  <a:srgbClr val="000000"/>
                </a:solidFill>
                <a:latin typeface="Lato"/>
                <a:ea typeface="Arial;Arial"/>
              </a:rPr>
              <a:t>	</a:t>
            </a:r>
            <a:r>
              <a:rPr b="1" lang="en-PH" sz="1800" spc="-1" strike="noStrike">
                <a:solidFill>
                  <a:srgbClr val="000000"/>
                </a:solidFill>
                <a:latin typeface="Lato"/>
                <a:ea typeface="Arial;Arial"/>
              </a:rPr>
              <a:t>Isa-isahin natin ang mahahalagang kuwento ng kanilang kabayanihan.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568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 Black;Arial Black"/>
              </a:rPr>
              <a:t>Emilio Aguinaldo y Famy, Sr.</a:t>
            </a:r>
            <a:endParaRPr b="0" lang="en-PH" sz="3600" spc="-1" strike="noStrike">
              <a:latin typeface="Arial"/>
            </a:endParaRPr>
          </a:p>
        </p:txBody>
      </p:sp>
      <p:sp>
        <p:nvSpPr>
          <p:cNvPr id="172" name="PlaceHolder 2"/>
          <p:cNvSpPr>
            <a:spLocks noGrp="1"/>
          </p:cNvSpPr>
          <p:nvPr>
            <p:ph type="subTitle"/>
          </p:nvPr>
        </p:nvSpPr>
        <p:spPr>
          <a:xfrm>
            <a:off x="609480" y="1008000"/>
            <a:ext cx="820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gn="just">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Marso 22, 1869</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Cavite el Viejo</a:t>
            </a:r>
            <a:r>
              <a:rPr b="0" lang="en-PH" sz="1800" spc="-1" strike="noStrike">
                <a:solidFill>
                  <a:srgbClr val="000000"/>
                </a:solidFill>
                <a:latin typeface="Lato"/>
                <a:ea typeface="Arial;Arial"/>
              </a:rPr>
              <a:t> (ngayon ay Kawit, Cavite)</a:t>
            </a:r>
            <a:endParaRPr b="0" lang="en-PH"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Mga magulang – </a:t>
            </a:r>
            <a:r>
              <a:rPr b="1" lang="en-PH" sz="1800" spc="-1" strike="noStrike">
                <a:solidFill>
                  <a:srgbClr val="000000"/>
                </a:solidFill>
                <a:latin typeface="Lato"/>
                <a:ea typeface="Arial;Arial"/>
              </a:rPr>
              <a:t>Trinidad Famy Aguinaldo</a:t>
            </a:r>
            <a:r>
              <a:rPr b="0" lang="en-PH" sz="1800" spc="-1" strike="noStrike">
                <a:solidFill>
                  <a:srgbClr val="000000"/>
                </a:solidFill>
                <a:latin typeface="Lato"/>
                <a:ea typeface="Arial;Arial"/>
              </a:rPr>
              <a:t> at </a:t>
            </a:r>
            <a:r>
              <a:rPr b="1" lang="en-PH" sz="1800" spc="-1" strike="noStrike">
                <a:solidFill>
                  <a:srgbClr val="000000"/>
                </a:solidFill>
                <a:latin typeface="Lato"/>
                <a:ea typeface="Arial;Arial"/>
              </a:rPr>
              <a:t>Carlos Jamir Aguinaldo</a:t>
            </a:r>
            <a:endParaRPr b="0" lang="en-PH" sz="1800" spc="-1" strike="noStrike">
              <a:latin typeface="Arial"/>
            </a:endParaRPr>
          </a:p>
        </p:txBody>
      </p:sp>
      <p:sp>
        <p:nvSpPr>
          <p:cNvPr id="173" name="PlaceHolder 1"/>
          <p:cNvSpPr/>
          <p:nvPr/>
        </p:nvSpPr>
        <p:spPr>
          <a:xfrm>
            <a:off x="609840" y="1872000"/>
            <a:ext cx="8209080" cy="183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Ang kaniyang mga magulang ay mga maykaya sa buhay at kabilang sa lahing </a:t>
            </a:r>
            <a:r>
              <a:rPr b="0" i="1" lang="en-PH" sz="1800" spc="-1" strike="noStrike">
                <a:solidFill>
                  <a:srgbClr val="000000"/>
                </a:solidFill>
                <a:latin typeface="Lato"/>
                <a:ea typeface="Arial;Arial"/>
              </a:rPr>
              <a:t>mestizo </a:t>
            </a:r>
            <a:r>
              <a:rPr b="0" lang="en-PH" sz="1800" spc="-1" strike="noStrike">
                <a:solidFill>
                  <a:srgbClr val="000000"/>
                </a:solidFill>
                <a:latin typeface="Lato"/>
                <a:ea typeface="Arial;Arial"/>
              </a:rPr>
              <a:t>(Pilipino-Tsino). Naging daan ito upang siya ay maging </a:t>
            </a:r>
            <a:r>
              <a:rPr b="1" i="1" lang="en-PH" sz="1800" spc="-1" strike="noStrike">
                <a:solidFill>
                  <a:srgbClr val="000000"/>
                </a:solidFill>
                <a:latin typeface="Lato"/>
                <a:ea typeface="Arial;Arial"/>
              </a:rPr>
              <a:t>cabeza de barangay</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(pinuno ng baryo o barangay) at kalaunan ay </a:t>
            </a:r>
            <a:r>
              <a:rPr b="1" i="1" lang="en-PH" sz="1800" spc="-1" strike="noStrike">
                <a:solidFill>
                  <a:srgbClr val="000000"/>
                </a:solidFill>
                <a:latin typeface="Lato"/>
                <a:ea typeface="Arial;Arial"/>
              </a:rPr>
              <a:t>gobernadorcillo</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o </a:t>
            </a:r>
            <a:r>
              <a:rPr b="1" i="1" lang="en-PH" sz="1800" spc="-1" strike="noStrike">
                <a:solidFill>
                  <a:srgbClr val="000000"/>
                </a:solidFill>
                <a:latin typeface="Lato"/>
                <a:ea typeface="Arial;Arial"/>
              </a:rPr>
              <a:t>capitan municipal</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(pinuno ng bayan o </a:t>
            </a:r>
            <a:r>
              <a:rPr b="0" i="1" lang="en-PH" sz="1800" spc="-1" strike="noStrike">
                <a:solidFill>
                  <a:srgbClr val="000000"/>
                </a:solidFill>
                <a:latin typeface="Lato"/>
                <a:ea typeface="Arial;Arial"/>
              </a:rPr>
              <a:t>pueblo</a:t>
            </a:r>
            <a:r>
              <a:rPr b="0" lang="en-PH" sz="1800" spc="-1" strike="noStrike">
                <a:solidFill>
                  <a:srgbClr val="000000"/>
                </a:solidFill>
                <a:latin typeface="Lato"/>
                <a:ea typeface="Arial;Arial"/>
              </a:rPr>
              <a:t>) sa panahon ng mga Espanyol. </a:t>
            </a:r>
            <a:endParaRPr b="0" lang="en-PH" sz="1800" spc="-1" strike="noStrike">
              <a:latin typeface="Arial"/>
            </a:endParaRPr>
          </a:p>
        </p:txBody>
      </p:sp>
      <p:sp>
        <p:nvSpPr>
          <p:cNvPr id="174" name="PlaceHolder 7"/>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Isa si Aguinaldo sa mga naging </a:t>
            </a:r>
            <a:r>
              <a:rPr b="1" lang="en-PH" sz="1800" spc="-1" strike="noStrike">
                <a:solidFill>
                  <a:srgbClr val="000000"/>
                </a:solidFill>
                <a:latin typeface="Lato"/>
                <a:ea typeface="Arial;Arial"/>
              </a:rPr>
              <a:t>aktibong lider ng rebolusyon</a:t>
            </a:r>
            <a:r>
              <a:rPr b="0" lang="en-PH" sz="1800" spc="-1" strike="noStrike">
                <a:solidFill>
                  <a:srgbClr val="000000"/>
                </a:solidFill>
                <a:latin typeface="Lato"/>
                <a:ea typeface="Arial;Arial"/>
              </a:rPr>
              <a:t>––</a:t>
            </a:r>
            <a:r>
              <a:rPr b="1" lang="en-PH" sz="1800" spc="-1" strike="noStrike">
                <a:solidFill>
                  <a:srgbClr val="000000"/>
                </a:solidFill>
                <a:latin typeface="Lato"/>
                <a:ea typeface="Arial;Arial"/>
              </a:rPr>
              <a:t>una</a:t>
            </a:r>
            <a:r>
              <a:rPr b="0" lang="en-PH" sz="1800" spc="-1" strike="noStrike">
                <a:solidFill>
                  <a:srgbClr val="000000"/>
                </a:solidFill>
                <a:latin typeface="Lato"/>
                <a:ea typeface="Arial;Arial"/>
              </a:rPr>
              <a:t>, laban sa mga Espanyol, at </a:t>
            </a:r>
            <a:r>
              <a:rPr b="1" lang="en-PH" sz="1800" spc="-1" strike="noStrike">
                <a:solidFill>
                  <a:srgbClr val="000000"/>
                </a:solidFill>
                <a:latin typeface="Lato"/>
                <a:ea typeface="Arial;Arial"/>
              </a:rPr>
              <a:t>pangalawa</a:t>
            </a:r>
            <a:r>
              <a:rPr b="0" lang="en-PH" sz="1800" spc="-1" strike="noStrike">
                <a:solidFill>
                  <a:srgbClr val="000000"/>
                </a:solidFill>
                <a:latin typeface="Lato"/>
                <a:ea typeface="Arial;Arial"/>
              </a:rPr>
              <a:t>, laban sa mga Amerikano. Nakilala siya bilang isang matapang na heneral sa Cavite. Sa kaniyang pamumuno, nagtagumpay ang mga sundalong Caviteño sa kanilang pakikipaglaban at pananalakay sa iba’t ibang garison o kampo ng mga Espanyol sa Cavite.</a:t>
            </a:r>
            <a:endParaRPr b="0" lang="en-PH" sz="1800" spc="-1" strike="noStrike">
              <a:latin typeface="Arial"/>
            </a:endParaRPr>
          </a:p>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Sa pagkawala ni Andres Bonifacio bilang tagapagtatag at pinuno ng rebolusyon, tumayo si Emilio Aguinaldo bilang panibagong lider. Sa kaniyang pamumuno, naiproklama ang </a:t>
            </a:r>
            <a:r>
              <a:rPr b="1" lang="en-PH" sz="1800" spc="-1" strike="noStrike">
                <a:solidFill>
                  <a:srgbClr val="000000"/>
                </a:solidFill>
                <a:latin typeface="Lato"/>
                <a:ea typeface="Arial;Arial"/>
              </a:rPr>
              <a:t>kasarinlan ng Pilipinas</a:t>
            </a:r>
            <a:r>
              <a:rPr b="0" lang="en-PH" sz="1800" spc="-1" strike="noStrike">
                <a:solidFill>
                  <a:srgbClr val="000000"/>
                </a:solidFill>
                <a:latin typeface="Lato"/>
                <a:ea typeface="Arial;Arial"/>
              </a:rPr>
              <a:t> noong </a:t>
            </a:r>
            <a:r>
              <a:rPr b="1" lang="en-PH" sz="1800" spc="-1" strike="noStrike">
                <a:solidFill>
                  <a:srgbClr val="000000"/>
                </a:solidFill>
                <a:latin typeface="Lato"/>
                <a:ea typeface="Arial;Arial"/>
              </a:rPr>
              <a:t>Hunyo 12, 1898</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Kawit, Cavite</a:t>
            </a:r>
            <a:r>
              <a:rPr b="0" lang="en-PH" sz="1800" spc="-1" strike="noStrike">
                <a:solidFill>
                  <a:srgbClr val="000000"/>
                </a:solidFill>
                <a:latin typeface="Lato"/>
                <a:ea typeface="Arial;Arial"/>
              </a:rPr>
              <a:t>. Ito ang naging hudyat ng pagtatapos ng mahigit tatlong daang taon na pamamalakad ng mga Espanyol sa bansa. </a:t>
            </a:r>
            <a:endParaRPr b="0" lang="en-PH" sz="1800" spc="-1" strike="noStrike">
              <a:latin typeface="Arial"/>
            </a:endParaRPr>
          </a:p>
        </p:txBody>
      </p:sp>
      <p:pic>
        <p:nvPicPr>
          <p:cNvPr id="175" name="" descr=""/>
          <p:cNvPicPr/>
          <p:nvPr/>
        </p:nvPicPr>
        <p:blipFill>
          <a:blip r:embed="rId1"/>
          <a:stretch/>
        </p:blipFill>
        <p:spPr>
          <a:xfrm>
            <a:off x="8987400" y="1044000"/>
            <a:ext cx="1811520" cy="2660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568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601"/>
              </a:spcAft>
              <a:buNone/>
            </a:pPr>
            <a:r>
              <a:rPr b="1" lang="en-US" sz="3600" spc="-1" strike="noStrike">
                <a:solidFill>
                  <a:srgbClr val="ffffff"/>
                </a:solidFill>
                <a:latin typeface="Lato"/>
                <a:ea typeface="Arial Black;Arial Black"/>
              </a:rPr>
              <a:t>Emilio Aguinaldo y Famy, Sr.</a:t>
            </a:r>
            <a:endParaRPr b="0" lang="en-PH" sz="3600" spc="-1" strike="noStrike">
              <a:latin typeface="Arial"/>
            </a:endParaRPr>
          </a:p>
        </p:txBody>
      </p:sp>
      <p:sp>
        <p:nvSpPr>
          <p:cNvPr id="177" name="PlaceHolder 10"/>
          <p:cNvSpPr/>
          <p:nvPr/>
        </p:nvSpPr>
        <p:spPr>
          <a:xfrm>
            <a:off x="609840" y="1620000"/>
            <a:ext cx="8209080" cy="3058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Dahil sa pagsiklab ng Digmaang Pilipino at Amerikano, nagpatuloy ang pakikibaka ng mga rebolusyonaryo sa ilalim ng pamumuno ni Aguinaldo. Siya ang nagtatag at naging </a:t>
            </a:r>
            <a:r>
              <a:rPr b="1" lang="en-PH" sz="1800" spc="-1" strike="noStrike">
                <a:solidFill>
                  <a:srgbClr val="000000"/>
                </a:solidFill>
                <a:latin typeface="Lato"/>
                <a:ea typeface="Arial;Arial"/>
              </a:rPr>
              <a:t>unang pangulo ng Unang Republika ng Pilipinas</a:t>
            </a:r>
            <a:r>
              <a:rPr b="0" lang="en-PH" sz="1800" spc="-1" strike="noStrike">
                <a:solidFill>
                  <a:srgbClr val="000000"/>
                </a:solidFill>
                <a:latin typeface="Lato"/>
                <a:ea typeface="Arial;Arial"/>
              </a:rPr>
              <a:t> o kilala rin sa tawag na </a:t>
            </a:r>
            <a:r>
              <a:rPr b="1" lang="en-PH" sz="1800" spc="-1" strike="noStrike">
                <a:solidFill>
                  <a:srgbClr val="000000"/>
                </a:solidFill>
                <a:latin typeface="Lato"/>
                <a:ea typeface="Arial;Arial"/>
              </a:rPr>
              <a:t>Malolos Republic</a:t>
            </a:r>
            <a:r>
              <a:rPr b="0" lang="en-PH" sz="1800" spc="-1" strike="noStrike">
                <a:solidFill>
                  <a:srgbClr val="000000"/>
                </a:solidFill>
                <a:latin typeface="Lato"/>
                <a:ea typeface="Arial;Arial"/>
              </a:rPr>
              <a:t>, taong </a:t>
            </a:r>
            <a:r>
              <a:rPr b="1" lang="en-PH" sz="1800" spc="-1" strike="noStrike">
                <a:solidFill>
                  <a:srgbClr val="000000"/>
                </a:solidFill>
                <a:latin typeface="Lato"/>
                <a:ea typeface="Arial;Arial"/>
              </a:rPr>
              <a:t>1899</a:t>
            </a:r>
            <a:r>
              <a:rPr b="0" lang="en-PH" sz="1800" spc="-1" strike="noStrike">
                <a:solidFill>
                  <a:srgbClr val="000000"/>
                </a:solidFill>
                <a:latin typeface="Lato"/>
                <a:ea typeface="Arial;Arial"/>
              </a:rPr>
              <a:t>. Ito ang itinuturing na pinakaunang republika na naitatag sa Asya na mayroong sariling saligang batas o konstitusyon (tinawag na Malolos Constitution) na pinagtibay ng mga mambabatas. Sa ilalim ng Malolos Republic</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naging aktibong lider si Aguinaldo sa paglaban sa hukbong Amerikano. Dahil sa pagiging pinuno ng republika, naging pangunahing layunin ng puwersang Amerikano ang pagtugis sa kaniya. Kalaunan, nahuli siya ng puwersang Amerikano noong </a:t>
            </a:r>
            <a:r>
              <a:rPr b="1" lang="en-PH" sz="1800" spc="-1" strike="noStrike">
                <a:solidFill>
                  <a:srgbClr val="000000"/>
                </a:solidFill>
                <a:latin typeface="Lato"/>
                <a:ea typeface="Arial;Arial"/>
              </a:rPr>
              <a:t>Marso 23, 1901</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Palanan, Isabela</a:t>
            </a:r>
            <a:r>
              <a:rPr b="0" lang="en-PH" sz="1800" spc="-1" strike="noStrike">
                <a:solidFill>
                  <a:srgbClr val="000000"/>
                </a:solidFill>
                <a:latin typeface="Lato"/>
                <a:ea typeface="Arial;Arial"/>
              </a:rPr>
              <a:t>, at naging hudyat ito ng pagtatapos ng Unang Republika ng Pilipinas. </a:t>
            </a:r>
            <a:endParaRPr b="0" lang="en-PH" sz="1800" spc="-1" strike="noStrike">
              <a:latin typeface="Arial"/>
            </a:endParaRPr>
          </a:p>
        </p:txBody>
      </p:sp>
      <p:pic>
        <p:nvPicPr>
          <p:cNvPr id="178" name="" descr=""/>
          <p:cNvPicPr/>
          <p:nvPr/>
        </p:nvPicPr>
        <p:blipFill>
          <a:blip r:embed="rId1"/>
          <a:stretch/>
        </p:blipFill>
        <p:spPr>
          <a:xfrm>
            <a:off x="9131760" y="1656000"/>
            <a:ext cx="2027160" cy="29764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009440" cy="625320"/>
          </a:xfrm>
          <a:prstGeom prst="rect">
            <a:avLst/>
          </a:prstGeom>
          <a:solidFill>
            <a:srgbClr val="c9211e"/>
          </a:solidFill>
          <a:ln w="38160">
            <a:solidFill>
              <a:srgbClr val="000000"/>
            </a:solidFill>
            <a:round/>
          </a:ln>
        </p:spPr>
        <p:txBody>
          <a:bodyPr lIns="19080" rIns="19080" tIns="19080" bIns="19080" anchor="ctr">
            <a:noAutofit/>
          </a:bodyPr>
          <a:p>
            <a:pPr algn="ctr">
              <a:lnSpc>
                <a:spcPct val="100000"/>
              </a:lnSpc>
              <a:spcAft>
                <a:spcPts val="499"/>
              </a:spcAft>
              <a:buNone/>
            </a:pPr>
            <a:r>
              <a:rPr b="1" lang="en-US" sz="3200" spc="-1" strike="noStrike">
                <a:solidFill>
                  <a:srgbClr val="ffffff"/>
                </a:solidFill>
                <a:latin typeface="Lato"/>
                <a:ea typeface="Arial Black;Arial Black"/>
              </a:rPr>
              <a:t>Antonio Narciso Luna de San Pedro y Novicio Ancheta </a:t>
            </a:r>
            <a:endParaRPr b="0" lang="en-PH" sz="3200" spc="-1" strike="noStrike">
              <a:latin typeface="Arial"/>
            </a:endParaRPr>
          </a:p>
        </p:txBody>
      </p:sp>
      <p:sp>
        <p:nvSpPr>
          <p:cNvPr id="180" name="PlaceHolder 2"/>
          <p:cNvSpPr>
            <a:spLocks noGrp="1"/>
          </p:cNvSpPr>
          <p:nvPr>
            <p:ph type="subTitle"/>
          </p:nvPr>
        </p:nvSpPr>
        <p:spPr>
          <a:xfrm>
            <a:off x="609480" y="1008000"/>
            <a:ext cx="820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1800" spc="-1" strike="noStrike">
                <a:solidFill>
                  <a:srgbClr val="000000"/>
                </a:solidFill>
                <a:latin typeface="Lato"/>
                <a:ea typeface="Arial;Arial"/>
              </a:rPr>
              <a:t>ipinanganak noong </a:t>
            </a:r>
            <a:r>
              <a:rPr b="1" lang="en-PH" sz="1800" spc="-1" strike="noStrike">
                <a:solidFill>
                  <a:srgbClr val="000000"/>
                </a:solidFill>
                <a:latin typeface="Lato"/>
                <a:ea typeface="Arial;Arial"/>
              </a:rPr>
              <a:t>Oktubre 29, 1866</a:t>
            </a:r>
            <a:r>
              <a:rPr b="0" lang="en-PH" sz="1800" spc="-1" strike="noStrike">
                <a:solidFill>
                  <a:srgbClr val="000000"/>
                </a:solidFill>
                <a:latin typeface="Lato"/>
                <a:ea typeface="Arial;Arial"/>
              </a:rPr>
              <a:t> sa </a:t>
            </a:r>
            <a:r>
              <a:rPr b="1" lang="en-PH" sz="1800" spc="-1" strike="noStrike">
                <a:solidFill>
                  <a:srgbClr val="000000"/>
                </a:solidFill>
                <a:latin typeface="Lato"/>
                <a:ea typeface="Arial;Arial"/>
              </a:rPr>
              <a:t>Binondo, Maynila</a:t>
            </a:r>
            <a:r>
              <a:rPr b="0" lang="en-PH" sz="1800" spc="-1" strike="noStrike">
                <a:solidFill>
                  <a:srgbClr val="000000"/>
                </a:solidFill>
                <a:latin typeface="Lato"/>
                <a:ea typeface="Arial;Arial"/>
              </a:rPr>
              <a:t>. </a:t>
            </a:r>
            <a:endParaRPr b="0" lang="en-PH" sz="1800" spc="-1" strike="noStrike">
              <a:latin typeface="Arial"/>
            </a:endParaRPr>
          </a:p>
        </p:txBody>
      </p:sp>
      <p:sp>
        <p:nvSpPr>
          <p:cNvPr id="181" name="PlaceHolder 12"/>
          <p:cNvSpPr/>
          <p:nvPr/>
        </p:nvSpPr>
        <p:spPr>
          <a:xfrm>
            <a:off x="609840" y="1872000"/>
            <a:ext cx="8209080" cy="183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Arial;Arial"/>
                <a:ea typeface="Arial;Arial"/>
              </a:rPr>
              <a:t>	</a:t>
            </a:r>
            <a:r>
              <a:rPr b="0" lang="en-PH" sz="1800" spc="-1" strike="noStrike">
                <a:solidFill>
                  <a:srgbClr val="000000"/>
                </a:solidFill>
                <a:latin typeface="Arial;Arial"/>
                <a:ea typeface="Arial;Arial"/>
              </a:rPr>
              <a:t>Isa siya sa mga pinakamahusay na heneral sa panahon ng Rebolusyong Pilipino laban sa mga Espanyol at Amerikano. Kilala siya bilang mahigpit at disiplinadong opisyal o sundalo. </a:t>
            </a:r>
            <a:endParaRPr b="0" lang="en-PH" sz="1800" spc="-1" strike="noStrike">
              <a:latin typeface="Arial"/>
            </a:endParaRPr>
          </a:p>
        </p:txBody>
      </p:sp>
      <p:sp>
        <p:nvSpPr>
          <p:cNvPr id="182" name="PlaceHolder 13"/>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Lingid sa kaalaman ng marami, siya ay isa ring </a:t>
            </a:r>
            <a:r>
              <a:rPr b="1" lang="en-PH" sz="1800" spc="-1" strike="noStrike">
                <a:solidFill>
                  <a:srgbClr val="000000"/>
                </a:solidFill>
                <a:latin typeface="Lato"/>
                <a:ea typeface="Arial;Arial"/>
              </a:rPr>
              <a:t>dalubhasa</a:t>
            </a:r>
            <a:r>
              <a:rPr b="0" lang="en-PH" sz="1800" spc="-1" strike="noStrike">
                <a:solidFill>
                  <a:srgbClr val="000000"/>
                </a:solidFill>
                <a:latin typeface="Lato"/>
                <a:ea typeface="Arial;Arial"/>
              </a:rPr>
              <a:t> sa larangan ng </a:t>
            </a:r>
            <a:r>
              <a:rPr b="1" lang="en-PH" sz="1800" spc="-1" strike="noStrike">
                <a:solidFill>
                  <a:srgbClr val="000000"/>
                </a:solidFill>
                <a:latin typeface="Lato"/>
                <a:ea typeface="Arial;Arial"/>
              </a:rPr>
              <a:t>parmasyutika</a:t>
            </a:r>
            <a:r>
              <a:rPr b="0" lang="en-PH" sz="1800" spc="-1" strike="noStrike">
                <a:solidFill>
                  <a:srgbClr val="000000"/>
                </a:solidFill>
                <a:latin typeface="Lato"/>
                <a:ea typeface="Arial;Arial"/>
              </a:rPr>
              <a:t> at </a:t>
            </a:r>
            <a:r>
              <a:rPr b="1" lang="en-PH" sz="1800" spc="-1" strike="noStrike">
                <a:solidFill>
                  <a:srgbClr val="000000"/>
                </a:solidFill>
                <a:latin typeface="Lato"/>
                <a:ea typeface="Arial;Arial"/>
              </a:rPr>
              <a:t>agham</a:t>
            </a:r>
            <a:r>
              <a:rPr b="0" lang="en-PH" sz="1800" spc="-1" strike="noStrike">
                <a:solidFill>
                  <a:srgbClr val="000000"/>
                </a:solidFill>
                <a:latin typeface="Lato"/>
                <a:ea typeface="Arial;Arial"/>
              </a:rPr>
              <a:t> </a:t>
            </a:r>
            <a:r>
              <a:rPr b="1" lang="en-PH" sz="1800" spc="-1" strike="noStrike">
                <a:solidFill>
                  <a:srgbClr val="000000"/>
                </a:solidFill>
                <a:latin typeface="Lato"/>
                <a:ea typeface="Arial;Arial"/>
              </a:rPr>
              <a:t>pangkapaligiran</a:t>
            </a:r>
            <a:r>
              <a:rPr b="0" lang="en-PH" sz="1800" spc="-1" strike="noStrike">
                <a:solidFill>
                  <a:srgbClr val="000000"/>
                </a:solidFill>
                <a:latin typeface="Lato"/>
                <a:ea typeface="Arial;Arial"/>
              </a:rPr>
              <a:t>. Nakapagtapos siya ng </a:t>
            </a:r>
            <a:r>
              <a:rPr b="0" i="1" lang="en-PH" sz="1800" spc="-1" strike="noStrike">
                <a:solidFill>
                  <a:srgbClr val="000000"/>
                </a:solidFill>
                <a:latin typeface="Lato"/>
                <a:ea typeface="Arial;Arial"/>
              </a:rPr>
              <a:t>doctorate degree </a:t>
            </a:r>
            <a:r>
              <a:rPr b="0" lang="en-PH" sz="1800" spc="-1" strike="noStrike">
                <a:solidFill>
                  <a:srgbClr val="000000"/>
                </a:solidFill>
                <a:latin typeface="Lato"/>
                <a:ea typeface="Arial;Arial"/>
              </a:rPr>
              <a:t>sa kursong parmasyutika noong 1890 sa Madrid, Spain. Isa sa mga pangunahing ginawa ni Antonio Luna ay ang pagsasaliksik ukol sa mga mikrobyo at nakamamatay na mga sakit. Nag-aral din siya ng </a:t>
            </a:r>
            <a:r>
              <a:rPr b="1" i="1" lang="en-PH" sz="1800" spc="-1" strike="noStrike">
                <a:solidFill>
                  <a:srgbClr val="000000"/>
                </a:solidFill>
                <a:latin typeface="Lato"/>
                <a:ea typeface="Arial;Arial"/>
              </a:rPr>
              <a:t>medical chemistry</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sa Belgium. Pagbalik niya sa Pilipinas, naitalaga siya bilang </a:t>
            </a:r>
            <a:r>
              <a:rPr b="1" i="1" lang="en-PH" sz="1800" spc="-1" strike="noStrike">
                <a:solidFill>
                  <a:srgbClr val="000000"/>
                </a:solidFill>
                <a:latin typeface="Lato"/>
                <a:ea typeface="Arial;Arial"/>
              </a:rPr>
              <a:t>chemist expert</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sa laboratoryo ng Maynila, kung saan siya ang pinakaunang nagsagawa rito ng mga pag-aaral sa agham pangkapaligiran. Nagsagawa siya ng pag-aaral kung ano nga ba ang ligtas at hindi ligtas na inuming tubig. Isa rin siya sa mga nagsaliksik ukol sa komposisyon ng dugo ng tao at kung paano ito gamitin bilang ebidensiya (</a:t>
            </a:r>
            <a:r>
              <a:rPr b="0" i="1" lang="en-PH" sz="1800" spc="-1" strike="noStrike">
                <a:solidFill>
                  <a:srgbClr val="000000"/>
                </a:solidFill>
                <a:latin typeface="Lato"/>
                <a:ea typeface="Arial;Arial"/>
              </a:rPr>
              <a:t>forensic evidence</a:t>
            </a:r>
            <a:r>
              <a:rPr b="0" lang="en-PH" sz="1800" spc="-1" strike="noStrike">
                <a:solidFill>
                  <a:srgbClr val="000000"/>
                </a:solidFill>
                <a:latin typeface="Lato"/>
                <a:ea typeface="Arial;Arial"/>
              </a:rPr>
              <a:t>) sa paglutas ng mga krimen.</a:t>
            </a:r>
            <a:endParaRPr b="0" lang="en-PH" sz="1800" spc="-1" strike="noStrike">
              <a:latin typeface="Arial"/>
            </a:endParaRPr>
          </a:p>
        </p:txBody>
      </p:sp>
      <p:pic>
        <p:nvPicPr>
          <p:cNvPr id="183" name="" descr=""/>
          <p:cNvPicPr/>
          <p:nvPr/>
        </p:nvPicPr>
        <p:blipFill>
          <a:blip r:embed="rId1"/>
          <a:stretch/>
        </p:blipFill>
        <p:spPr>
          <a:xfrm>
            <a:off x="9378000" y="994320"/>
            <a:ext cx="1888920" cy="27738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5"/>
          <p:cNvSpPr/>
          <p:nvPr/>
        </p:nvSpPr>
        <p:spPr>
          <a:xfrm>
            <a:off x="609840" y="1620000"/>
            <a:ext cx="8209080" cy="3058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Bilang isang matalinong heneral, pinangunahan niya ang pagbuo ng mga estratehiya at taktika laban sa mga Amerikano. Isa siya sa mga itinuturing ng puwersang Amerikano na pinakamapanganib na heneral. Dulot ito ng kaniyang pagiging mahusay na </a:t>
            </a:r>
            <a:r>
              <a:rPr b="1" i="1" lang="en-PH" sz="1800" spc="-1" strike="noStrike">
                <a:solidFill>
                  <a:srgbClr val="000000"/>
                </a:solidFill>
                <a:latin typeface="Lato"/>
                <a:ea typeface="Arial;Arial"/>
              </a:rPr>
              <a:t>military strategist</a:t>
            </a:r>
            <a:r>
              <a:rPr b="0" i="1" lang="en-PH" sz="1800" spc="-1" strike="noStrike">
                <a:solidFill>
                  <a:srgbClr val="000000"/>
                </a:solidFill>
                <a:latin typeface="Lato"/>
                <a:ea typeface="Arial;Arial"/>
              </a:rPr>
              <a:t> </a:t>
            </a:r>
            <a:r>
              <a:rPr b="0" lang="en-PH" sz="1800" spc="-1" strike="noStrike">
                <a:solidFill>
                  <a:srgbClr val="000000"/>
                </a:solidFill>
                <a:latin typeface="Lato"/>
                <a:ea typeface="Arial;Arial"/>
              </a:rPr>
              <a:t>at </a:t>
            </a:r>
            <a:r>
              <a:rPr b="1" i="1" lang="en-PH" sz="1800" spc="-1" strike="noStrike">
                <a:solidFill>
                  <a:srgbClr val="000000"/>
                </a:solidFill>
                <a:latin typeface="Lato"/>
                <a:ea typeface="Arial;Arial"/>
              </a:rPr>
              <a:t>tactician</a:t>
            </a:r>
            <a:r>
              <a:rPr b="0" lang="en-PH" sz="1800" spc="-1" strike="noStrike">
                <a:solidFill>
                  <a:srgbClr val="000000"/>
                </a:solidFill>
                <a:latin typeface="Lato"/>
                <a:ea typeface="Arial;Arial"/>
              </a:rPr>
              <a:t>. Bilang patunay, binuo niya ang tinawag na </a:t>
            </a:r>
            <a:r>
              <a:rPr b="1" lang="en-PH" sz="1800" spc="-1" strike="noStrike">
                <a:solidFill>
                  <a:srgbClr val="000000"/>
                </a:solidFill>
                <a:latin typeface="Lato"/>
                <a:ea typeface="Arial;Arial"/>
              </a:rPr>
              <a:t>Luna Defense Line</a:t>
            </a:r>
            <a:r>
              <a:rPr b="0" lang="en-PH" sz="1800" spc="-1" strike="noStrike">
                <a:solidFill>
                  <a:srgbClr val="000000"/>
                </a:solidFill>
                <a:latin typeface="Lato"/>
                <a:ea typeface="Arial;Arial"/>
              </a:rPr>
              <a:t> na nagpahirap sa puwersang Amerikano sa pakikipaglaban sa mga mandirigmang Pilipino sa hilagang bahagi ng Maynila. Sa kasamaang-palad, pinaslang siya ng mga kawal na nasa panig ni Emilio Aguinaldo. Sa pagkamatay ni Antonio Luna noong </a:t>
            </a:r>
            <a:r>
              <a:rPr b="1" lang="en-PH" sz="1800" spc="-1" strike="noStrike">
                <a:solidFill>
                  <a:srgbClr val="000000"/>
                </a:solidFill>
                <a:latin typeface="Lato"/>
                <a:ea typeface="Arial;Arial"/>
              </a:rPr>
              <a:t>Hunyo 5, 1899</a:t>
            </a:r>
            <a:r>
              <a:rPr b="0" lang="en-PH" sz="1800" spc="-1" strike="noStrike">
                <a:solidFill>
                  <a:srgbClr val="000000"/>
                </a:solidFill>
                <a:latin typeface="Lato"/>
                <a:ea typeface="Arial;Arial"/>
              </a:rPr>
              <a:t>, nawalan ang mga sundalong Pilipino ng isang mahusay na pinuno. </a:t>
            </a:r>
            <a:endParaRPr b="0" lang="en-PH" sz="1800" spc="-1" strike="noStrike">
              <a:latin typeface="Arial"/>
            </a:endParaRPr>
          </a:p>
        </p:txBody>
      </p:sp>
      <p:sp>
        <p:nvSpPr>
          <p:cNvPr id="185" name="PlaceHolder 14"/>
          <p:cNvSpPr/>
          <p:nvPr/>
        </p:nvSpPr>
        <p:spPr>
          <a:xfrm>
            <a:off x="609840" y="273600"/>
            <a:ext cx="1000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gn="ctr">
              <a:lnSpc>
                <a:spcPct val="100000"/>
              </a:lnSpc>
              <a:spcAft>
                <a:spcPts val="499"/>
              </a:spcAft>
              <a:buNone/>
            </a:pPr>
            <a:r>
              <a:rPr b="1" lang="en-US" sz="3200" spc="-1" strike="noStrike">
                <a:solidFill>
                  <a:srgbClr val="ffffff"/>
                </a:solidFill>
                <a:latin typeface="Lato"/>
                <a:ea typeface="Arial Black;Arial Black"/>
              </a:rPr>
              <a:t>Antonio Narciso Luna de San Pedro y Novicio Ancheta </a:t>
            </a:r>
            <a:endParaRPr b="0" lang="en-PH" sz="3200" spc="-1" strike="noStrike">
              <a:latin typeface="Arial"/>
            </a:endParaRPr>
          </a:p>
        </p:txBody>
      </p:sp>
      <p:pic>
        <p:nvPicPr>
          <p:cNvPr id="186" name="" descr=""/>
          <p:cNvPicPr/>
          <p:nvPr/>
        </p:nvPicPr>
        <p:blipFill>
          <a:blip r:embed="rId1"/>
          <a:stretch/>
        </p:blipFill>
        <p:spPr>
          <a:xfrm>
            <a:off x="9090000" y="1761120"/>
            <a:ext cx="1888920" cy="2773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5869440" cy="625320"/>
          </a:xfrm>
          <a:prstGeom prst="rect">
            <a:avLst/>
          </a:prstGeom>
          <a:solidFill>
            <a:srgbClr val="c9211e"/>
          </a:solidFill>
          <a:ln w="38160">
            <a:solidFill>
              <a:srgbClr val="000000"/>
            </a:solidFill>
            <a:round/>
          </a:ln>
        </p:spPr>
        <p:txBody>
          <a:bodyPr lIns="19080" rIns="19080" tIns="19080" bIns="19080" anchor="ctr">
            <a:noAutofit/>
          </a:bodyPr>
          <a:p>
            <a:pPr>
              <a:lnSpc>
                <a:spcPct val="100000"/>
              </a:lnSpc>
              <a:buNone/>
            </a:pPr>
            <a:r>
              <a:rPr b="1" lang="en-US" sz="3600" spc="-1" strike="noStrike">
                <a:solidFill>
                  <a:srgbClr val="ffffff"/>
                </a:solidFill>
                <a:latin typeface="Lato"/>
                <a:ea typeface="Arial Black;Arial Black"/>
              </a:rPr>
              <a:t>Apolinario Mabini y Maranan</a:t>
            </a:r>
            <a:endParaRPr b="0" lang="en-PH" sz="3600" spc="-1" strike="noStrike">
              <a:latin typeface="Arial"/>
            </a:endParaRPr>
          </a:p>
        </p:txBody>
      </p:sp>
      <p:sp>
        <p:nvSpPr>
          <p:cNvPr id="188" name="PlaceHolder 2"/>
          <p:cNvSpPr>
            <a:spLocks noGrp="1"/>
          </p:cNvSpPr>
          <p:nvPr>
            <p:ph type="subTitle"/>
          </p:nvPr>
        </p:nvSpPr>
        <p:spPr>
          <a:xfrm>
            <a:off x="609480" y="1008000"/>
            <a:ext cx="8209440" cy="718920"/>
          </a:xfrm>
          <a:prstGeom prst="rect">
            <a:avLst/>
          </a:prstGeom>
          <a:gradFill rotWithShape="0">
            <a:gsLst>
              <a:gs pos="0">
                <a:srgbClr val="dde8cb"/>
              </a:gs>
              <a:gs pos="100000">
                <a:srgbClr val="ffd7d7"/>
              </a:gs>
            </a:gsLst>
            <a:lin ang="3600000"/>
          </a:gradFill>
          <a:ln w="0">
            <a:noFill/>
          </a:ln>
        </p:spPr>
        <p:txBody>
          <a:bodyPr lIns="0" rIns="0" tIns="0" bIns="0" anchor="ctr">
            <a:noAutofit/>
          </a:bodyPr>
          <a:p>
            <a:pPr marL="216000" indent="-216000">
              <a:lnSpc>
                <a:spcPct val="100000"/>
              </a:lnSpc>
              <a:spcAft>
                <a:spcPts val="601"/>
              </a:spcAft>
              <a:buClr>
                <a:srgbClr val="000000"/>
              </a:buClr>
              <a:buSzPct val="45000"/>
              <a:buFont typeface="Wingdings" charset="2"/>
              <a:buChar char=""/>
            </a:pPr>
            <a:r>
              <a:rPr b="0" lang="en-PH" sz="2000" spc="-1" strike="noStrike">
                <a:solidFill>
                  <a:srgbClr val="000000"/>
                </a:solidFill>
                <a:latin typeface="Lato"/>
                <a:ea typeface="Arial;Arial"/>
              </a:rPr>
              <a:t>ipinanganak noong </a:t>
            </a:r>
            <a:r>
              <a:rPr b="1" lang="en-PH" sz="2000" spc="-1" strike="noStrike">
                <a:solidFill>
                  <a:srgbClr val="000000"/>
                </a:solidFill>
                <a:latin typeface="Lato"/>
                <a:ea typeface="Arial;Arial"/>
              </a:rPr>
              <a:t>Hulyo 23, 1864</a:t>
            </a:r>
            <a:r>
              <a:rPr b="0" lang="en-PH" sz="2000" spc="-1" strike="noStrike">
                <a:solidFill>
                  <a:srgbClr val="000000"/>
                </a:solidFill>
                <a:latin typeface="Lato"/>
                <a:ea typeface="Arial;Arial"/>
              </a:rPr>
              <a:t> sa </a:t>
            </a:r>
            <a:r>
              <a:rPr b="1" lang="en-PH" sz="2000" spc="-1" strike="noStrike">
                <a:solidFill>
                  <a:srgbClr val="000000"/>
                </a:solidFill>
                <a:latin typeface="Lato"/>
                <a:ea typeface="Arial;Arial"/>
              </a:rPr>
              <a:t>Tanauan, Batangas</a:t>
            </a:r>
            <a:r>
              <a:rPr b="0" lang="en-PH" sz="2000" spc="-1" strike="noStrike">
                <a:solidFill>
                  <a:srgbClr val="000000"/>
                </a:solidFill>
                <a:latin typeface="Lato"/>
                <a:ea typeface="Arial;Arial"/>
              </a:rPr>
              <a:t>.</a:t>
            </a:r>
            <a:endParaRPr b="0" lang="en-PH" sz="2000" spc="-1" strike="noStrike">
              <a:latin typeface="Arial"/>
            </a:endParaRPr>
          </a:p>
        </p:txBody>
      </p:sp>
      <p:sp>
        <p:nvSpPr>
          <p:cNvPr id="189" name="PlaceHolder 18"/>
          <p:cNvSpPr/>
          <p:nvPr/>
        </p:nvSpPr>
        <p:spPr>
          <a:xfrm>
            <a:off x="609840" y="1872000"/>
            <a:ext cx="8209080" cy="183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2000" spc="-1" strike="noStrike">
                <a:solidFill>
                  <a:srgbClr val="000000"/>
                </a:solidFill>
                <a:latin typeface="Lato"/>
                <a:ea typeface="Arial;Arial"/>
              </a:rPr>
              <a:t>	</a:t>
            </a:r>
            <a:r>
              <a:rPr b="0" lang="en-PH" sz="2000" spc="-1" strike="noStrike">
                <a:solidFill>
                  <a:srgbClr val="000000"/>
                </a:solidFill>
                <a:latin typeface="Lato"/>
                <a:ea typeface="Arial;Arial"/>
              </a:rPr>
              <a:t>Nakapagtapos siya ng kursong abogasya sa Unibersidad ng Santo Tomas noong 1894. Siya ang tumayong tagapayo sa aspektong legal at konstitusyonal ng rebolusyonaryong pamahalaan na itinatag ni Emilio Aguinaldo. </a:t>
            </a:r>
            <a:endParaRPr b="0" lang="en-PH" sz="2000" spc="-1" strike="noStrike">
              <a:latin typeface="Arial"/>
            </a:endParaRPr>
          </a:p>
        </p:txBody>
      </p:sp>
      <p:sp>
        <p:nvSpPr>
          <p:cNvPr id="190" name="PlaceHolder 19"/>
          <p:cNvSpPr/>
          <p:nvPr/>
        </p:nvSpPr>
        <p:spPr>
          <a:xfrm>
            <a:off x="622440" y="3780000"/>
            <a:ext cx="10896480" cy="237492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spcAft>
                <a:spcPts val="601"/>
              </a:spcAft>
              <a:buNone/>
            </a:pPr>
            <a:r>
              <a:rPr b="0" lang="en-PH" sz="2000" spc="-1" strike="noStrike">
                <a:solidFill>
                  <a:srgbClr val="000000"/>
                </a:solidFill>
                <a:latin typeface="Lato"/>
                <a:ea typeface="Arial;Arial"/>
              </a:rPr>
              <a:t>	</a:t>
            </a:r>
            <a:r>
              <a:rPr b="0" lang="en-PH" sz="2000" spc="-1" strike="noStrike">
                <a:solidFill>
                  <a:srgbClr val="000000"/>
                </a:solidFill>
                <a:latin typeface="Lato"/>
                <a:ea typeface="Arial;Arial"/>
              </a:rPr>
              <a:t>Tinawag siyang “</a:t>
            </a:r>
            <a:r>
              <a:rPr b="1" lang="en-PH" sz="2000" spc="-1" strike="noStrike">
                <a:solidFill>
                  <a:srgbClr val="000000"/>
                </a:solidFill>
                <a:latin typeface="Lato"/>
                <a:ea typeface="Arial;Arial"/>
              </a:rPr>
              <a:t>Utak ng Himagsikan</a:t>
            </a:r>
            <a:r>
              <a:rPr b="0" lang="en-PH" sz="2000" spc="-1" strike="noStrike">
                <a:solidFill>
                  <a:srgbClr val="000000"/>
                </a:solidFill>
                <a:latin typeface="Lato"/>
                <a:ea typeface="Arial;Arial"/>
              </a:rPr>
              <a:t>” dahil sa kaniyang mahahalagang kontribusyon––una, isinulat niya ang </a:t>
            </a:r>
            <a:r>
              <a:rPr b="1" i="1" lang="en-PH" sz="2000" spc="-1" strike="noStrike">
                <a:solidFill>
                  <a:srgbClr val="000000"/>
                </a:solidFill>
                <a:latin typeface="Lato"/>
                <a:ea typeface="Arial;Arial"/>
              </a:rPr>
              <a:t>El Verdadero Decalogo</a:t>
            </a:r>
            <a:r>
              <a:rPr b="0" i="1" lang="en-PH" sz="2000" spc="-1" strike="noStrike">
                <a:solidFill>
                  <a:srgbClr val="000000"/>
                </a:solidFill>
                <a:latin typeface="Lato"/>
                <a:ea typeface="Arial;Arial"/>
              </a:rPr>
              <a:t> </a:t>
            </a:r>
            <a:r>
              <a:rPr b="0" lang="en-PH" sz="2000" spc="-1" strike="noStrike">
                <a:solidFill>
                  <a:srgbClr val="000000"/>
                </a:solidFill>
                <a:latin typeface="Lato"/>
                <a:ea typeface="Arial;Arial"/>
              </a:rPr>
              <a:t>o </a:t>
            </a:r>
            <a:r>
              <a:rPr b="1" i="1" lang="en-PH" sz="2000" spc="-1" strike="noStrike">
                <a:solidFill>
                  <a:srgbClr val="000000"/>
                </a:solidFill>
                <a:latin typeface="Lato"/>
                <a:ea typeface="Arial;Arial"/>
              </a:rPr>
              <a:t>The True Decalogue</a:t>
            </a:r>
            <a:r>
              <a:rPr b="0" i="1" lang="en-PH" sz="2000" spc="-1" strike="noStrike">
                <a:solidFill>
                  <a:srgbClr val="000000"/>
                </a:solidFill>
                <a:latin typeface="Lato"/>
                <a:ea typeface="Arial;Arial"/>
              </a:rPr>
              <a:t> </a:t>
            </a:r>
            <a:r>
              <a:rPr b="0" lang="en-PH" sz="2000" spc="-1" strike="noStrike">
                <a:solidFill>
                  <a:srgbClr val="000000"/>
                </a:solidFill>
                <a:latin typeface="Lato"/>
                <a:ea typeface="Arial;Arial"/>
              </a:rPr>
              <a:t>na naglalaman ng magagandang turo o pangaral. Pangalawa, isinulat niya ang </a:t>
            </a:r>
            <a:r>
              <a:rPr b="1" i="1" lang="en-PH" sz="2000" spc="-1" strike="noStrike">
                <a:solidFill>
                  <a:srgbClr val="000000"/>
                </a:solidFill>
                <a:latin typeface="Lato"/>
                <a:ea typeface="Arial;Arial"/>
              </a:rPr>
              <a:t>Programa Constitucional dela</a:t>
            </a:r>
            <a:r>
              <a:rPr b="0" i="1" lang="en-PH" sz="2000" spc="-1" strike="noStrike">
                <a:solidFill>
                  <a:srgbClr val="000000"/>
                </a:solidFill>
                <a:latin typeface="Lato"/>
                <a:ea typeface="Arial;Arial"/>
              </a:rPr>
              <a:t> </a:t>
            </a:r>
            <a:r>
              <a:rPr b="1" i="1" lang="en-PH" sz="2000" spc="-1" strike="noStrike">
                <a:solidFill>
                  <a:srgbClr val="000000"/>
                </a:solidFill>
                <a:latin typeface="Lato"/>
                <a:ea typeface="Arial;Arial"/>
              </a:rPr>
              <a:t>Republica Filipina </a:t>
            </a:r>
            <a:r>
              <a:rPr b="1" lang="en-PH" sz="2000" spc="-1" strike="noStrike">
                <a:solidFill>
                  <a:srgbClr val="000000"/>
                </a:solidFill>
                <a:latin typeface="Lato"/>
                <a:ea typeface="Arial;Arial"/>
              </a:rPr>
              <a:t>(</a:t>
            </a:r>
            <a:r>
              <a:rPr b="1" i="1" lang="en-PH" sz="2000" spc="-1" strike="noStrike">
                <a:solidFill>
                  <a:srgbClr val="000000"/>
                </a:solidFill>
                <a:latin typeface="Lato"/>
                <a:ea typeface="Arial;Arial"/>
              </a:rPr>
              <a:t>The Constitutional Program of the Philippine Republic</a:t>
            </a:r>
            <a:r>
              <a:rPr b="0" lang="en-PH" sz="2000" spc="-1" strike="noStrike">
                <a:solidFill>
                  <a:srgbClr val="000000"/>
                </a:solidFill>
                <a:latin typeface="Lato"/>
                <a:ea typeface="Arial;Arial"/>
              </a:rPr>
              <a:t>) na kaniya ring naging gabay sa pagbuo ng Konstitusyon ng Malolos. </a:t>
            </a:r>
            <a:endParaRPr b="0" lang="en-PH" sz="2000" spc="-1" strike="noStrike">
              <a:latin typeface="Arial"/>
            </a:endParaRPr>
          </a:p>
        </p:txBody>
      </p:sp>
      <p:pic>
        <p:nvPicPr>
          <p:cNvPr id="191" name="" descr=""/>
          <p:cNvPicPr/>
          <p:nvPr/>
        </p:nvPicPr>
        <p:blipFill>
          <a:blip r:embed="rId1"/>
          <a:stretch/>
        </p:blipFill>
        <p:spPr>
          <a:xfrm>
            <a:off x="9162000" y="1044000"/>
            <a:ext cx="1837800" cy="26989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20"/>
          <p:cNvSpPr/>
          <p:nvPr/>
        </p:nvSpPr>
        <p:spPr>
          <a:xfrm>
            <a:off x="609840" y="1080000"/>
            <a:ext cx="8209080" cy="5039280"/>
          </a:xfrm>
          <a:prstGeom prst="rect">
            <a:avLst/>
          </a:prstGeom>
          <a:gradFill rotWithShape="0">
            <a:gsLst>
              <a:gs pos="0">
                <a:srgbClr val="dde8cb"/>
              </a:gs>
              <a:gs pos="100000">
                <a:srgbClr val="ffd7d7"/>
              </a:gs>
            </a:gsLst>
            <a:lin ang="3600000"/>
          </a:gradFill>
          <a:ln w="0">
            <a:noFill/>
          </a:ln>
        </p:spPr>
        <p:style>
          <a:lnRef idx="0"/>
          <a:fillRef idx="0"/>
          <a:effectRef idx="0"/>
          <a:fontRef idx="minor"/>
        </p:style>
        <p:txBody>
          <a:bodyPr lIns="0" rIns="0" tIns="0" bIns="0" anchor="ctr">
            <a:noAutofit/>
          </a:bodyPr>
          <a:p>
            <a:pPr algn="just">
              <a:lnSpc>
                <a:spcPct val="100000"/>
              </a:lnSpc>
              <a:buNone/>
            </a:pPr>
            <a:r>
              <a:rPr b="0" lang="en-PH" sz="1600" spc="-1" strike="noStrike">
                <a:solidFill>
                  <a:srgbClr val="000000"/>
                </a:solidFill>
                <a:latin typeface="Lato"/>
                <a:ea typeface="AppleSystemUIFont"/>
              </a:rPr>
              <a:t>Si Apolinario Mabini ay ipinanganak noong Hulyo 23, 1864 sa Tanauan, Batangas. Nakapagtapos siya ng kursong abogasya sa Unibersidad ng Santo Tomas noong 1894. Siya ang tumayong tagapayo sa aspektong legal at konstitusyonal ng rebolusyonaryong pamahalaan na itinatag ni Emilio Aguinaldo. Tinawag siyang “Utak ng Himagsikan” dahil sa kaniyang mahahalagang kontribusyon––una, isinulat niya ang </a:t>
            </a:r>
            <a:r>
              <a:rPr b="0" i="1" lang="en-PH" sz="1600" spc="-1" strike="noStrike">
                <a:solidFill>
                  <a:srgbClr val="000000"/>
                </a:solidFill>
                <a:latin typeface="Lato"/>
                <a:ea typeface="AppleSystemUIFontItalic"/>
              </a:rPr>
              <a:t>El Verdadero Decalogo </a:t>
            </a:r>
            <a:r>
              <a:rPr b="0" lang="en-PH" sz="1600" spc="-1" strike="noStrike">
                <a:solidFill>
                  <a:srgbClr val="000000"/>
                </a:solidFill>
                <a:latin typeface="Lato"/>
                <a:ea typeface="AppleSystemUIFont"/>
              </a:rPr>
              <a:t>o </a:t>
            </a:r>
            <a:r>
              <a:rPr b="0" i="1" lang="en-PH" sz="1600" spc="-1" strike="noStrike">
                <a:solidFill>
                  <a:srgbClr val="000000"/>
                </a:solidFill>
                <a:latin typeface="Lato"/>
                <a:ea typeface="AppleSystemUIFontItalic"/>
              </a:rPr>
              <a:t>The True Decalogue </a:t>
            </a:r>
            <a:r>
              <a:rPr b="0" lang="en-PH" sz="1600" spc="-1" strike="noStrike">
                <a:solidFill>
                  <a:srgbClr val="000000"/>
                </a:solidFill>
                <a:latin typeface="Lato"/>
                <a:ea typeface="AppleSystemUIFont"/>
              </a:rPr>
              <a:t>na naglalaman ng magagandang turo o pangaral. Pangalawa, isinulat niya ang </a:t>
            </a:r>
            <a:r>
              <a:rPr b="0" i="1" lang="en-PH" sz="1600" spc="-1" strike="noStrike">
                <a:solidFill>
                  <a:srgbClr val="000000"/>
                </a:solidFill>
                <a:latin typeface="Lato"/>
                <a:ea typeface="AppleSystemUIFontItalic"/>
              </a:rPr>
              <a:t>Programa Constitucional dela Republica Filipina </a:t>
            </a:r>
            <a:r>
              <a:rPr b="0" lang="en-PH" sz="1600" spc="-1" strike="noStrike">
                <a:solidFill>
                  <a:srgbClr val="000000"/>
                </a:solidFill>
                <a:latin typeface="Lato"/>
                <a:ea typeface="AppleSystemUIFont"/>
              </a:rPr>
              <a:t>(</a:t>
            </a:r>
            <a:r>
              <a:rPr b="0" i="1" lang="en-PH" sz="1600" spc="-1" strike="noStrike">
                <a:solidFill>
                  <a:srgbClr val="000000"/>
                </a:solidFill>
                <a:latin typeface="Lato"/>
                <a:ea typeface="AppleSystemUIFontItalic"/>
              </a:rPr>
              <a:t>The Constitutional Program of the Philippine Republic</a:t>
            </a:r>
            <a:r>
              <a:rPr b="0" lang="en-PH" sz="1600" spc="-1" strike="noStrike">
                <a:solidFill>
                  <a:srgbClr val="000000"/>
                </a:solidFill>
                <a:latin typeface="Lato"/>
                <a:ea typeface="AppleSystemUIFont"/>
              </a:rPr>
              <a:t>) na kaniya ring naging gabay sa pagbuo ng Konstitusyon ng Malolos.</a:t>
            </a:r>
            <a:endParaRPr b="0" lang="en-PH" sz="1600" spc="-1" strike="noStrike">
              <a:latin typeface="Arial"/>
            </a:endParaRPr>
          </a:p>
          <a:p>
            <a:pPr algn="just">
              <a:lnSpc>
                <a:spcPct val="100000"/>
              </a:lnSpc>
              <a:buNone/>
            </a:pPr>
            <a:r>
              <a:rPr b="0" lang="en-PH" sz="1600" spc="-1" strike="noStrike">
                <a:solidFill>
                  <a:srgbClr val="000000"/>
                </a:solidFill>
                <a:latin typeface="Lato"/>
                <a:ea typeface="AppleSystemUIFont"/>
              </a:rPr>
              <a:t> </a:t>
            </a:r>
            <a:endParaRPr b="0" lang="en-PH" sz="1600" spc="-1" strike="noStrike">
              <a:latin typeface="Arial"/>
            </a:endParaRPr>
          </a:p>
          <a:p>
            <a:pPr algn="just">
              <a:lnSpc>
                <a:spcPct val="100000"/>
              </a:lnSpc>
              <a:buNone/>
            </a:pPr>
            <a:r>
              <a:rPr b="0" lang="en-PH" sz="1600" spc="-1" strike="noStrike">
                <a:solidFill>
                  <a:srgbClr val="000000"/>
                </a:solidFill>
                <a:latin typeface="Lato"/>
                <a:ea typeface="AppleSystemUIFont"/>
              </a:rPr>
              <a:t>Taong 1895, sa kasamaang-palad, nagkaroon si Apolinario Mabini ng sakit na </a:t>
            </a:r>
            <a:r>
              <a:rPr b="0" i="1" lang="en-PH" sz="1600" spc="-1" strike="noStrike">
                <a:solidFill>
                  <a:srgbClr val="000000"/>
                </a:solidFill>
                <a:latin typeface="Lato"/>
                <a:ea typeface="AppleSystemUIFontItalic"/>
              </a:rPr>
              <a:t>polio</a:t>
            </a:r>
            <a:r>
              <a:rPr b="0" lang="en-PH" sz="1600" spc="-1" strike="noStrike">
                <a:solidFill>
                  <a:srgbClr val="000000"/>
                </a:solidFill>
                <a:latin typeface="Lato"/>
                <a:ea typeface="AppleSystemUIFont"/>
              </a:rPr>
              <a:t>. Unti-unting nawala ang kakayahan niyang maglakad hanggang sa tuluyan siyang maging lumpo noong 1896. Sa kabila nito, ipinagpatuloy niya ang kaniyang paglilingkod sa rebolusyon hanggang sa ideklara ang kalayaan noong 1898. Sa panahon ng Digmaang Pilipino at Amerikano, siya ang nanguna sa pakikipag-ugnayan sa Estados Unidos upang isulong ang usaping pangkapayapaan. Hindi man naging matagumpay ang ginawang pakikipag-ugnayan, naipamalas pa rin ni Mabini ang tunay na diwa ng nasyonalismo. Pagkatapos magtagumpay sa pananakop ang Estados Unidos, dinampot at ipinatapon si Mabini sa Guam dahil tumanggi siyang manumpa at kilalanin ang kapangyarihan ng mga Amerikano. Sa kabila ng kaniyang kapansanan, malinaw na hindi siya tumiklop o nagpatinag sa puwersang Amerikano. Dahil dito, binansagan o tinawag siyang “Dakilang Paralitiko”. </a:t>
            </a:r>
            <a:endParaRPr b="0" lang="en-PH" sz="1600" spc="-1" strike="noStrike">
              <a:latin typeface="Arial"/>
            </a:endParaRPr>
          </a:p>
        </p:txBody>
      </p:sp>
      <p:sp>
        <p:nvSpPr>
          <p:cNvPr id="193" name="PlaceHolder 21"/>
          <p:cNvSpPr/>
          <p:nvPr/>
        </p:nvSpPr>
        <p:spPr>
          <a:xfrm>
            <a:off x="609840" y="273600"/>
            <a:ext cx="5869440" cy="625320"/>
          </a:xfrm>
          <a:prstGeom prst="rect">
            <a:avLst/>
          </a:prstGeom>
          <a:solidFill>
            <a:srgbClr val="c9211e"/>
          </a:solidFill>
          <a:ln w="38160">
            <a:solidFill>
              <a:srgbClr val="000000"/>
            </a:solidFill>
            <a:round/>
          </a:ln>
        </p:spPr>
        <p:style>
          <a:lnRef idx="0"/>
          <a:fillRef idx="0"/>
          <a:effectRef idx="0"/>
          <a:fontRef idx="minor"/>
        </p:style>
        <p:txBody>
          <a:bodyPr lIns="19080" rIns="19080" tIns="19080" bIns="19080" anchor="ctr">
            <a:noAutofit/>
          </a:bodyPr>
          <a:p>
            <a:pPr>
              <a:lnSpc>
                <a:spcPct val="100000"/>
              </a:lnSpc>
              <a:buNone/>
            </a:pPr>
            <a:r>
              <a:rPr b="1" lang="en-US" sz="3600" spc="-1" strike="noStrike">
                <a:solidFill>
                  <a:srgbClr val="ffffff"/>
                </a:solidFill>
                <a:latin typeface="Lato"/>
                <a:ea typeface="Arial Black;Arial Black"/>
              </a:rPr>
              <a:t>Apolinario Mabini y Maranan</a:t>
            </a:r>
            <a:endParaRPr b="0" lang="en-PH" sz="3600" spc="-1" strike="noStrike">
              <a:latin typeface="Arial"/>
            </a:endParaRPr>
          </a:p>
        </p:txBody>
      </p:sp>
      <p:pic>
        <p:nvPicPr>
          <p:cNvPr id="194" name="" descr=""/>
          <p:cNvPicPr/>
          <p:nvPr/>
        </p:nvPicPr>
        <p:blipFill>
          <a:blip r:embed="rId1"/>
          <a:stretch/>
        </p:blipFill>
        <p:spPr>
          <a:xfrm>
            <a:off x="9072000" y="1980000"/>
            <a:ext cx="2230200" cy="32749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3368</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2023-07-10T17:30:09Z</dcterms:modified>
  <cp:revision>1414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