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560" cy="685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1440" cy="2791440"/>
          </a:xfrm>
          <a:prstGeom prst="rect">
            <a:avLst/>
          </a:prstGeom>
          <a:ln w="0">
            <a:noFill/>
          </a:ln>
        </p:spPr>
      </p:pic>
      <p:sp>
        <p:nvSpPr>
          <p:cNvPr id="2" name="Rectangle 5"/>
          <p:cNvSpPr/>
          <p:nvPr/>
        </p:nvSpPr>
        <p:spPr>
          <a:xfrm>
            <a:off x="3487320" y="1475280"/>
            <a:ext cx="8696880" cy="3854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6880" cy="3765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560" cy="627480"/>
          </a:xfrm>
          <a:prstGeom prst="rect">
            <a:avLst/>
          </a:prstGeom>
          <a:ln w="0">
            <a:noFill/>
          </a:ln>
        </p:spPr>
      </p:pic>
      <p:sp>
        <p:nvSpPr>
          <p:cNvPr id="43" name="Rectangle 7"/>
          <p:cNvSpPr/>
          <p:nvPr/>
        </p:nvSpPr>
        <p:spPr>
          <a:xfrm>
            <a:off x="10868760" y="0"/>
            <a:ext cx="963000" cy="963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7080" cy="1027080"/>
          </a:xfrm>
          <a:prstGeom prst="rect">
            <a:avLst/>
          </a:prstGeom>
          <a:ln w="0">
            <a:noFill/>
          </a:ln>
        </p:spPr>
      </p:pic>
      <p:sp>
        <p:nvSpPr>
          <p:cNvPr id="45" name="TextBox 9"/>
          <p:cNvSpPr/>
          <p:nvPr/>
        </p:nvSpPr>
        <p:spPr>
          <a:xfrm>
            <a:off x="185400" y="6362280"/>
            <a:ext cx="4684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8880" cy="337716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87640" cy="63900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3600" spc="-1" strike="noStrike">
                <a:solidFill>
                  <a:srgbClr val="ffffff"/>
                </a:solidFill>
                <a:latin typeface="Montserrat Medium"/>
                <a:ea typeface="DejaVu Sans"/>
              </a:rPr>
              <a:t>Calculating Speed</a:t>
            </a:r>
            <a:endParaRPr b="0" lang="en-PH" sz="3600" spc="-1" strike="noStrike">
              <a:latin typeface=""/>
              <a:ea typeface=""/>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p:nvPr>
        </p:nvSpPr>
        <p:spPr>
          <a:xfrm>
            <a:off x="830880" y="540000"/>
            <a:ext cx="10329120" cy="4343760"/>
          </a:xfrm>
          <a:prstGeom prst="rect">
            <a:avLst/>
          </a:prstGeom>
          <a:noFill/>
          <a:ln w="0">
            <a:noFill/>
          </a:ln>
        </p:spPr>
        <p:txBody>
          <a:bodyPr lIns="90000" rIns="90000" tIns="45000" bIns="45000" anchor="t">
            <a:noAutofit/>
          </a:bodyPr>
          <a:p>
            <a:r>
              <a:rPr b="1" lang="en-PH" sz="2000" spc="-1" strike="noStrike">
                <a:latin typeface="Lato"/>
                <a:ea typeface=""/>
              </a:rPr>
              <a:t>Calculating Speed</a:t>
            </a:r>
            <a:endParaRPr b="0" lang="en-PH" sz="2000" spc="-1" strike="noStrike">
              <a:latin typeface=""/>
              <a:ea typeface=""/>
            </a:endParaRPr>
          </a:p>
          <a:p>
            <a:endParaRPr b="0" lang="en-PH" sz="2000" spc="-1" strike="noStrike">
              <a:latin typeface=""/>
              <a:ea typeface=""/>
            </a:endParaRPr>
          </a:p>
          <a:p>
            <a:r>
              <a:rPr b="0" lang="en-PH" sz="1800" spc="-1" strike="noStrike">
                <a:latin typeface="Lato"/>
                <a:ea typeface=""/>
              </a:rPr>
              <a:t>Key to correction                                                </a:t>
            </a:r>
            <a:endParaRPr b="0" lang="en-PH" sz="1800" spc="-1" strike="noStrike">
              <a:latin typeface=""/>
              <a:ea typeface=""/>
            </a:endParaRPr>
          </a:p>
          <a:p>
            <a:endParaRPr b="0" lang="en-PH" sz="1800" spc="-1" strike="noStrike">
              <a:latin typeface=""/>
              <a:ea typeface=""/>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50"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graphicFrame>
        <p:nvGraphicFramePr>
          <p:cNvPr id="151" name=""/>
          <p:cNvGraphicFramePr/>
          <p:nvPr/>
        </p:nvGraphicFramePr>
        <p:xfrm>
          <a:off x="2919240" y="2019600"/>
          <a:ext cx="5075280" cy="4319280"/>
        </p:xfrm>
        <a:graphic>
          <a:graphicData uri="http://schemas.openxmlformats.org/drawingml/2006/table">
            <a:tbl>
              <a:tblPr/>
              <a:tblGrid>
                <a:gridCol w="1691640"/>
                <a:gridCol w="1691640"/>
                <a:gridCol w="1692360"/>
              </a:tblGrid>
              <a:tr h="557280">
                <a:tc>
                  <a:txBody>
                    <a:bodyPr lIns="90000" rIns="90000" tIns="46800" bIns="46800" anchor="t">
                      <a:noAutofit/>
                    </a:bodyPr>
                    <a:p>
                      <a:pPr algn="ctr">
                        <a:buNone/>
                      </a:pPr>
                      <a:r>
                        <a:rPr b="1" lang="en-PH" sz="1800" spc="-1" strike="noStrike">
                          <a:latin typeface="Arial"/>
                        </a:rPr>
                        <a:t>Distance </a:t>
                      </a:r>
                      <a:endParaRPr b="1"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1" lang="en-PH" sz="1800" spc="-1" strike="noStrike">
                          <a:latin typeface="Arial"/>
                        </a:rPr>
                        <a:t>Time</a:t>
                      </a:r>
                      <a:endParaRPr b="1"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1" lang="en-PH" sz="1800" spc="-1" strike="noStrike">
                          <a:latin typeface="Arial"/>
                        </a:rPr>
                        <a:t>Speed</a:t>
                      </a:r>
                      <a:endParaRPr b="1"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r>
              <a:tr h="442440">
                <a:tc>
                  <a:txBody>
                    <a:bodyPr lIns="90000" rIns="90000" tIns="46800" bIns="46800" anchor="t">
                      <a:noAutofit/>
                    </a:bodyPr>
                    <a:p>
                      <a:r>
                        <a:rPr b="0" lang="en-PH" sz="1800" spc="-1" strike="noStrike">
                          <a:latin typeface="Arial"/>
                        </a:rPr>
                        <a:t>1. 24 km</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0" lang="en-PH" sz="1800" spc="-1" strike="noStrike">
                          <a:latin typeface="Arial"/>
                        </a:rPr>
                        <a:t>2 h</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1" lang="en-PH" sz="1800" spc="-1" strike="noStrike">
                          <a:latin typeface="Arial"/>
                        </a:rPr>
                        <a:t>12km/h</a:t>
                      </a:r>
                      <a:endParaRPr b="1"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r>
              <a:tr h="406800">
                <a:tc>
                  <a:txBody>
                    <a:bodyPr lIns="90000" rIns="90000" tIns="46800" bIns="46800" anchor="t">
                      <a:noAutofit/>
                    </a:bodyPr>
                    <a:p>
                      <a:r>
                        <a:rPr b="0" lang="en-PH" sz="1800" spc="-1" strike="noStrike">
                          <a:latin typeface="Arial"/>
                        </a:rPr>
                        <a:t>2. 1500 km</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0" lang="en-PH" sz="1800" spc="-1" strike="noStrike">
                          <a:latin typeface="Arial"/>
                        </a:rPr>
                        <a:t>2.5 h</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1" lang="en-PH" sz="1800" spc="-1" strike="noStrike">
                          <a:latin typeface="Arial"/>
                        </a:rPr>
                        <a:t>600km/h</a:t>
                      </a:r>
                      <a:endParaRPr b="1"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r>
              <a:tr h="511920">
                <a:tc>
                  <a:txBody>
                    <a:bodyPr lIns="90000" rIns="90000" tIns="46800" bIns="46800" anchor="t">
                      <a:noAutofit/>
                    </a:bodyPr>
                    <a:p>
                      <a:r>
                        <a:rPr b="0" lang="en-PH" sz="1800" spc="-1" strike="noStrike">
                          <a:latin typeface="Arial"/>
                        </a:rPr>
                        <a:t>3. 23 km</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0" lang="en-PH" sz="1800" spc="-1" strike="noStrike">
                          <a:latin typeface="Arial"/>
                        </a:rPr>
                        <a:t>0.5 h</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1" lang="en-PH" sz="1800" spc="-1" strike="noStrike">
                          <a:latin typeface="Arial"/>
                        </a:rPr>
                        <a:t>46km/h</a:t>
                      </a:r>
                      <a:endParaRPr b="1"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r>
              <a:tr h="516960">
                <a:tc>
                  <a:txBody>
                    <a:bodyPr lIns="90000" rIns="90000" tIns="46800" bIns="46800" anchor="t">
                      <a:noAutofit/>
                    </a:bodyPr>
                    <a:p>
                      <a:r>
                        <a:rPr b="0" lang="en-PH" sz="1800" spc="-1" strike="noStrike">
                          <a:latin typeface="Arial"/>
                        </a:rPr>
                        <a:t>4. 60 km</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0" lang="en-PH" sz="1800" spc="-1" strike="noStrike">
                          <a:latin typeface="Arial"/>
                        </a:rPr>
                        <a:t>3 h</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1" lang="en-PH" sz="1800" spc="-1" strike="noStrike">
                          <a:latin typeface="Arial"/>
                        </a:rPr>
                        <a:t>20km/h</a:t>
                      </a:r>
                      <a:endParaRPr b="1"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r>
              <a:tr h="540360">
                <a:tc>
                  <a:txBody>
                    <a:bodyPr lIns="90000" rIns="90000" tIns="46800" bIns="46800" anchor="t">
                      <a:noAutofit/>
                    </a:bodyPr>
                    <a:p>
                      <a:r>
                        <a:rPr b="0" lang="en-PH" sz="1800" spc="-1" strike="noStrike">
                          <a:latin typeface="Arial"/>
                        </a:rPr>
                        <a:t>5. 1800</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0" lang="en-PH" sz="1800" spc="-1" strike="noStrike">
                          <a:latin typeface="Arial"/>
                        </a:rPr>
                        <a:t>0.4h</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1" lang="en-PH" sz="1800" spc="-1" strike="noStrike">
                          <a:latin typeface="Arial"/>
                        </a:rPr>
                        <a:t>4500km/h</a:t>
                      </a:r>
                      <a:endParaRPr b="1"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830880" y="720000"/>
            <a:ext cx="10329120" cy="4343760"/>
          </a:xfrm>
          <a:prstGeom prst="rect">
            <a:avLst/>
          </a:prstGeom>
          <a:noFill/>
          <a:ln w="0">
            <a:noFill/>
          </a:ln>
        </p:spPr>
        <p:txBody>
          <a:bodyPr lIns="90000" rIns="90000" tIns="45000" bIns="45000" anchor="t">
            <a:noAutofit/>
          </a:bodyPr>
          <a:p>
            <a:r>
              <a:rPr b="1" lang="en-PH" sz="2000" spc="-1" strike="noStrike">
                <a:latin typeface="Lato"/>
                <a:ea typeface=""/>
              </a:rPr>
              <a:t>Calculating Speed</a:t>
            </a:r>
            <a:endParaRPr b="0" lang="en-PH" sz="2000" spc="-1" strike="noStrike">
              <a:latin typeface=""/>
              <a:ea typeface=""/>
            </a:endParaRPr>
          </a:p>
          <a:p>
            <a:endParaRPr b="0" lang="en-PH" sz="2000" spc="-1" strike="noStrike">
              <a:latin typeface=""/>
              <a:ea typeface=""/>
            </a:endParaRPr>
          </a:p>
          <a:p>
            <a:r>
              <a:rPr b="1" lang="en-PH" sz="1800" spc="-1" strike="noStrike">
                <a:latin typeface="Lato"/>
                <a:ea typeface=""/>
              </a:rPr>
              <a:t>Speed Formula</a:t>
            </a:r>
            <a:endParaRPr b="0" lang="en-PH" sz="1800" spc="-1" strike="noStrike">
              <a:latin typeface=""/>
              <a:ea typeface=""/>
            </a:endParaRPr>
          </a:p>
          <a:p>
            <a:endParaRPr b="0" lang="en-PH" sz="1800" spc="-1" strike="noStrike">
              <a:latin typeface=""/>
              <a:ea typeface=""/>
            </a:endParaRPr>
          </a:p>
          <a:p>
            <a:r>
              <a:rPr b="0" lang="en-PH" sz="1800" spc="-1" strike="noStrike">
                <a:latin typeface="Lato"/>
                <a:ea typeface=""/>
              </a:rPr>
              <a:t>          </a:t>
            </a:r>
            <a:endParaRPr b="0" lang="en-PH" sz="1800" spc="-1" strike="noStrike">
              <a:latin typeface=""/>
              <a:ea typeface=""/>
            </a:endParaRPr>
          </a:p>
          <a:p>
            <a:pPr algn="just">
              <a:spcBef>
                <a:spcPts val="1417"/>
              </a:spcBef>
              <a:buNone/>
            </a:pPr>
            <a:r>
              <a:rPr b="0" lang="en-PH" sz="1800" spc="-1" strike="noStrike">
                <a:latin typeface="Lato"/>
                <a:ea typeface=""/>
              </a:rPr>
              <a:t>Problem: </a:t>
            </a:r>
            <a:endParaRPr b="0" lang="en-PH" sz="1800" spc="-1" strike="noStrike">
              <a:latin typeface=""/>
              <a:ea typeface=""/>
            </a:endParaRPr>
          </a:p>
          <a:p>
            <a:pPr algn="just">
              <a:spcBef>
                <a:spcPts val="1417"/>
              </a:spcBef>
              <a:buNone/>
            </a:pPr>
            <a:r>
              <a:rPr b="0" lang="en-PH" sz="1800" spc="-1" strike="noStrike">
                <a:latin typeface="Lato"/>
                <a:ea typeface=""/>
              </a:rPr>
              <a:t>             </a:t>
            </a:r>
            <a:r>
              <a:rPr b="0" lang="en-PH" sz="1800" spc="-1" strike="noStrike">
                <a:latin typeface="Lato"/>
                <a:ea typeface=""/>
              </a:rPr>
              <a:t>Suppose Marciano drives his car for 3 hours at a distance of 150 kilometers. What must be the speed of the car? Let us calculate the speed of the car using the speed formula. Remember that the distance he traveled is 150 kilometers for 3 hours.</a:t>
            </a:r>
            <a:endParaRPr b="0" lang="en-PH" sz="1800" spc="-1" strike="noStrike">
              <a:latin typeface=""/>
              <a:ea typeface=""/>
            </a:endParaRPr>
          </a:p>
          <a:p>
            <a:pPr algn="just">
              <a:spcBef>
                <a:spcPts val="1417"/>
              </a:spcBef>
              <a:buNone/>
            </a:pPr>
            <a:endParaRPr b="0" lang="en-PH" sz="1800" spc="-1" strike="noStrike">
              <a:latin typeface=""/>
              <a:ea typeface=""/>
            </a:endParaRPr>
          </a:p>
          <a:p>
            <a:endParaRPr b="0" lang="en-PH" sz="1800" spc="-1" strike="noStrike">
              <a:latin typeface=""/>
              <a:ea typeface=""/>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26"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27" name="" descr=""/>
          <p:cNvPicPr/>
          <p:nvPr/>
        </p:nvPicPr>
        <p:blipFill>
          <a:blip r:embed="rId1"/>
          <a:stretch/>
        </p:blipFill>
        <p:spPr>
          <a:xfrm>
            <a:off x="3600000" y="1956600"/>
            <a:ext cx="4680000" cy="11034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p:nvPr>
        </p:nvSpPr>
        <p:spPr>
          <a:xfrm>
            <a:off x="830880" y="720000"/>
            <a:ext cx="10329120" cy="4343760"/>
          </a:xfrm>
          <a:prstGeom prst="rect">
            <a:avLst/>
          </a:prstGeom>
          <a:noFill/>
          <a:ln w="0">
            <a:noFill/>
          </a:ln>
        </p:spPr>
        <p:txBody>
          <a:bodyPr lIns="90000" rIns="90000" tIns="45000" bIns="45000" anchor="t">
            <a:noAutofit/>
          </a:bodyPr>
          <a:p>
            <a:r>
              <a:rPr b="1" lang="en-PH" sz="2000" spc="-1" strike="noStrike">
                <a:latin typeface="Lato"/>
                <a:ea typeface=""/>
              </a:rPr>
              <a:t>Calculating Speed</a:t>
            </a:r>
            <a:endParaRPr b="0" lang="en-PH" sz="2000" spc="-1" strike="noStrike">
              <a:latin typeface=""/>
              <a:ea typeface=""/>
            </a:endParaRPr>
          </a:p>
          <a:p>
            <a:endParaRPr b="0" lang="en-PH" sz="2000" spc="-1" strike="noStrike">
              <a:latin typeface=""/>
              <a:ea typeface=""/>
            </a:endParaRPr>
          </a:p>
          <a:p>
            <a:r>
              <a:rPr b="0" lang="en-PH" sz="1800" spc="-1" strike="noStrike">
                <a:latin typeface="Lato"/>
                <a:ea typeface=""/>
              </a:rPr>
              <a:t>Solution: Use the speed formula.</a:t>
            </a:r>
            <a:endParaRPr b="0" lang="en-PH" sz="1800" spc="-1" strike="noStrike">
              <a:latin typeface="Arial"/>
            </a:endParaRPr>
          </a:p>
          <a:p>
            <a:pPr algn="just">
              <a:spcBef>
                <a:spcPts val="1417"/>
              </a:spcBef>
              <a:buNone/>
            </a:pPr>
            <a:endParaRPr b="0" lang="en-PH" sz="1800" spc="-1" strike="noStrike">
              <a:latin typeface=""/>
              <a:ea typeface=""/>
            </a:endParaRPr>
          </a:p>
          <a:p>
            <a:endParaRPr b="0" lang="en-PH" sz="1800" spc="-1" strike="noStrike">
              <a:latin typeface=""/>
              <a:ea typeface=""/>
            </a:endParaRPr>
          </a:p>
          <a:p>
            <a:pPr>
              <a:lnSpc>
                <a:spcPct val="100000"/>
              </a:lnSpc>
              <a:buNone/>
            </a:pPr>
            <a:endParaRPr b="0" lang="en-PH" sz="1800" spc="-1" strike="noStrike">
              <a:latin typeface="Arial"/>
            </a:endParaRPr>
          </a:p>
          <a:p>
            <a:r>
              <a:rPr b="0" lang="en-PH" sz="1800" spc="-1" strike="noStrike">
                <a:latin typeface="Arial"/>
                <a:ea typeface=""/>
              </a:rPr>
              <a:t>Therefore, the speed is 50 km/h.</a:t>
            </a:r>
            <a:endParaRPr b="0" lang="en-PH" sz="1800" spc="-1" strike="noStrike">
              <a:latin typeface=""/>
              <a:ea typeface=""/>
            </a:endParaRPr>
          </a:p>
          <a:p>
            <a:endParaRPr b="0" lang="en-PH" sz="1800" spc="-1" strike="noStrike">
              <a:latin typeface=""/>
              <a:ea typeface=""/>
            </a:endParaRPr>
          </a:p>
          <a:p>
            <a:r>
              <a:rPr b="0" lang="en-PH" sz="1800" spc="-1" strike="noStrike">
                <a:latin typeface="Lato"/>
                <a:ea typeface=""/>
              </a:rPr>
              <a:t>         </a:t>
            </a:r>
            <a:r>
              <a:rPr b="0" lang="en-PH" sz="1800" spc="-1" strike="noStrike">
                <a:latin typeface="Lato"/>
                <a:ea typeface=""/>
              </a:rPr>
              <a:t>In our day-to-day life, we experience the use of units for speed like meters per second (m/s), miles per hour (mph), etc. In the problem, however, we use kilometers per hour (km/h).</a:t>
            </a:r>
            <a:endParaRPr b="0" lang="en-PH" sz="1800" spc="-1" strike="noStrike">
              <a:latin typeface="ÐnQêþ"/>
              <a:ea typeface="ÐnQêþ"/>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29"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0" name="" descr=""/>
          <p:cNvPicPr/>
          <p:nvPr/>
        </p:nvPicPr>
        <p:blipFill>
          <a:blip r:embed="rId1"/>
          <a:stretch/>
        </p:blipFill>
        <p:spPr>
          <a:xfrm>
            <a:off x="3600000" y="2160000"/>
            <a:ext cx="4320000" cy="7513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p:nvPr>
        </p:nvSpPr>
        <p:spPr>
          <a:xfrm>
            <a:off x="830880" y="720000"/>
            <a:ext cx="10329120" cy="4343760"/>
          </a:xfrm>
          <a:prstGeom prst="rect">
            <a:avLst/>
          </a:prstGeom>
          <a:noFill/>
          <a:ln w="0">
            <a:noFill/>
          </a:ln>
        </p:spPr>
        <p:txBody>
          <a:bodyPr lIns="90000" rIns="90000" tIns="45000" bIns="45000" anchor="t">
            <a:noAutofit/>
          </a:bodyPr>
          <a:p>
            <a:r>
              <a:rPr b="1" lang="en-PH" sz="2000" spc="-1" strike="noStrike">
                <a:latin typeface="Lato"/>
                <a:ea typeface=""/>
              </a:rPr>
              <a:t>Calculating Speed</a:t>
            </a:r>
            <a:endParaRPr b="0" lang="en-PH" sz="2000" spc="-1" strike="noStrike">
              <a:latin typeface=""/>
              <a:ea typeface=""/>
            </a:endParaRPr>
          </a:p>
          <a:p>
            <a:endParaRPr b="0" lang="en-PH" sz="2000" spc="-1" strike="noStrike">
              <a:latin typeface=""/>
              <a:ea typeface=""/>
            </a:endParaRPr>
          </a:p>
          <a:p>
            <a:r>
              <a:rPr b="1" lang="en-PH" sz="1800" spc="-1" strike="noStrike">
                <a:latin typeface="Lato"/>
                <a:ea typeface=""/>
              </a:rPr>
              <a:t>Speed</a:t>
            </a:r>
            <a:r>
              <a:rPr b="0" lang="en-PH" sz="1800" spc="-1" strike="noStrike">
                <a:latin typeface="Lato"/>
                <a:ea typeface=""/>
              </a:rPr>
              <a:t> </a:t>
            </a:r>
            <a:r>
              <a:rPr b="0" lang="en-PH" sz="1800" spc="-1" strike="noStrike">
                <a:latin typeface="Lato"/>
                <a:ea typeface="ÐnQêþ"/>
              </a:rPr>
              <a:t>is a scalar quantity that refers to “how fast an object is moving.”</a:t>
            </a:r>
            <a:endParaRPr b="0" lang="en-PH" sz="1800" spc="-1" strike="noStrike">
              <a:latin typeface=""/>
              <a:ea typeface=""/>
            </a:endParaRPr>
          </a:p>
          <a:p>
            <a:endParaRPr b="0" lang="en-PH" sz="1800" spc="-1" strike="noStrike">
              <a:latin typeface=""/>
              <a:ea typeface=""/>
            </a:endParaRPr>
          </a:p>
          <a:p>
            <a:pPr algn="just">
              <a:spcBef>
                <a:spcPts val="1417"/>
              </a:spcBef>
              <a:buNone/>
            </a:pPr>
            <a:r>
              <a:rPr b="0" lang="en-PH" sz="1800" spc="-1" strike="noStrike">
                <a:latin typeface="Lato"/>
                <a:ea typeface=""/>
              </a:rPr>
              <a:t>        </a:t>
            </a:r>
            <a:r>
              <a:rPr b="0" lang="en-PH" sz="1800" spc="-1" strike="noStrike">
                <a:latin typeface="Lato"/>
                <a:ea typeface=""/>
              </a:rPr>
              <a:t>A fast-moving object has a high speed and covers a long distance in a short time. On the other hand, a slow-moving object has a low speed and covers a shorter distance in the same amount of time. An object at rest has a zero speed.</a:t>
            </a:r>
            <a:endParaRPr b="0" lang="en-PH" sz="1800" spc="-1" strike="noStrike">
              <a:latin typeface=""/>
              <a:ea typeface=""/>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2"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p:nvPr>
        </p:nvSpPr>
        <p:spPr>
          <a:xfrm>
            <a:off x="830880" y="720000"/>
            <a:ext cx="10329120" cy="4343760"/>
          </a:xfrm>
          <a:prstGeom prst="rect">
            <a:avLst/>
          </a:prstGeom>
          <a:noFill/>
          <a:ln w="0">
            <a:noFill/>
          </a:ln>
        </p:spPr>
        <p:txBody>
          <a:bodyPr lIns="90000" rIns="90000" tIns="45000" bIns="45000" anchor="t">
            <a:noAutofit/>
          </a:bodyPr>
          <a:p>
            <a:r>
              <a:rPr b="1" lang="en-PH" sz="2000" spc="-1" strike="noStrike">
                <a:latin typeface="Lato"/>
                <a:ea typeface=""/>
              </a:rPr>
              <a:t>Calculating Speed</a:t>
            </a:r>
            <a:endParaRPr b="0" lang="en-PH" sz="2000" spc="-1" strike="noStrike">
              <a:latin typeface=""/>
              <a:ea typeface=""/>
            </a:endParaRPr>
          </a:p>
          <a:p>
            <a:endParaRPr b="0" lang="en-PH" sz="2000" spc="-1" strike="noStrike">
              <a:latin typeface=""/>
              <a:ea typeface=""/>
            </a:endParaRPr>
          </a:p>
          <a:p>
            <a:r>
              <a:rPr b="0" lang="en-PH" sz="1800" spc="-1" strike="noStrike">
                <a:latin typeface="Lato"/>
                <a:ea typeface=""/>
              </a:rPr>
              <a:t>           </a:t>
            </a:r>
            <a:r>
              <a:rPr b="0" lang="en-PH" sz="1800" spc="-1" strike="noStrike">
                <a:latin typeface="Lato"/>
                <a:ea typeface=""/>
              </a:rPr>
              <a:t>What are the common units of speed? The following table shows a list of units for speed that are commonly used and their corresponding abbreviations.</a:t>
            </a:r>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r>
              <a:rPr b="0" lang="en-PH" sz="1800" spc="-1" strike="noStrike">
                <a:latin typeface="Lato"/>
                <a:ea typeface=""/>
              </a:rPr>
              <a:t>            </a:t>
            </a:r>
            <a:r>
              <a:rPr b="0" lang="en-PH" sz="1800" spc="-1" strike="noStrike">
                <a:latin typeface="Lato"/>
                <a:ea typeface=""/>
              </a:rPr>
              <a:t>Remember also that units of measurements can be converted from one unit to another, and we cannot combine measurements unless their units are the same.</a:t>
            </a:r>
            <a:endParaRPr b="0" lang="en-PH" sz="1800" spc="-1" strike="noStrike">
              <a:latin typeface=""/>
              <a:ea typeface=""/>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4"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5" name="" descr=""/>
          <p:cNvPicPr/>
          <p:nvPr/>
        </p:nvPicPr>
        <p:blipFill>
          <a:blip r:embed="rId1"/>
          <a:stretch/>
        </p:blipFill>
        <p:spPr>
          <a:xfrm>
            <a:off x="1800000" y="2340000"/>
            <a:ext cx="7740000" cy="26546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p:nvPr>
        </p:nvSpPr>
        <p:spPr>
          <a:xfrm>
            <a:off x="830880" y="540000"/>
            <a:ext cx="10329120" cy="4343760"/>
          </a:xfrm>
          <a:prstGeom prst="rect">
            <a:avLst/>
          </a:prstGeom>
          <a:noFill/>
          <a:ln w="0">
            <a:noFill/>
          </a:ln>
        </p:spPr>
        <p:txBody>
          <a:bodyPr lIns="90000" rIns="90000" tIns="45000" bIns="45000" anchor="t">
            <a:noAutofit/>
          </a:bodyPr>
          <a:p>
            <a:r>
              <a:rPr b="1" lang="en-PH" sz="2000" spc="-1" strike="noStrike">
                <a:latin typeface="Lato"/>
                <a:ea typeface=""/>
              </a:rPr>
              <a:t>Calculating Speed</a:t>
            </a:r>
            <a:endParaRPr b="0" lang="en-PH" sz="2000" spc="-1" strike="noStrike">
              <a:latin typeface=""/>
              <a:ea typeface=""/>
            </a:endParaRPr>
          </a:p>
          <a:p>
            <a:endParaRPr b="0" lang="en-PH" sz="2000" spc="-1" strike="noStrike">
              <a:latin typeface=""/>
              <a:ea typeface=""/>
            </a:endParaRPr>
          </a:p>
          <a:p>
            <a:r>
              <a:rPr b="0" lang="en-PH" sz="1800" spc="-1" strike="noStrike">
                <a:latin typeface="Lato"/>
                <a:ea typeface=""/>
              </a:rPr>
              <a:t>           </a:t>
            </a:r>
            <a:r>
              <a:rPr b="0" lang="en-PH" sz="1800" spc="-1" strike="noStrike">
                <a:latin typeface="Lato"/>
                <a:ea typeface=""/>
              </a:rPr>
              <a:t>The succeeding examples will give you more understanding of the process of calculating speed. Moreover, you will be refreshed by the skills in conversion of units, specifically, of distance and time. Study the following examples:</a:t>
            </a:r>
            <a:endParaRPr b="0" lang="en-PH" sz="1800" spc="-1" strike="noStrike">
              <a:latin typeface="ÐnQêþ"/>
              <a:ea typeface="ÐnQêþ"/>
            </a:endParaRPr>
          </a:p>
          <a:p>
            <a:endParaRPr b="0" lang="en-PH" sz="1800" spc="-1" strike="noStrike">
              <a:latin typeface="ÐnQêþ"/>
              <a:ea typeface="ÐnQêþ"/>
            </a:endParaRPr>
          </a:p>
          <a:p>
            <a:r>
              <a:rPr b="1" lang="en-PH" sz="1800" spc="-1" strike="noStrike">
                <a:latin typeface="Lato"/>
                <a:ea typeface=""/>
              </a:rPr>
              <a:t>Example 1:</a:t>
            </a:r>
            <a:r>
              <a:rPr b="0" lang="en-PH" sz="1800" spc="-1" strike="noStrike">
                <a:latin typeface="Lato"/>
                <a:ea typeface=""/>
              </a:rPr>
              <a:t> </a:t>
            </a:r>
            <a:r>
              <a:rPr b="0" lang="en-PH" sz="1800" spc="-1" strike="noStrike">
                <a:latin typeface="Lato"/>
                <a:ea typeface="ÐnQêþ"/>
              </a:rPr>
              <a:t>If a bus travels 120 kilometers in 2 hours, find the average speed.</a:t>
            </a:r>
            <a:endParaRPr b="0" lang="en-PH" sz="1800" spc="-1" strike="noStrike">
              <a:latin typeface=""/>
              <a:ea typeface=""/>
            </a:endParaRPr>
          </a:p>
          <a:p>
            <a:r>
              <a:rPr b="0" lang="en-PH" sz="1800" spc="-1" strike="noStrike">
                <a:latin typeface="Lato"/>
                <a:ea typeface="ÐnQêþ"/>
              </a:rPr>
              <a:t>Solution: Use the speed formula.</a:t>
            </a:r>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r>
              <a:rPr b="0" lang="en-PH" sz="1800" spc="-1" strike="noStrike">
                <a:latin typeface="Lato"/>
                <a:ea typeface=""/>
              </a:rPr>
              <a:t>Answer: The average speed is 60 kph.</a:t>
            </a:r>
            <a:endParaRPr b="0" lang="en-PH" sz="1800" spc="-1" strike="noStrike">
              <a:latin typeface=""/>
              <a:ea typeface=""/>
            </a:endParaRPr>
          </a:p>
          <a:p>
            <a:endParaRPr b="0" lang="en-PH" sz="1800" spc="-1" strike="noStrike">
              <a:latin typeface=""/>
              <a:ea typeface=""/>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7"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8" name="" descr=""/>
          <p:cNvPicPr/>
          <p:nvPr/>
        </p:nvPicPr>
        <p:blipFill>
          <a:blip r:embed="rId1"/>
          <a:stretch/>
        </p:blipFill>
        <p:spPr>
          <a:xfrm>
            <a:off x="1620000" y="3891600"/>
            <a:ext cx="8280000" cy="7884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p:nvPr>
        </p:nvSpPr>
        <p:spPr>
          <a:xfrm>
            <a:off x="830880" y="540000"/>
            <a:ext cx="10329120" cy="4343760"/>
          </a:xfrm>
          <a:prstGeom prst="rect">
            <a:avLst/>
          </a:prstGeom>
          <a:noFill/>
          <a:ln w="0">
            <a:noFill/>
          </a:ln>
        </p:spPr>
        <p:txBody>
          <a:bodyPr lIns="90000" rIns="90000" tIns="45000" bIns="45000" anchor="t">
            <a:noAutofit/>
          </a:bodyPr>
          <a:p>
            <a:r>
              <a:rPr b="1" lang="en-PH" sz="2000" spc="-1" strike="noStrike">
                <a:latin typeface="Lato"/>
                <a:ea typeface=""/>
              </a:rPr>
              <a:t>Calculating Speed</a:t>
            </a:r>
            <a:endParaRPr b="0" lang="en-PH" sz="2000" spc="-1" strike="noStrike">
              <a:latin typeface=""/>
              <a:ea typeface=""/>
            </a:endParaRPr>
          </a:p>
          <a:p>
            <a:endParaRPr b="0" lang="en-PH" sz="2000" spc="-1" strike="noStrike">
              <a:latin typeface=""/>
              <a:ea typeface=""/>
            </a:endParaRPr>
          </a:p>
          <a:p>
            <a:r>
              <a:rPr b="1" lang="en-PH" sz="1800" spc="-1" strike="noStrike">
                <a:latin typeface="Lato"/>
                <a:ea typeface=""/>
              </a:rPr>
              <a:t>Example 2:</a:t>
            </a:r>
            <a:r>
              <a:rPr b="0" lang="en-PH" sz="1800" spc="-1" strike="noStrike">
                <a:latin typeface="Lato"/>
                <a:ea typeface=""/>
              </a:rPr>
              <a:t> </a:t>
            </a:r>
            <a:r>
              <a:rPr b="0" lang="en-PH" sz="1800" spc="-1" strike="noStrike">
                <a:latin typeface="Lato"/>
                <a:ea typeface="ÐnQêþ"/>
              </a:rPr>
              <a:t>Janice, a Grade 6 runner, can finish a 100-meter dash in 20 seconds.</a:t>
            </a:r>
            <a:endParaRPr b="0" lang="en-PH" sz="1800" spc="-1" strike="noStrike">
              <a:latin typeface=""/>
              <a:ea typeface=""/>
            </a:endParaRPr>
          </a:p>
          <a:p>
            <a:r>
              <a:rPr b="0" lang="en-PH" sz="1800" spc="-1" strike="noStrike">
                <a:latin typeface="Lato"/>
                <a:ea typeface=""/>
              </a:rPr>
              <a:t>Calculate her speed in running.</a:t>
            </a:r>
            <a:endParaRPr b="0" lang="en-PH" sz="1800" spc="-1" strike="noStrike">
              <a:latin typeface=""/>
              <a:ea typeface=""/>
            </a:endParaRPr>
          </a:p>
          <a:p>
            <a:r>
              <a:rPr b="0" lang="en-PH" sz="1800" spc="-1" strike="noStrike">
                <a:latin typeface="Lato"/>
                <a:ea typeface=""/>
              </a:rPr>
              <a:t>Solution: Use the speed formula.</a:t>
            </a:r>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r>
              <a:rPr b="0" lang="en-PH" sz="1800" spc="-1" strike="noStrike">
                <a:latin typeface="Lato"/>
                <a:ea typeface=""/>
              </a:rPr>
              <a:t>Answer: Her running speed is 5 m/s.</a:t>
            </a:r>
            <a:endParaRPr b="0" lang="en-PH" sz="1800" spc="-1" strike="noStrike">
              <a:latin typeface=""/>
              <a:ea typeface=""/>
            </a:endParaRPr>
          </a:p>
          <a:p>
            <a:endParaRPr b="0" lang="en-PH" sz="1800" spc="-1" strike="noStrike">
              <a:latin typeface=""/>
              <a:ea typeface=""/>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40"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1" name="" descr=""/>
          <p:cNvPicPr/>
          <p:nvPr/>
        </p:nvPicPr>
        <p:blipFill>
          <a:blip r:embed="rId1"/>
          <a:stretch/>
        </p:blipFill>
        <p:spPr>
          <a:xfrm>
            <a:off x="3060000" y="2910600"/>
            <a:ext cx="3780000" cy="6894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p:nvPr>
        </p:nvSpPr>
        <p:spPr>
          <a:xfrm>
            <a:off x="830880" y="540000"/>
            <a:ext cx="10329120" cy="4343760"/>
          </a:xfrm>
          <a:prstGeom prst="rect">
            <a:avLst/>
          </a:prstGeom>
          <a:noFill/>
          <a:ln w="0">
            <a:noFill/>
          </a:ln>
        </p:spPr>
        <p:txBody>
          <a:bodyPr lIns="90000" rIns="90000" tIns="45000" bIns="45000" anchor="t">
            <a:noAutofit/>
          </a:bodyPr>
          <a:p>
            <a:r>
              <a:rPr b="1" lang="en-PH" sz="2000" spc="-1" strike="noStrike">
                <a:latin typeface="Lato"/>
                <a:ea typeface=""/>
              </a:rPr>
              <a:t>Calculating Speed</a:t>
            </a:r>
            <a:endParaRPr b="0" lang="en-PH" sz="2000" spc="-1" strike="noStrike">
              <a:latin typeface=""/>
              <a:ea typeface=""/>
            </a:endParaRPr>
          </a:p>
          <a:p>
            <a:endParaRPr b="0" lang="en-PH" sz="2000" spc="-1" strike="noStrike">
              <a:latin typeface=""/>
              <a:ea typeface=""/>
            </a:endParaRPr>
          </a:p>
          <a:p>
            <a:r>
              <a:rPr b="1" lang="en-PH" sz="1800" spc="-1" strike="noStrike">
                <a:latin typeface="Lato"/>
                <a:ea typeface=""/>
              </a:rPr>
              <a:t>Example 3:</a:t>
            </a:r>
            <a:r>
              <a:rPr b="0" lang="en-PH" sz="1800" spc="-1" strike="noStrike">
                <a:latin typeface="Lato"/>
                <a:ea typeface=""/>
              </a:rPr>
              <a:t> </a:t>
            </a:r>
            <a:r>
              <a:rPr b="0" lang="en-PH" sz="1800" spc="-1" strike="noStrike">
                <a:latin typeface="Lato"/>
                <a:ea typeface="ÐnQêþ"/>
              </a:rPr>
              <a:t>Find the speed in m/s, given: distance = 180 meters; time = 1.5 minutes.</a:t>
            </a:r>
            <a:endParaRPr b="0" lang="en-PH" sz="1800" spc="-1" strike="noStrike">
              <a:latin typeface=""/>
              <a:ea typeface=""/>
            </a:endParaRPr>
          </a:p>
          <a:p>
            <a:r>
              <a:rPr b="0" lang="en-PH" sz="1800" spc="-1" strike="noStrike">
                <a:latin typeface="Lato"/>
                <a:ea typeface=""/>
              </a:rPr>
              <a:t>Solution: Convert the given unit into the inquired unit.</a:t>
            </a:r>
            <a:endParaRPr b="0" lang="en-PH" sz="1800" spc="-1" strike="noStrike">
              <a:latin typeface="ÐnQêþ"/>
              <a:ea typeface="ÐnQêþ"/>
            </a:endParaRPr>
          </a:p>
          <a:p>
            <a:r>
              <a:rPr b="0" lang="en-PH" sz="1800" spc="-1" strike="noStrike">
                <a:latin typeface="lato"/>
                <a:ea typeface="ÐnQêþ"/>
              </a:rPr>
              <a:t>(In the problem, convert 1.5 minutes into its equivalent time in seconds.)</a:t>
            </a:r>
            <a:endParaRPr b="0" lang="en-PH" sz="1800" spc="-1" strike="noStrike">
              <a:latin typeface="ÐnQêþ"/>
              <a:ea typeface="ÐnQêþ"/>
            </a:endParaRPr>
          </a:p>
          <a:p>
            <a:r>
              <a:rPr b="0" lang="en-PH" sz="1800" spc="-1" strike="noStrike">
                <a:latin typeface="lato"/>
                <a:ea typeface="ÐnQêþ"/>
              </a:rPr>
              <a:t>Using the conversion factor, 1 min = 60 s,</a:t>
            </a:r>
            <a:endParaRPr b="0" lang="en-PH" sz="1800" spc="-1" strike="noStrike">
              <a:latin typeface="ÐnQêþ"/>
              <a:ea typeface="ÐnQêþ"/>
            </a:endParaRPr>
          </a:p>
          <a:p>
            <a:endParaRPr b="0" lang="en-PH" sz="1800" spc="-1" strike="noStrike">
              <a:latin typeface="ÐnQêþ"/>
              <a:ea typeface="ÐnQêþ"/>
            </a:endParaRPr>
          </a:p>
          <a:p>
            <a:endParaRPr b="0" lang="en-PH" sz="1800" spc="-1" strike="noStrike">
              <a:latin typeface="ÐnQêþ"/>
              <a:ea typeface="ÐnQêþ"/>
            </a:endParaRPr>
          </a:p>
          <a:p>
            <a:r>
              <a:rPr b="0" lang="en-PH" sz="1800" spc="-1" strike="noStrike">
                <a:latin typeface="lato"/>
                <a:ea typeface="ÐnQêþ"/>
              </a:rPr>
              <a:t>Using the speed formula:</a:t>
            </a:r>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r>
              <a:rPr b="0" lang="en-PH" sz="1800" spc="-1" strike="noStrike">
                <a:latin typeface="Lato"/>
                <a:ea typeface=""/>
              </a:rPr>
              <a:t>Answer: The speed equals 2 m/s.</a:t>
            </a:r>
            <a:endParaRPr b="0" lang="en-PH" sz="1800" spc="-1" strike="noStrike">
              <a:latin typeface="ÐnQêþ"/>
              <a:ea typeface="ÐnQêþ"/>
            </a:endParaRPr>
          </a:p>
          <a:p>
            <a:endParaRPr b="0" lang="en-PH" sz="1800" spc="-1" strike="noStrike">
              <a:latin typeface=""/>
              <a:ea typeface=""/>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43"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4" name="" descr=""/>
          <p:cNvPicPr/>
          <p:nvPr/>
        </p:nvPicPr>
        <p:blipFill>
          <a:blip r:embed="rId1"/>
          <a:stretch/>
        </p:blipFill>
        <p:spPr>
          <a:xfrm>
            <a:off x="4140000" y="3314880"/>
            <a:ext cx="2520000" cy="645120"/>
          </a:xfrm>
          <a:prstGeom prst="rect">
            <a:avLst/>
          </a:prstGeom>
          <a:ln w="0">
            <a:noFill/>
          </a:ln>
        </p:spPr>
      </p:pic>
      <p:pic>
        <p:nvPicPr>
          <p:cNvPr id="145" name="" descr=""/>
          <p:cNvPicPr/>
          <p:nvPr/>
        </p:nvPicPr>
        <p:blipFill>
          <a:blip r:embed="rId2"/>
          <a:stretch/>
        </p:blipFill>
        <p:spPr>
          <a:xfrm>
            <a:off x="3474360" y="4680000"/>
            <a:ext cx="3725640" cy="7344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p:nvPr>
        </p:nvSpPr>
        <p:spPr>
          <a:xfrm>
            <a:off x="830880" y="540000"/>
            <a:ext cx="10329120" cy="4343760"/>
          </a:xfrm>
          <a:prstGeom prst="rect">
            <a:avLst/>
          </a:prstGeom>
          <a:noFill/>
          <a:ln w="0">
            <a:noFill/>
          </a:ln>
        </p:spPr>
        <p:txBody>
          <a:bodyPr lIns="90000" rIns="90000" tIns="45000" bIns="45000" anchor="t">
            <a:noAutofit/>
          </a:bodyPr>
          <a:p>
            <a:r>
              <a:rPr b="1" lang="en-PH" sz="2000" spc="-1" strike="noStrike">
                <a:latin typeface="Lato"/>
                <a:ea typeface=""/>
              </a:rPr>
              <a:t>Calculating Speed</a:t>
            </a:r>
            <a:endParaRPr b="0" lang="en-PH" sz="2000" spc="-1" strike="noStrike">
              <a:latin typeface=""/>
              <a:ea typeface=""/>
            </a:endParaRPr>
          </a:p>
          <a:p>
            <a:endParaRPr b="0" lang="en-PH" sz="2000" spc="-1" strike="noStrike">
              <a:latin typeface=""/>
              <a:ea typeface=""/>
            </a:endParaRPr>
          </a:p>
          <a:p>
            <a:r>
              <a:rPr b="0" lang="en-PH" sz="1800" spc="-1" strike="noStrike">
                <a:latin typeface="Lato"/>
                <a:ea typeface=""/>
              </a:rPr>
              <a:t>Complete the table below by calculating the speed when distance and time are given.                                                      </a:t>
            </a:r>
            <a:endParaRPr b="0" lang="en-PH" sz="1800" spc="-1" strike="noStrike">
              <a:latin typeface=""/>
              <a:ea typeface=""/>
            </a:endParaRPr>
          </a:p>
          <a:p>
            <a:endParaRPr b="0" lang="en-PH" sz="1800" spc="-1" strike="noStrike">
              <a:latin typeface=""/>
              <a:ea typeface=""/>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47"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graphicFrame>
        <p:nvGraphicFramePr>
          <p:cNvPr id="148" name=""/>
          <p:cNvGraphicFramePr/>
          <p:nvPr/>
        </p:nvGraphicFramePr>
        <p:xfrm>
          <a:off x="2919240" y="2019600"/>
          <a:ext cx="5075280" cy="4319280"/>
        </p:xfrm>
        <a:graphic>
          <a:graphicData uri="http://schemas.openxmlformats.org/drawingml/2006/table">
            <a:tbl>
              <a:tblPr/>
              <a:tblGrid>
                <a:gridCol w="1691640"/>
                <a:gridCol w="1691640"/>
                <a:gridCol w="1692360"/>
              </a:tblGrid>
              <a:tr h="557280">
                <a:tc>
                  <a:txBody>
                    <a:bodyPr lIns="90000" rIns="90000" tIns="46800" bIns="46800" anchor="t">
                      <a:noAutofit/>
                    </a:bodyPr>
                    <a:p>
                      <a:pPr algn="ctr">
                        <a:buNone/>
                      </a:pPr>
                      <a:r>
                        <a:rPr b="1" lang="en-PH" sz="1800" spc="-1" strike="noStrike">
                          <a:latin typeface="Arial"/>
                        </a:rPr>
                        <a:t>Distance </a:t>
                      </a:r>
                      <a:endParaRPr b="1"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1" lang="en-PH" sz="1800" spc="-1" strike="noStrike">
                          <a:latin typeface="Arial"/>
                        </a:rPr>
                        <a:t>Time</a:t>
                      </a:r>
                      <a:endParaRPr b="1"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1" lang="en-PH" sz="1800" spc="-1" strike="noStrike">
                          <a:latin typeface="Arial"/>
                        </a:rPr>
                        <a:t>Speed</a:t>
                      </a:r>
                      <a:endParaRPr b="1"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r>
              <a:tr h="442440">
                <a:tc>
                  <a:txBody>
                    <a:bodyPr lIns="90000" rIns="90000" tIns="46800" bIns="46800" anchor="t">
                      <a:noAutofit/>
                    </a:bodyPr>
                    <a:p>
                      <a:r>
                        <a:rPr b="0" lang="en-PH" sz="1800" spc="-1" strike="noStrike">
                          <a:latin typeface="Arial"/>
                        </a:rPr>
                        <a:t>1. 24 km</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0" lang="en-PH" sz="1800" spc="-1" strike="noStrike">
                          <a:latin typeface="Arial"/>
                        </a:rPr>
                        <a:t>2 h</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r>
              <a:tr h="406800">
                <a:tc>
                  <a:txBody>
                    <a:bodyPr lIns="90000" rIns="90000" tIns="46800" bIns="46800" anchor="t">
                      <a:noAutofit/>
                    </a:bodyPr>
                    <a:p>
                      <a:r>
                        <a:rPr b="0" lang="en-PH" sz="1800" spc="-1" strike="noStrike">
                          <a:latin typeface="Arial"/>
                        </a:rPr>
                        <a:t>2. 1500 km</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0" lang="en-PH" sz="1800" spc="-1" strike="noStrike">
                          <a:latin typeface="Arial"/>
                        </a:rPr>
                        <a:t>2.5 h</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r>
              <a:tr h="511920">
                <a:tc>
                  <a:txBody>
                    <a:bodyPr lIns="90000" rIns="90000" tIns="46800" bIns="46800" anchor="t">
                      <a:noAutofit/>
                    </a:bodyPr>
                    <a:p>
                      <a:r>
                        <a:rPr b="0" lang="en-PH" sz="1800" spc="-1" strike="noStrike">
                          <a:latin typeface="Arial"/>
                        </a:rPr>
                        <a:t>3. 23 km</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0" lang="en-PH" sz="1800" spc="-1" strike="noStrike">
                          <a:latin typeface="Arial"/>
                        </a:rPr>
                        <a:t>0.5 h</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r>
              <a:tr h="516960">
                <a:tc>
                  <a:txBody>
                    <a:bodyPr lIns="90000" rIns="90000" tIns="46800" bIns="46800" anchor="t">
                      <a:noAutofit/>
                    </a:bodyPr>
                    <a:p>
                      <a:r>
                        <a:rPr b="0" lang="en-PH" sz="1800" spc="-1" strike="noStrike">
                          <a:latin typeface="Arial"/>
                        </a:rPr>
                        <a:t>4. 60 km</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0" lang="en-PH" sz="1800" spc="-1" strike="noStrike">
                          <a:latin typeface="Arial"/>
                        </a:rPr>
                        <a:t>3 h</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r>
              <a:tr h="540360">
                <a:tc>
                  <a:txBody>
                    <a:bodyPr lIns="90000" rIns="90000" tIns="46800" bIns="46800" anchor="t">
                      <a:noAutofit/>
                    </a:bodyPr>
                    <a:p>
                      <a:r>
                        <a:rPr b="0" lang="en-PH" sz="1800" spc="-1" strike="noStrike">
                          <a:latin typeface="Arial"/>
                        </a:rPr>
                        <a:t>5. 1800</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xBody>
                    <a:bodyPr lIns="90000" rIns="90000" tIns="46800" bIns="46800" anchor="t">
                      <a:noAutofit/>
                    </a:bodyPr>
                    <a:p>
                      <a:pPr algn="ctr">
                        <a:buNone/>
                      </a:pPr>
                      <a:r>
                        <a:rPr b="0" lang="en-PH" sz="1800" spc="-1" strike="noStrike">
                          <a:latin typeface="Arial"/>
                        </a:rPr>
                        <a:t>0.4h</a:t>
                      </a:r>
                      <a:endParaRPr b="0" lang="en-PH" sz="1800" spc="-1" strike="noStrike">
                        <a:latin typeface="Arial"/>
                      </a:endParaRPr>
                    </a:p>
                  </a:txBody>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c>
                  <a:tcPr anchor="t" marL="90000" marR="90000">
                    <a:lnL w="28800">
                      <a:solidFill>
                        <a:srgbClr val="000000"/>
                      </a:solidFill>
                    </a:lnL>
                    <a:lnR w="28800">
                      <a:solidFill>
                        <a:srgbClr val="000000"/>
                      </a:solidFill>
                    </a:lnR>
                    <a:lnT w="28800">
                      <a:solidFill>
                        <a:srgbClr val="000000"/>
                      </a:solidFill>
                    </a:lnT>
                    <a:lnB w="2880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505</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2023-05-10T10:12:17Z</dcterms:modified>
  <cp:revision>55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