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0160" cy="68360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7040" cy="2777040"/>
          </a:xfrm>
          <a:prstGeom prst="rect">
            <a:avLst/>
          </a:prstGeom>
          <a:ln w="0">
            <a:noFill/>
          </a:ln>
        </p:spPr>
      </p:pic>
      <p:sp>
        <p:nvSpPr>
          <p:cNvPr id="2" name="Rectangle 5"/>
          <p:cNvSpPr/>
          <p:nvPr/>
        </p:nvSpPr>
        <p:spPr>
          <a:xfrm>
            <a:off x="3487320" y="1475280"/>
            <a:ext cx="8682480" cy="38404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2480" cy="3621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0160" cy="613080"/>
          </a:xfrm>
          <a:prstGeom prst="rect">
            <a:avLst/>
          </a:prstGeom>
          <a:ln w="0">
            <a:noFill/>
          </a:ln>
        </p:spPr>
      </p:pic>
      <p:sp>
        <p:nvSpPr>
          <p:cNvPr id="43" name="Rectangle 7"/>
          <p:cNvSpPr/>
          <p:nvPr/>
        </p:nvSpPr>
        <p:spPr>
          <a:xfrm>
            <a:off x="10868760" y="0"/>
            <a:ext cx="948600" cy="9486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2680" cy="1012680"/>
          </a:xfrm>
          <a:prstGeom prst="rect">
            <a:avLst/>
          </a:prstGeom>
          <a:ln w="0">
            <a:noFill/>
          </a:ln>
        </p:spPr>
      </p:pic>
      <p:sp>
        <p:nvSpPr>
          <p:cNvPr id="45" name="TextBox 9"/>
          <p:cNvSpPr/>
          <p:nvPr/>
        </p:nvSpPr>
        <p:spPr>
          <a:xfrm>
            <a:off x="185400" y="6362280"/>
            <a:ext cx="4669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1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4480" cy="33627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26960" y="2953080"/>
            <a:ext cx="765324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Pista sa Aming Paaralan (Kasarian ng Pangngalan)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249120" y="373320"/>
            <a:ext cx="2810520" cy="526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600" spc="-1" strike="noStrike">
                <a:solidFill>
                  <a:srgbClr val="000000"/>
                </a:solidFill>
                <a:latin typeface="Arial"/>
                <a:ea typeface="DejaVu Sans"/>
              </a:rPr>
              <a:t>Halimbawa:</a:t>
            </a:r>
            <a:endParaRPr b="0" lang="en-PH" sz="2600" spc="-1" strike="noStrike">
              <a:latin typeface="Arial"/>
            </a:endParaRPr>
          </a:p>
        </p:txBody>
      </p:sp>
      <p:sp>
        <p:nvSpPr>
          <p:cNvPr id="140" name=""/>
          <p:cNvSpPr/>
          <p:nvPr/>
        </p:nvSpPr>
        <p:spPr>
          <a:xfrm>
            <a:off x="1080000" y="1080000"/>
            <a:ext cx="9898920" cy="1258920"/>
          </a:xfrm>
          <a:custGeom>
            <a:avLst/>
            <a:gdLst/>
            <a:ahLst/>
            <a:rect l="l" t="t" r="r" b="b"/>
            <a:pathLst>
              <a:path w="27502" h="3502">
                <a:moveTo>
                  <a:pt x="583" y="0"/>
                </a:moveTo>
                <a:lnTo>
                  <a:pt x="584" y="0"/>
                </a:lnTo>
                <a:cubicBezTo>
                  <a:pt x="481" y="0"/>
                  <a:pt x="380" y="27"/>
                  <a:pt x="292" y="78"/>
                </a:cubicBezTo>
                <a:cubicBezTo>
                  <a:pt x="203" y="129"/>
                  <a:pt x="129" y="203"/>
                  <a:pt x="78" y="292"/>
                </a:cubicBezTo>
                <a:cubicBezTo>
                  <a:pt x="27" y="380"/>
                  <a:pt x="0" y="481"/>
                  <a:pt x="0" y="584"/>
                </a:cubicBezTo>
                <a:lnTo>
                  <a:pt x="0" y="2917"/>
                </a:lnTo>
                <a:lnTo>
                  <a:pt x="0" y="2918"/>
                </a:lnTo>
                <a:cubicBezTo>
                  <a:pt x="0" y="3020"/>
                  <a:pt x="27" y="3121"/>
                  <a:pt x="78" y="3209"/>
                </a:cubicBezTo>
                <a:cubicBezTo>
                  <a:pt x="129" y="3298"/>
                  <a:pt x="203" y="3372"/>
                  <a:pt x="292" y="3423"/>
                </a:cubicBezTo>
                <a:cubicBezTo>
                  <a:pt x="380" y="3474"/>
                  <a:pt x="481" y="3501"/>
                  <a:pt x="584" y="3501"/>
                </a:cubicBezTo>
                <a:lnTo>
                  <a:pt x="26917" y="3501"/>
                </a:lnTo>
                <a:lnTo>
                  <a:pt x="26918" y="3501"/>
                </a:lnTo>
                <a:cubicBezTo>
                  <a:pt x="27020" y="3501"/>
                  <a:pt x="27121" y="3474"/>
                  <a:pt x="27209" y="3423"/>
                </a:cubicBezTo>
                <a:cubicBezTo>
                  <a:pt x="27298" y="3372"/>
                  <a:pt x="27372" y="3298"/>
                  <a:pt x="27423" y="3209"/>
                </a:cubicBezTo>
                <a:cubicBezTo>
                  <a:pt x="27474" y="3121"/>
                  <a:pt x="27501" y="3020"/>
                  <a:pt x="27501" y="2918"/>
                </a:cubicBezTo>
                <a:lnTo>
                  <a:pt x="27501" y="583"/>
                </a:lnTo>
                <a:lnTo>
                  <a:pt x="27501" y="584"/>
                </a:lnTo>
                <a:lnTo>
                  <a:pt x="27501" y="584"/>
                </a:lnTo>
                <a:cubicBezTo>
                  <a:pt x="27501" y="481"/>
                  <a:pt x="27474" y="380"/>
                  <a:pt x="27423" y="292"/>
                </a:cubicBezTo>
                <a:cubicBezTo>
                  <a:pt x="27372" y="203"/>
                  <a:pt x="27298" y="129"/>
                  <a:pt x="27209" y="78"/>
                </a:cubicBezTo>
                <a:cubicBezTo>
                  <a:pt x="27121" y="27"/>
                  <a:pt x="27020" y="0"/>
                  <a:pt x="26918" y="0"/>
                </a:cubicBezTo>
                <a:lnTo>
                  <a:pt x="583" y="0"/>
                </a:lnTo>
              </a:path>
            </a:pathLst>
          </a:custGeom>
          <a:solidFill>
            <a:srgbClr val="fce4ec"/>
          </a:solidFill>
          <a:ln w="38160">
            <a:solidFill>
              <a:srgbClr val="3465a4"/>
            </a:solidFill>
            <a:round/>
          </a:ln>
        </p:spPr>
        <p:style>
          <a:lnRef idx="0"/>
          <a:fillRef idx="0"/>
          <a:effectRef idx="0"/>
          <a:fontRef idx="minor"/>
        </p:style>
        <p:txBody>
          <a:bodyPr lIns="109080" rIns="109080" tIns="64080" bIns="64080" anchor="ctr">
            <a:noAutofit/>
          </a:bodyPr>
          <a:p>
            <a:pPr algn="ctr">
              <a:lnSpc>
                <a:spcPct val="100000"/>
              </a:lnSpc>
              <a:buNone/>
            </a:pPr>
            <a:r>
              <a:rPr b="0" lang="en-PH" sz="2600" spc="-1" strike="noStrike">
                <a:solidFill>
                  <a:srgbClr val="000000"/>
                </a:solidFill>
                <a:latin typeface="Lato"/>
                <a:ea typeface="DejaVu Sans"/>
              </a:rPr>
              <a:t>Ang </a:t>
            </a:r>
            <a:r>
              <a:rPr b="1" lang="en-PH" sz="2600" spc="-1" strike="noStrike">
                <a:solidFill>
                  <a:srgbClr val="000000"/>
                </a:solidFill>
                <a:latin typeface="Lato"/>
                <a:ea typeface="DejaVu Sans"/>
              </a:rPr>
              <a:t>pari</a:t>
            </a:r>
            <a:r>
              <a:rPr b="0" lang="en-PH" sz="2600" spc="-1" strike="noStrike">
                <a:solidFill>
                  <a:srgbClr val="000000"/>
                </a:solidFill>
                <a:latin typeface="Lato"/>
                <a:ea typeface="DejaVu Sans"/>
              </a:rPr>
              <a:t> ay isang pangngalan. Ito ay bokasyon ng isang tao.</a:t>
            </a:r>
            <a:endParaRPr b="0" lang="en-PH" sz="2600" spc="-1" strike="noStrike">
              <a:latin typeface="Arial"/>
            </a:endParaRPr>
          </a:p>
          <a:p>
            <a:pPr algn="ctr">
              <a:lnSpc>
                <a:spcPct val="100000"/>
              </a:lnSpc>
              <a:buNone/>
            </a:pPr>
            <a:r>
              <a:rPr b="1" lang="en-PH" sz="2600" spc="-1" strike="noStrike">
                <a:solidFill>
                  <a:srgbClr val="000000"/>
                </a:solidFill>
                <a:latin typeface="Lato"/>
                <a:ea typeface="DejaVu Sans"/>
              </a:rPr>
              <a:t>Lalaki </a:t>
            </a:r>
            <a:r>
              <a:rPr b="0" lang="en-PH" sz="2600" spc="-1" strike="noStrike">
                <a:solidFill>
                  <a:srgbClr val="000000"/>
                </a:solidFill>
                <a:latin typeface="Lato"/>
                <a:ea typeface="DejaVu Sans"/>
              </a:rPr>
              <a:t>lamang ang maaaring maging pari. Ibig sabihin, ang</a:t>
            </a:r>
            <a:endParaRPr b="0" lang="en-PH" sz="2600" spc="-1" strike="noStrike">
              <a:latin typeface="Arial"/>
            </a:endParaRPr>
          </a:p>
          <a:p>
            <a:pPr algn="ctr">
              <a:lnSpc>
                <a:spcPct val="100000"/>
              </a:lnSpc>
              <a:buNone/>
            </a:pPr>
            <a:r>
              <a:rPr b="0" lang="en-PH" sz="2600" spc="-1" strike="noStrike">
                <a:solidFill>
                  <a:srgbClr val="000000"/>
                </a:solidFill>
                <a:latin typeface="Lato"/>
                <a:ea typeface="DejaVu Sans"/>
              </a:rPr>
              <a:t>pari ay </a:t>
            </a:r>
            <a:r>
              <a:rPr b="1" lang="en-PH" sz="2600" spc="-1" strike="noStrike">
                <a:solidFill>
                  <a:srgbClr val="000000"/>
                </a:solidFill>
                <a:latin typeface="Lato"/>
                <a:ea typeface="DejaVu Sans"/>
              </a:rPr>
              <a:t>pangngalang panlalaki</a:t>
            </a:r>
            <a:r>
              <a:rPr b="0" lang="en-PH" sz="2600" spc="-1" strike="noStrike">
                <a:solidFill>
                  <a:srgbClr val="000000"/>
                </a:solidFill>
                <a:latin typeface="Lato"/>
                <a:ea typeface="DejaVu Sans"/>
              </a:rPr>
              <a:t>.</a:t>
            </a:r>
            <a:endParaRPr b="0" lang="en-PH" sz="2600" spc="-1" strike="noStrike">
              <a:latin typeface="Arial"/>
            </a:endParaRPr>
          </a:p>
        </p:txBody>
      </p:sp>
      <p:sp>
        <p:nvSpPr>
          <p:cNvPr id="141" name=""/>
          <p:cNvSpPr/>
          <p:nvPr/>
        </p:nvSpPr>
        <p:spPr>
          <a:xfrm>
            <a:off x="1080000" y="2520000"/>
            <a:ext cx="9898920" cy="1258920"/>
          </a:xfrm>
          <a:custGeom>
            <a:avLst/>
            <a:gdLst/>
            <a:ahLst/>
            <a:rect l="l" t="t" r="r" b="b"/>
            <a:pathLst>
              <a:path w="27502" h="3502">
                <a:moveTo>
                  <a:pt x="583" y="0"/>
                </a:moveTo>
                <a:lnTo>
                  <a:pt x="584" y="0"/>
                </a:lnTo>
                <a:cubicBezTo>
                  <a:pt x="481" y="0"/>
                  <a:pt x="380" y="27"/>
                  <a:pt x="292" y="78"/>
                </a:cubicBezTo>
                <a:cubicBezTo>
                  <a:pt x="203" y="129"/>
                  <a:pt x="129" y="203"/>
                  <a:pt x="78" y="292"/>
                </a:cubicBezTo>
                <a:cubicBezTo>
                  <a:pt x="27" y="380"/>
                  <a:pt x="0" y="481"/>
                  <a:pt x="0" y="584"/>
                </a:cubicBezTo>
                <a:lnTo>
                  <a:pt x="0" y="2917"/>
                </a:lnTo>
                <a:lnTo>
                  <a:pt x="0" y="2918"/>
                </a:lnTo>
                <a:cubicBezTo>
                  <a:pt x="0" y="3020"/>
                  <a:pt x="27" y="3121"/>
                  <a:pt x="78" y="3209"/>
                </a:cubicBezTo>
                <a:cubicBezTo>
                  <a:pt x="129" y="3298"/>
                  <a:pt x="203" y="3372"/>
                  <a:pt x="292" y="3423"/>
                </a:cubicBezTo>
                <a:cubicBezTo>
                  <a:pt x="380" y="3474"/>
                  <a:pt x="481" y="3501"/>
                  <a:pt x="584" y="3501"/>
                </a:cubicBezTo>
                <a:lnTo>
                  <a:pt x="26917" y="3501"/>
                </a:lnTo>
                <a:lnTo>
                  <a:pt x="26918" y="3501"/>
                </a:lnTo>
                <a:cubicBezTo>
                  <a:pt x="27020" y="3501"/>
                  <a:pt x="27121" y="3474"/>
                  <a:pt x="27209" y="3423"/>
                </a:cubicBezTo>
                <a:cubicBezTo>
                  <a:pt x="27298" y="3372"/>
                  <a:pt x="27372" y="3298"/>
                  <a:pt x="27423" y="3209"/>
                </a:cubicBezTo>
                <a:cubicBezTo>
                  <a:pt x="27474" y="3121"/>
                  <a:pt x="27501" y="3020"/>
                  <a:pt x="27501" y="2918"/>
                </a:cubicBezTo>
                <a:lnTo>
                  <a:pt x="27501" y="583"/>
                </a:lnTo>
                <a:lnTo>
                  <a:pt x="27501" y="584"/>
                </a:lnTo>
                <a:lnTo>
                  <a:pt x="27501" y="584"/>
                </a:lnTo>
                <a:cubicBezTo>
                  <a:pt x="27501" y="481"/>
                  <a:pt x="27474" y="380"/>
                  <a:pt x="27423" y="292"/>
                </a:cubicBezTo>
                <a:cubicBezTo>
                  <a:pt x="27372" y="203"/>
                  <a:pt x="27298" y="129"/>
                  <a:pt x="27209" y="78"/>
                </a:cubicBezTo>
                <a:cubicBezTo>
                  <a:pt x="27121" y="27"/>
                  <a:pt x="27020" y="0"/>
                  <a:pt x="26918" y="0"/>
                </a:cubicBezTo>
                <a:lnTo>
                  <a:pt x="583" y="0"/>
                </a:lnTo>
              </a:path>
            </a:pathLst>
          </a:custGeom>
          <a:solidFill>
            <a:srgbClr val="fce4ec"/>
          </a:solidFill>
          <a:ln w="38160">
            <a:solidFill>
              <a:srgbClr val="3465a4"/>
            </a:solidFill>
            <a:round/>
          </a:ln>
        </p:spPr>
        <p:style>
          <a:lnRef idx="0"/>
          <a:fillRef idx="0"/>
          <a:effectRef idx="0"/>
          <a:fontRef idx="minor"/>
        </p:style>
        <p:txBody>
          <a:bodyPr lIns="109080" rIns="109080" tIns="64080" bIns="64080" anchor="ctr">
            <a:noAutofit/>
          </a:bodyPr>
          <a:p>
            <a:pPr algn="ctr">
              <a:lnSpc>
                <a:spcPct val="100000"/>
              </a:lnSpc>
              <a:buNone/>
            </a:pPr>
            <a:r>
              <a:rPr b="0" lang="en-PH" sz="2600" spc="-1" strike="noStrike">
                <a:solidFill>
                  <a:srgbClr val="000000"/>
                </a:solidFill>
                <a:latin typeface="Lato"/>
                <a:ea typeface="DejaVu Sans"/>
              </a:rPr>
              <a:t>Ganoon din naman, ang</a:t>
            </a:r>
            <a:r>
              <a:rPr b="1" lang="en-PH" sz="2600" spc="-1" strike="noStrike">
                <a:solidFill>
                  <a:srgbClr val="000000"/>
                </a:solidFill>
                <a:latin typeface="Lato"/>
                <a:ea typeface="DejaVu Sans"/>
              </a:rPr>
              <a:t> madre</a:t>
            </a:r>
            <a:r>
              <a:rPr b="0" lang="en-PH" sz="2600" spc="-1" strike="noStrike">
                <a:solidFill>
                  <a:srgbClr val="000000"/>
                </a:solidFill>
                <a:latin typeface="Lato"/>
                <a:ea typeface="DejaVu Sans"/>
              </a:rPr>
              <a:t> ay isang bokasyon na para</a:t>
            </a:r>
            <a:endParaRPr b="0" lang="en-PH" sz="2600" spc="-1" strike="noStrike">
              <a:latin typeface="Arial"/>
            </a:endParaRPr>
          </a:p>
          <a:p>
            <a:pPr algn="ctr">
              <a:lnSpc>
                <a:spcPct val="100000"/>
              </a:lnSpc>
              <a:buNone/>
            </a:pPr>
            <a:r>
              <a:rPr b="0" lang="en-PH" sz="2600" spc="-1" strike="noStrike">
                <a:solidFill>
                  <a:srgbClr val="000000"/>
                </a:solidFill>
                <a:latin typeface="Lato"/>
                <a:ea typeface="DejaVu Sans"/>
              </a:rPr>
              <a:t>lamang sa </a:t>
            </a:r>
            <a:r>
              <a:rPr b="1" lang="en-PH" sz="2600" spc="-1" strike="noStrike">
                <a:solidFill>
                  <a:srgbClr val="000000"/>
                </a:solidFill>
                <a:latin typeface="Lato"/>
                <a:ea typeface="DejaVu Sans"/>
              </a:rPr>
              <a:t>babae</a:t>
            </a:r>
            <a:r>
              <a:rPr b="0" lang="en-PH" sz="2600" spc="-1" strike="noStrike">
                <a:solidFill>
                  <a:srgbClr val="000000"/>
                </a:solidFill>
                <a:latin typeface="Lato"/>
                <a:ea typeface="DejaVu Sans"/>
              </a:rPr>
              <a:t>. Ibig sabihin, ang madre ay </a:t>
            </a:r>
            <a:r>
              <a:rPr b="1" lang="en-PH" sz="2600" spc="-1" strike="noStrike">
                <a:solidFill>
                  <a:srgbClr val="000000"/>
                </a:solidFill>
                <a:latin typeface="Lato"/>
                <a:ea typeface="DejaVu Sans"/>
              </a:rPr>
              <a:t>pangngalang</a:t>
            </a:r>
            <a:endParaRPr b="0" lang="en-PH" sz="2600" spc="-1" strike="noStrike">
              <a:latin typeface="Arial"/>
            </a:endParaRPr>
          </a:p>
          <a:p>
            <a:pPr algn="ctr">
              <a:lnSpc>
                <a:spcPct val="100000"/>
              </a:lnSpc>
              <a:buNone/>
            </a:pPr>
            <a:r>
              <a:rPr b="1" lang="en-PH" sz="2600" spc="-1" strike="noStrike">
                <a:solidFill>
                  <a:srgbClr val="000000"/>
                </a:solidFill>
                <a:latin typeface="Lato"/>
                <a:ea typeface="DejaVu Sans"/>
              </a:rPr>
              <a:t>pambabae</a:t>
            </a:r>
            <a:r>
              <a:rPr b="0" lang="en-PH" sz="2600" spc="-1" strike="noStrike">
                <a:solidFill>
                  <a:srgbClr val="000000"/>
                </a:solidFill>
                <a:latin typeface="Lato"/>
                <a:ea typeface="DejaVu Sans"/>
              </a:rPr>
              <a:t>.</a:t>
            </a:r>
            <a:endParaRPr b="0" lang="en-PH" sz="2600" spc="-1" strike="noStrike">
              <a:latin typeface="Arial"/>
            </a:endParaRPr>
          </a:p>
        </p:txBody>
      </p:sp>
      <p:sp>
        <p:nvSpPr>
          <p:cNvPr id="142" name=""/>
          <p:cNvSpPr/>
          <p:nvPr/>
        </p:nvSpPr>
        <p:spPr>
          <a:xfrm>
            <a:off x="1080000" y="3960000"/>
            <a:ext cx="9898920" cy="1798920"/>
          </a:xfrm>
          <a:custGeom>
            <a:avLst/>
            <a:gdLst/>
            <a:ahLst/>
            <a:rect l="l" t="t" r="r" b="b"/>
            <a:pathLst>
              <a:path w="27502" h="5002">
                <a:moveTo>
                  <a:pt x="833" y="0"/>
                </a:moveTo>
                <a:lnTo>
                  <a:pt x="834" y="0"/>
                </a:lnTo>
                <a:cubicBezTo>
                  <a:pt x="687" y="0"/>
                  <a:pt x="543" y="39"/>
                  <a:pt x="417" y="112"/>
                </a:cubicBezTo>
                <a:cubicBezTo>
                  <a:pt x="290" y="185"/>
                  <a:pt x="185" y="290"/>
                  <a:pt x="112" y="417"/>
                </a:cubicBezTo>
                <a:cubicBezTo>
                  <a:pt x="39" y="543"/>
                  <a:pt x="0" y="687"/>
                  <a:pt x="0" y="834"/>
                </a:cubicBezTo>
                <a:lnTo>
                  <a:pt x="0" y="4167"/>
                </a:lnTo>
                <a:lnTo>
                  <a:pt x="0" y="4168"/>
                </a:lnTo>
                <a:cubicBezTo>
                  <a:pt x="0" y="4314"/>
                  <a:pt x="39" y="4458"/>
                  <a:pt x="112" y="4584"/>
                </a:cubicBezTo>
                <a:cubicBezTo>
                  <a:pt x="185" y="4711"/>
                  <a:pt x="290" y="4816"/>
                  <a:pt x="417" y="4889"/>
                </a:cubicBezTo>
                <a:cubicBezTo>
                  <a:pt x="543" y="4962"/>
                  <a:pt x="687" y="5001"/>
                  <a:pt x="834" y="5001"/>
                </a:cubicBezTo>
                <a:lnTo>
                  <a:pt x="26667" y="5001"/>
                </a:lnTo>
                <a:lnTo>
                  <a:pt x="26668" y="5001"/>
                </a:lnTo>
                <a:cubicBezTo>
                  <a:pt x="26814" y="5001"/>
                  <a:pt x="26958" y="4962"/>
                  <a:pt x="27084" y="4889"/>
                </a:cubicBezTo>
                <a:cubicBezTo>
                  <a:pt x="27211" y="4816"/>
                  <a:pt x="27316" y="4711"/>
                  <a:pt x="27389" y="4584"/>
                </a:cubicBezTo>
                <a:cubicBezTo>
                  <a:pt x="27462" y="4458"/>
                  <a:pt x="27501" y="4314"/>
                  <a:pt x="27501" y="4168"/>
                </a:cubicBezTo>
                <a:lnTo>
                  <a:pt x="27501" y="833"/>
                </a:lnTo>
                <a:lnTo>
                  <a:pt x="27501" y="834"/>
                </a:lnTo>
                <a:lnTo>
                  <a:pt x="27501" y="834"/>
                </a:lnTo>
                <a:cubicBezTo>
                  <a:pt x="27501" y="687"/>
                  <a:pt x="27462" y="543"/>
                  <a:pt x="27389" y="417"/>
                </a:cubicBezTo>
                <a:cubicBezTo>
                  <a:pt x="27316" y="290"/>
                  <a:pt x="27211" y="185"/>
                  <a:pt x="27084" y="112"/>
                </a:cubicBezTo>
                <a:cubicBezTo>
                  <a:pt x="26958" y="39"/>
                  <a:pt x="26814" y="0"/>
                  <a:pt x="26668" y="0"/>
                </a:cubicBezTo>
                <a:lnTo>
                  <a:pt x="833" y="0"/>
                </a:lnTo>
              </a:path>
            </a:pathLst>
          </a:custGeom>
          <a:solidFill>
            <a:srgbClr val="fce4ec"/>
          </a:solidFill>
          <a:ln w="38160">
            <a:solidFill>
              <a:srgbClr val="3465a4"/>
            </a:solidFill>
            <a:round/>
          </a:ln>
        </p:spPr>
        <p:style>
          <a:lnRef idx="0"/>
          <a:fillRef idx="0"/>
          <a:effectRef idx="0"/>
          <a:fontRef idx="minor"/>
        </p:style>
        <p:txBody>
          <a:bodyPr lIns="109080" rIns="109080" tIns="64080" bIns="64080" anchor="ctr">
            <a:noAutofit/>
          </a:bodyPr>
          <a:p>
            <a:pPr algn="ctr">
              <a:lnSpc>
                <a:spcPct val="100000"/>
              </a:lnSpc>
              <a:buNone/>
            </a:pPr>
            <a:r>
              <a:rPr b="0" lang="en-PH" sz="2600" spc="-1" strike="noStrike">
                <a:solidFill>
                  <a:srgbClr val="000000"/>
                </a:solidFill>
                <a:latin typeface="Lato"/>
                <a:ea typeface="DejaVu Sans"/>
              </a:rPr>
              <a:t>Ang </a:t>
            </a:r>
            <a:r>
              <a:rPr b="1" lang="en-PH" sz="2600" spc="-1" strike="noStrike">
                <a:solidFill>
                  <a:srgbClr val="000000"/>
                </a:solidFill>
                <a:latin typeface="Lato"/>
                <a:ea typeface="DejaVu Sans"/>
              </a:rPr>
              <a:t>kuya</a:t>
            </a:r>
            <a:r>
              <a:rPr b="0" lang="en-PH" sz="2600" spc="-1" strike="noStrike">
                <a:solidFill>
                  <a:srgbClr val="000000"/>
                </a:solidFill>
                <a:latin typeface="Lato"/>
                <a:ea typeface="DejaVu Sans"/>
              </a:rPr>
              <a:t> ay isang pangngalan. Tumutukoy ito sa mas</a:t>
            </a:r>
            <a:endParaRPr b="0" lang="en-PH" sz="2600" spc="-1" strike="noStrike">
              <a:latin typeface="Arial"/>
            </a:endParaRPr>
          </a:p>
          <a:p>
            <a:pPr algn="ctr">
              <a:lnSpc>
                <a:spcPct val="100000"/>
              </a:lnSpc>
              <a:buNone/>
            </a:pPr>
            <a:r>
              <a:rPr b="0" lang="en-PH" sz="2600" spc="-1" strike="noStrike">
                <a:solidFill>
                  <a:srgbClr val="000000"/>
                </a:solidFill>
                <a:latin typeface="Lato"/>
                <a:ea typeface="DejaVu Sans"/>
              </a:rPr>
              <a:t>matandang kapatid na lalaki. Ibig sabihin, ang kuya ay</a:t>
            </a:r>
            <a:endParaRPr b="0" lang="en-PH" sz="2600" spc="-1" strike="noStrike">
              <a:latin typeface="Arial"/>
            </a:endParaRPr>
          </a:p>
          <a:p>
            <a:pPr algn="ctr">
              <a:lnSpc>
                <a:spcPct val="100000"/>
              </a:lnSpc>
              <a:buNone/>
            </a:pPr>
            <a:r>
              <a:rPr b="1" lang="en-PH" sz="2600" spc="-1" strike="noStrike">
                <a:solidFill>
                  <a:srgbClr val="000000"/>
                </a:solidFill>
                <a:latin typeface="Lato"/>
                <a:ea typeface="DejaVu Sans"/>
              </a:rPr>
              <a:t>pangngalang panlalaki</a:t>
            </a:r>
            <a:r>
              <a:rPr b="0" lang="en-PH" sz="2600" spc="-1" strike="noStrike">
                <a:solidFill>
                  <a:srgbClr val="000000"/>
                </a:solidFill>
                <a:latin typeface="Lato"/>
                <a:ea typeface="DejaVu Sans"/>
              </a:rPr>
              <a:t>. Kapareha ito ng pangngalang </a:t>
            </a:r>
            <a:r>
              <a:rPr b="1" lang="en-PH" sz="2600" spc="-1" strike="noStrike">
                <a:solidFill>
                  <a:srgbClr val="000000"/>
                </a:solidFill>
                <a:latin typeface="Lato"/>
                <a:ea typeface="DejaVu Sans"/>
              </a:rPr>
              <a:t>ate</a:t>
            </a:r>
            <a:r>
              <a:rPr b="0" lang="en-PH" sz="2600" spc="-1" strike="noStrike">
                <a:solidFill>
                  <a:srgbClr val="000000"/>
                </a:solidFill>
                <a:latin typeface="Lato"/>
                <a:ea typeface="DejaVu Sans"/>
              </a:rPr>
              <a:t> na</a:t>
            </a:r>
            <a:endParaRPr b="0" lang="en-PH" sz="2600" spc="-1" strike="noStrike">
              <a:latin typeface="Arial"/>
            </a:endParaRPr>
          </a:p>
          <a:p>
            <a:pPr algn="ctr">
              <a:lnSpc>
                <a:spcPct val="100000"/>
              </a:lnSpc>
              <a:buNone/>
            </a:pPr>
            <a:r>
              <a:rPr b="0" lang="en-PH" sz="2600" spc="-1" strike="noStrike">
                <a:solidFill>
                  <a:srgbClr val="000000"/>
                </a:solidFill>
                <a:latin typeface="Lato"/>
                <a:ea typeface="DejaVu Sans"/>
              </a:rPr>
              <a:t>tumutukoy naman sa nakatatandang kapatid na babae.</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540000" y="720360"/>
            <a:ext cx="10009800" cy="107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800" spc="-1" strike="noStrike">
                <a:solidFill>
                  <a:srgbClr val="000000"/>
                </a:solidFill>
                <a:latin typeface="Lato"/>
                <a:ea typeface="DejaVu Sans"/>
              </a:rPr>
              <a:t>May mga pangngalan din naman na pantao ngunit hindi tiyak ang kasarian.</a:t>
            </a:r>
            <a:endParaRPr b="0" lang="en-PH" sz="2800" spc="-1" strike="noStrike">
              <a:latin typeface="Arial"/>
            </a:endParaRPr>
          </a:p>
        </p:txBody>
      </p:sp>
      <p:sp>
        <p:nvSpPr>
          <p:cNvPr id="144" name=""/>
          <p:cNvSpPr/>
          <p:nvPr/>
        </p:nvSpPr>
        <p:spPr>
          <a:xfrm>
            <a:off x="1080000" y="2520000"/>
            <a:ext cx="9898920" cy="1798920"/>
          </a:xfrm>
          <a:custGeom>
            <a:avLst/>
            <a:gdLst/>
            <a:ahLst/>
            <a:rect l="l" t="t" r="r" b="b"/>
            <a:pathLst>
              <a:path w="27502" h="5002">
                <a:moveTo>
                  <a:pt x="833" y="0"/>
                </a:moveTo>
                <a:lnTo>
                  <a:pt x="834" y="0"/>
                </a:lnTo>
                <a:cubicBezTo>
                  <a:pt x="687" y="0"/>
                  <a:pt x="543" y="39"/>
                  <a:pt x="417" y="112"/>
                </a:cubicBezTo>
                <a:cubicBezTo>
                  <a:pt x="290" y="185"/>
                  <a:pt x="185" y="290"/>
                  <a:pt x="112" y="417"/>
                </a:cubicBezTo>
                <a:cubicBezTo>
                  <a:pt x="39" y="543"/>
                  <a:pt x="0" y="687"/>
                  <a:pt x="0" y="834"/>
                </a:cubicBezTo>
                <a:lnTo>
                  <a:pt x="0" y="4167"/>
                </a:lnTo>
                <a:lnTo>
                  <a:pt x="0" y="4168"/>
                </a:lnTo>
                <a:cubicBezTo>
                  <a:pt x="0" y="4314"/>
                  <a:pt x="39" y="4458"/>
                  <a:pt x="112" y="4584"/>
                </a:cubicBezTo>
                <a:cubicBezTo>
                  <a:pt x="185" y="4711"/>
                  <a:pt x="290" y="4816"/>
                  <a:pt x="417" y="4889"/>
                </a:cubicBezTo>
                <a:cubicBezTo>
                  <a:pt x="543" y="4962"/>
                  <a:pt x="687" y="5001"/>
                  <a:pt x="834" y="5001"/>
                </a:cubicBezTo>
                <a:lnTo>
                  <a:pt x="26667" y="5001"/>
                </a:lnTo>
                <a:lnTo>
                  <a:pt x="26668" y="5001"/>
                </a:lnTo>
                <a:cubicBezTo>
                  <a:pt x="26814" y="5001"/>
                  <a:pt x="26958" y="4962"/>
                  <a:pt x="27084" y="4889"/>
                </a:cubicBezTo>
                <a:cubicBezTo>
                  <a:pt x="27211" y="4816"/>
                  <a:pt x="27316" y="4711"/>
                  <a:pt x="27389" y="4584"/>
                </a:cubicBezTo>
                <a:cubicBezTo>
                  <a:pt x="27462" y="4458"/>
                  <a:pt x="27501" y="4314"/>
                  <a:pt x="27501" y="4168"/>
                </a:cubicBezTo>
                <a:lnTo>
                  <a:pt x="27501" y="833"/>
                </a:lnTo>
                <a:lnTo>
                  <a:pt x="27501" y="834"/>
                </a:lnTo>
                <a:lnTo>
                  <a:pt x="27501" y="834"/>
                </a:lnTo>
                <a:cubicBezTo>
                  <a:pt x="27501" y="687"/>
                  <a:pt x="27462" y="543"/>
                  <a:pt x="27389" y="417"/>
                </a:cubicBezTo>
                <a:cubicBezTo>
                  <a:pt x="27316" y="290"/>
                  <a:pt x="27211" y="185"/>
                  <a:pt x="27084" y="112"/>
                </a:cubicBezTo>
                <a:cubicBezTo>
                  <a:pt x="26958" y="39"/>
                  <a:pt x="26814" y="0"/>
                  <a:pt x="26668" y="0"/>
                </a:cubicBezTo>
                <a:lnTo>
                  <a:pt x="833" y="0"/>
                </a:lnTo>
              </a:path>
            </a:pathLst>
          </a:custGeom>
          <a:solidFill>
            <a:srgbClr val="fce4ec"/>
          </a:solidFill>
          <a:ln w="38160">
            <a:solidFill>
              <a:srgbClr val="3465a4"/>
            </a:solidFill>
            <a:round/>
          </a:ln>
        </p:spPr>
        <p:style>
          <a:lnRef idx="0"/>
          <a:fillRef idx="0"/>
          <a:effectRef idx="0"/>
          <a:fontRef idx="minor"/>
        </p:style>
        <p:txBody>
          <a:bodyPr lIns="109080" rIns="109080" tIns="64080" bIns="64080" anchor="ctr">
            <a:noAutofit/>
          </a:bodyPr>
          <a:p>
            <a:pPr>
              <a:lnSpc>
                <a:spcPct val="100000"/>
              </a:lnSpc>
              <a:buNone/>
            </a:pPr>
            <a:r>
              <a:rPr b="0" lang="en-PH" sz="2600" spc="-1" strike="noStrike">
                <a:solidFill>
                  <a:srgbClr val="000000"/>
                </a:solidFill>
                <a:latin typeface="Lato"/>
                <a:ea typeface="DejaVu Sans"/>
              </a:rPr>
              <a:t>Halimbawa:</a:t>
            </a:r>
            <a:endParaRPr b="0" lang="en-PH" sz="2600" spc="-1" strike="noStrike">
              <a:latin typeface="Arial"/>
            </a:endParaRPr>
          </a:p>
          <a:p>
            <a:pPr algn="ctr">
              <a:lnSpc>
                <a:spcPct val="100000"/>
              </a:lnSpc>
              <a:buNone/>
            </a:pPr>
            <a:r>
              <a:rPr b="0" lang="en-PH" sz="2600" spc="-1" strike="noStrike">
                <a:solidFill>
                  <a:srgbClr val="000000"/>
                </a:solidFill>
                <a:latin typeface="Lato"/>
                <a:ea typeface="DejaVu Sans"/>
              </a:rPr>
              <a:t>Ang </a:t>
            </a:r>
            <a:r>
              <a:rPr b="1" lang="en-PH" sz="2600" spc="-1" strike="noStrike">
                <a:solidFill>
                  <a:srgbClr val="000000"/>
                </a:solidFill>
                <a:latin typeface="Lato"/>
                <a:ea typeface="DejaVu Sans"/>
              </a:rPr>
              <a:t>guro</a:t>
            </a:r>
            <a:r>
              <a:rPr b="0" lang="en-PH" sz="2600" spc="-1" strike="noStrike">
                <a:solidFill>
                  <a:srgbClr val="000000"/>
                </a:solidFill>
                <a:latin typeface="Lato"/>
                <a:ea typeface="DejaVu Sans"/>
              </a:rPr>
              <a:t> ay isang pangngalan. Ito ay ang taong nagtuturo</a:t>
            </a:r>
            <a:endParaRPr b="0" lang="en-PH" sz="2600" spc="-1" strike="noStrike">
              <a:latin typeface="Arial"/>
            </a:endParaRPr>
          </a:p>
          <a:p>
            <a:pPr algn="ctr">
              <a:lnSpc>
                <a:spcPct val="100000"/>
              </a:lnSpc>
              <a:buNone/>
            </a:pPr>
            <a:r>
              <a:rPr b="0" lang="en-PH" sz="2600" spc="-1" strike="noStrike">
                <a:solidFill>
                  <a:srgbClr val="000000"/>
                </a:solidFill>
                <a:latin typeface="Lato"/>
                <a:ea typeface="DejaVu Sans"/>
              </a:rPr>
              <a:t>sa paaralan. Ang guro ay maaaring lalaki o babae. Kaya ang</a:t>
            </a:r>
            <a:endParaRPr b="0" lang="en-PH" sz="2600" spc="-1" strike="noStrike">
              <a:latin typeface="Arial"/>
            </a:endParaRPr>
          </a:p>
          <a:p>
            <a:pPr algn="ctr">
              <a:lnSpc>
                <a:spcPct val="100000"/>
              </a:lnSpc>
              <a:buNone/>
            </a:pPr>
            <a:r>
              <a:rPr b="0" lang="en-PH" sz="2600" spc="-1" strike="noStrike">
                <a:solidFill>
                  <a:srgbClr val="000000"/>
                </a:solidFill>
                <a:latin typeface="Lato"/>
                <a:ea typeface="DejaVu Sans"/>
              </a:rPr>
              <a:t>pangngalang guro ay </a:t>
            </a:r>
            <a:r>
              <a:rPr b="1" lang="en-PH" sz="2600" spc="-1" strike="noStrike">
                <a:solidFill>
                  <a:srgbClr val="000000"/>
                </a:solidFill>
                <a:latin typeface="Lato"/>
                <a:ea typeface="DejaVu Sans"/>
              </a:rPr>
              <a:t>hindi tiyak ang kasarian</a:t>
            </a:r>
            <a:r>
              <a:rPr b="0" lang="en-PH" sz="2600" spc="-1" strike="noStrike">
                <a:solidFill>
                  <a:srgbClr val="000000"/>
                </a:solidFill>
                <a:latin typeface="Lato"/>
                <a:ea typeface="DejaVu Sans"/>
              </a:rPr>
              <a:t>.</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900000" y="1224000"/>
            <a:ext cx="10618920" cy="1495800"/>
          </a:xfrm>
          <a:prstGeom prst="rect">
            <a:avLst/>
          </a:prstGeom>
          <a:solidFill>
            <a:srgbClr val="e1f5fe"/>
          </a:solidFill>
          <a:ln w="57240">
            <a:solidFill>
              <a:srgbClr val="000000"/>
            </a:solidFill>
            <a:round/>
          </a:ln>
        </p:spPr>
        <p:style>
          <a:lnRef idx="0"/>
          <a:fillRef idx="0"/>
          <a:effectRef idx="0"/>
          <a:fontRef idx="minor"/>
        </p:style>
        <p:txBody>
          <a:bodyPr lIns="118440" rIns="118440" tIns="73440" bIns="73440" anchor="t">
            <a:noAutofit/>
          </a:bodyPr>
          <a:p>
            <a:pPr algn="ctr">
              <a:lnSpc>
                <a:spcPct val="100000"/>
              </a:lnSpc>
              <a:buNone/>
            </a:pPr>
            <a:r>
              <a:rPr b="1" lang="en-PH" sz="2800" spc="-1" strike="noStrike">
                <a:solidFill>
                  <a:srgbClr val="000000"/>
                </a:solidFill>
                <a:latin typeface="Lato"/>
                <a:ea typeface="DejaVu Sans"/>
              </a:rPr>
              <a:t>Panuto: </a:t>
            </a:r>
            <a:r>
              <a:rPr b="0" lang="en-PH" sz="2800" spc="-1" strike="noStrike">
                <a:solidFill>
                  <a:srgbClr val="000000"/>
                </a:solidFill>
                <a:latin typeface="Lato"/>
                <a:ea typeface="DejaVu Sans"/>
              </a:rPr>
              <a:t>Tukuyin ang kasarian ng sumusunod na mga pangngalan. Isulat ang </a:t>
            </a:r>
            <a:r>
              <a:rPr b="1" lang="en-PH" sz="2800" spc="-1" strike="noStrike">
                <a:solidFill>
                  <a:srgbClr val="000000"/>
                </a:solidFill>
                <a:latin typeface="Lato"/>
                <a:ea typeface="DejaVu Sans"/>
              </a:rPr>
              <a:t>PL</a:t>
            </a:r>
            <a:r>
              <a:rPr b="0" lang="en-PH" sz="2800" spc="-1" strike="noStrike">
                <a:solidFill>
                  <a:srgbClr val="000000"/>
                </a:solidFill>
                <a:latin typeface="Lato"/>
                <a:ea typeface="DejaVu Sans"/>
              </a:rPr>
              <a:t> kung ito ay panlalaki,</a:t>
            </a:r>
            <a:r>
              <a:rPr b="1" lang="en-PH" sz="2800" spc="-1" strike="noStrike">
                <a:solidFill>
                  <a:srgbClr val="000000"/>
                </a:solidFill>
                <a:latin typeface="Lato"/>
                <a:ea typeface="DejaVu Sans"/>
              </a:rPr>
              <a:t> PB</a:t>
            </a:r>
            <a:r>
              <a:rPr b="0" lang="en-PH" sz="2800" spc="-1" strike="noStrike">
                <a:solidFill>
                  <a:srgbClr val="000000"/>
                </a:solidFill>
                <a:latin typeface="Lato"/>
                <a:ea typeface="DejaVu Sans"/>
              </a:rPr>
              <a:t> kung pambabae, at </a:t>
            </a:r>
            <a:r>
              <a:rPr b="1" lang="en-PH" sz="2800" spc="-1" strike="noStrike">
                <a:solidFill>
                  <a:srgbClr val="000000"/>
                </a:solidFill>
                <a:latin typeface="Lato"/>
                <a:ea typeface="DejaVu Sans"/>
              </a:rPr>
              <a:t>HT</a:t>
            </a:r>
            <a:r>
              <a:rPr b="0" lang="en-PH" sz="2800" spc="-1" strike="noStrike">
                <a:solidFill>
                  <a:srgbClr val="000000"/>
                </a:solidFill>
                <a:latin typeface="Lato"/>
                <a:ea typeface="DejaVu Sans"/>
              </a:rPr>
              <a:t> kung hindi tiyak.</a:t>
            </a:r>
            <a:endParaRPr b="0" lang="en-PH" sz="2800" spc="-1" strike="noStrike">
              <a:latin typeface="Arial"/>
            </a:endParaRPr>
          </a:p>
        </p:txBody>
      </p:sp>
      <p:sp>
        <p:nvSpPr>
          <p:cNvPr id="146" name=""/>
          <p:cNvSpPr/>
          <p:nvPr/>
        </p:nvSpPr>
        <p:spPr>
          <a:xfrm>
            <a:off x="1284480" y="2952000"/>
            <a:ext cx="9946440" cy="2707920"/>
          </a:xfrm>
          <a:prstGeom prst="rect">
            <a:avLst/>
          </a:prstGeom>
          <a:solidFill>
            <a:srgbClr val="ffebee"/>
          </a:solidFill>
          <a:ln w="57240">
            <a:solidFill>
              <a:srgbClr val="616161"/>
            </a:solidFill>
            <a:round/>
          </a:ln>
        </p:spPr>
        <p:style>
          <a:lnRef idx="0"/>
          <a:fillRef idx="0"/>
          <a:effectRef idx="0"/>
          <a:fontRef idx="minor"/>
        </p:style>
        <p:txBody>
          <a:bodyPr lIns="118440" rIns="118440" tIns="73440" bIns="73440" anchor="t">
            <a:noAutofit/>
          </a:bodyPr>
          <a:p>
            <a:pPr>
              <a:lnSpc>
                <a:spcPct val="100000"/>
              </a:lnSpc>
              <a:buNone/>
            </a:pPr>
            <a:r>
              <a:rPr b="0" lang="en-PH" sz="2800" spc="-1" strike="noStrike">
                <a:solidFill>
                  <a:srgbClr val="000000"/>
                </a:solidFill>
                <a:latin typeface="Lato"/>
                <a:ea typeface="DejaVu Sans"/>
              </a:rPr>
              <a:t>___________1. nanay </a:t>
            </a:r>
            <a:endParaRPr b="0" lang="en-PH" sz="2800" spc="-1" strike="noStrike">
              <a:latin typeface="Arial"/>
            </a:endParaRPr>
          </a:p>
          <a:p>
            <a:pPr>
              <a:lnSpc>
                <a:spcPct val="100000"/>
              </a:lnSpc>
              <a:buNone/>
            </a:pPr>
            <a:r>
              <a:rPr b="0" lang="en-PH" sz="2800" spc="-1" strike="noStrike">
                <a:solidFill>
                  <a:srgbClr val="000000"/>
                </a:solidFill>
                <a:latin typeface="Lato"/>
                <a:ea typeface="DejaVu Sans"/>
              </a:rPr>
              <a:t>___________2. pulis </a:t>
            </a:r>
            <a:endParaRPr b="0" lang="en-PH" sz="2800" spc="-1" strike="noStrike">
              <a:latin typeface="Arial"/>
            </a:endParaRPr>
          </a:p>
          <a:p>
            <a:pPr>
              <a:lnSpc>
                <a:spcPct val="100000"/>
              </a:lnSpc>
              <a:buNone/>
            </a:pPr>
            <a:r>
              <a:rPr b="0" lang="en-PH" sz="2800" spc="-1" strike="noStrike">
                <a:solidFill>
                  <a:srgbClr val="000000"/>
                </a:solidFill>
                <a:latin typeface="Lato"/>
                <a:ea typeface="DejaVu Sans"/>
              </a:rPr>
              <a:t>___________3. tatay</a:t>
            </a:r>
            <a:endParaRPr b="0" lang="en-PH" sz="2800" spc="-1" strike="noStrike">
              <a:latin typeface="Arial"/>
            </a:endParaRPr>
          </a:p>
          <a:p>
            <a:pPr>
              <a:lnSpc>
                <a:spcPct val="100000"/>
              </a:lnSpc>
              <a:buNone/>
            </a:pPr>
            <a:r>
              <a:rPr b="0" lang="en-PH" sz="2800" spc="-1" strike="noStrike">
                <a:solidFill>
                  <a:srgbClr val="000000"/>
                </a:solidFill>
                <a:latin typeface="Lato"/>
                <a:ea typeface="DejaVu Sans"/>
              </a:rPr>
              <a:t>___________4. karpintero</a:t>
            </a:r>
            <a:endParaRPr b="0" lang="en-PH" sz="2800" spc="-1" strike="noStrike">
              <a:latin typeface="Arial"/>
            </a:endParaRPr>
          </a:p>
          <a:p>
            <a:pPr>
              <a:lnSpc>
                <a:spcPct val="100000"/>
              </a:lnSpc>
              <a:buNone/>
            </a:pPr>
            <a:r>
              <a:rPr b="0" lang="en-PH" sz="2800" spc="-1" strike="noStrike">
                <a:solidFill>
                  <a:srgbClr val="000000"/>
                </a:solidFill>
                <a:latin typeface="Lato"/>
                <a:ea typeface="DejaVu Sans"/>
              </a:rPr>
              <a:t>___________5. madre</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 descr=""/>
          <p:cNvPicPr/>
          <p:nvPr/>
        </p:nvPicPr>
        <p:blipFill>
          <a:blip r:embed="rId1"/>
          <a:stretch/>
        </p:blipFill>
        <p:spPr>
          <a:xfrm>
            <a:off x="4861080" y="1260000"/>
            <a:ext cx="6298920" cy="4841280"/>
          </a:xfrm>
          <a:prstGeom prst="rect">
            <a:avLst/>
          </a:prstGeom>
          <a:ln w="0">
            <a:noFill/>
          </a:ln>
        </p:spPr>
      </p:pic>
      <p:sp>
        <p:nvSpPr>
          <p:cNvPr id="126" name=""/>
          <p:cNvSpPr/>
          <p:nvPr/>
        </p:nvSpPr>
        <p:spPr>
          <a:xfrm>
            <a:off x="360000" y="464760"/>
            <a:ext cx="5218920" cy="975240"/>
          </a:xfrm>
          <a:prstGeom prst="rect">
            <a:avLst/>
          </a:prstGeom>
          <a:solidFill>
            <a:srgbClr val="e0f7fa"/>
          </a:solidFill>
          <a:ln w="76320">
            <a:solidFill>
              <a:srgbClr val="3465a4"/>
            </a:solidFill>
            <a:round/>
          </a:ln>
        </p:spPr>
        <p:style>
          <a:lnRef idx="0"/>
          <a:fillRef idx="0"/>
          <a:effectRef idx="0"/>
          <a:fontRef idx="minor"/>
        </p:style>
        <p:txBody>
          <a:bodyPr lIns="128160" rIns="128160" tIns="83160" bIns="83160" anchor="t">
            <a:noAutofit/>
          </a:bodyPr>
          <a:p>
            <a:pPr algn="ctr">
              <a:lnSpc>
                <a:spcPct val="100000"/>
              </a:lnSpc>
              <a:buNone/>
            </a:pPr>
            <a:r>
              <a:rPr b="0" lang="en-PH" sz="3600" spc="-1" strike="noStrike">
                <a:solidFill>
                  <a:srgbClr val="000000"/>
                </a:solidFill>
                <a:latin typeface="Lato"/>
                <a:ea typeface="DejaVu Sans"/>
              </a:rPr>
              <a:t>Pista sa Aming Paaralan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360000" y="540000"/>
            <a:ext cx="10078200" cy="5398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Magsusuot na sana ako ng uniporme pagkaligo pero hindi raw iyon</a:t>
            </a:r>
            <a:endParaRPr b="0" lang="en-PH" sz="2800" spc="-1" strike="noStrike">
              <a:latin typeface="Arial"/>
            </a:endParaRPr>
          </a:p>
          <a:p>
            <a:pPr algn="just">
              <a:lnSpc>
                <a:spcPct val="100000"/>
              </a:lnSpc>
              <a:buNone/>
            </a:pPr>
            <a:r>
              <a:rPr b="0" lang="en-PH" sz="2800" spc="-1" strike="noStrike">
                <a:solidFill>
                  <a:srgbClr val="000000"/>
                </a:solidFill>
                <a:latin typeface="Lato"/>
                <a:ea typeface="DejaVu Sans"/>
              </a:rPr>
              <a:t>ang isusuot ko ngayon, sabi ni Nanay.</a:t>
            </a:r>
            <a:endParaRPr b="0" lang="en-PH" sz="2800" spc="-1" strike="noStrike">
              <a:latin typeface="Arial"/>
            </a:endParaRPr>
          </a:p>
          <a:p>
            <a:pPr algn="just">
              <a:lnSpc>
                <a:spcPct val="100000"/>
              </a:lnSpc>
              <a:buNone/>
            </a:pPr>
            <a:r>
              <a:rPr b="0" lang="en-PH" sz="2800" spc="-1" strike="noStrike">
                <a:solidFill>
                  <a:srgbClr val="000000"/>
                </a:solidFill>
                <a:latin typeface="Lato"/>
                <a:ea typeface="DejaVu Sans"/>
              </a:rPr>
              <a:t>May okasyon daw kasi sa aming</a:t>
            </a:r>
            <a:endParaRPr b="0" lang="en-PH" sz="2800" spc="-1" strike="noStrike">
              <a:latin typeface="Arial"/>
            </a:endParaRPr>
          </a:p>
          <a:p>
            <a:pPr algn="just">
              <a:lnSpc>
                <a:spcPct val="100000"/>
              </a:lnSpc>
              <a:buNone/>
            </a:pPr>
            <a:r>
              <a:rPr b="0" lang="en-PH" sz="2800" spc="-1" strike="noStrike">
                <a:solidFill>
                  <a:srgbClr val="000000"/>
                </a:solidFill>
                <a:latin typeface="Lato"/>
                <a:ea typeface="DejaVu Sans"/>
              </a:rPr>
              <a:t>paaralan. Inilabas ni Nanay ang isusuot</a:t>
            </a:r>
            <a:endParaRPr b="0" lang="en-PH" sz="2800" spc="-1" strike="noStrike">
              <a:latin typeface="Arial"/>
            </a:endParaRPr>
          </a:p>
          <a:p>
            <a:pPr algn="just">
              <a:lnSpc>
                <a:spcPct val="100000"/>
              </a:lnSpc>
              <a:buNone/>
            </a:pPr>
            <a:r>
              <a:rPr b="0" lang="en-PH" sz="2800" spc="-1" strike="noStrike">
                <a:solidFill>
                  <a:srgbClr val="000000"/>
                </a:solidFill>
                <a:latin typeface="Lato"/>
                <a:ea typeface="DejaVu Sans"/>
              </a:rPr>
              <a:t>ko, maliit na uniporme ng isang pulis.</a:t>
            </a:r>
            <a:endParaRPr b="0" lang="en-PH" sz="2800" spc="-1" strike="noStrike">
              <a:latin typeface="Arial"/>
            </a:endParaRPr>
          </a:p>
          <a:p>
            <a:pPr algn="just">
              <a:lnSpc>
                <a:spcPct val="100000"/>
              </a:lnSpc>
              <a:buNone/>
            </a:pPr>
            <a:r>
              <a:rPr b="0" lang="en-PH" sz="2800" spc="-1" strike="noStrike">
                <a:solidFill>
                  <a:srgbClr val="000000"/>
                </a:solidFill>
                <a:latin typeface="Lato"/>
                <a:ea typeface="DejaVu Sans"/>
              </a:rPr>
              <a:t>Naalala ko na. </a:t>
            </a:r>
            <a:r>
              <a:rPr b="0" i="1" lang="en-PH" sz="2800" spc="-1" strike="noStrike">
                <a:solidFill>
                  <a:srgbClr val="000000"/>
                </a:solidFill>
                <a:latin typeface="Lato"/>
                <a:ea typeface="DejaVu Sans"/>
              </a:rPr>
              <a:t>Career Week </a:t>
            </a:r>
            <a:r>
              <a:rPr b="0" lang="en-PH" sz="2800" spc="-1" strike="noStrike">
                <a:solidFill>
                  <a:srgbClr val="000000"/>
                </a:solidFill>
                <a:latin typeface="Lato"/>
                <a:ea typeface="DejaVu Sans"/>
              </a:rPr>
              <a:t>nga pala</a:t>
            </a:r>
            <a:endParaRPr b="0" lang="en-PH" sz="2800" spc="-1" strike="noStrike">
              <a:latin typeface="Arial"/>
            </a:endParaRPr>
          </a:p>
          <a:p>
            <a:pPr algn="just">
              <a:lnSpc>
                <a:spcPct val="100000"/>
              </a:lnSpc>
              <a:buNone/>
            </a:pPr>
            <a:r>
              <a:rPr b="0" lang="en-PH" sz="2800" spc="-1" strike="noStrike">
                <a:solidFill>
                  <a:srgbClr val="000000"/>
                </a:solidFill>
                <a:latin typeface="Lato"/>
                <a:ea typeface="DejaVu Sans"/>
              </a:rPr>
              <a:t>sa aming paaralan ngayon. Kaya</a:t>
            </a:r>
            <a:endParaRPr b="0" lang="en-PH" sz="2800" spc="-1" strike="noStrike">
              <a:latin typeface="Arial"/>
            </a:endParaRPr>
          </a:p>
          <a:p>
            <a:pPr algn="just">
              <a:lnSpc>
                <a:spcPct val="100000"/>
              </a:lnSpc>
              <a:buNone/>
            </a:pPr>
            <a:r>
              <a:rPr b="0" lang="en-PH" sz="2800" spc="-1" strike="noStrike">
                <a:solidFill>
                  <a:srgbClr val="000000"/>
                </a:solidFill>
                <a:latin typeface="Lato"/>
                <a:ea typeface="DejaVu Sans"/>
              </a:rPr>
              <a:t>pala tinanong ako ni tatay noong</a:t>
            </a:r>
            <a:endParaRPr b="0" lang="en-PH" sz="2800" spc="-1" strike="noStrike">
              <a:latin typeface="Arial"/>
            </a:endParaRPr>
          </a:p>
          <a:p>
            <a:pPr algn="just">
              <a:lnSpc>
                <a:spcPct val="100000"/>
              </a:lnSpc>
              <a:buNone/>
            </a:pPr>
            <a:r>
              <a:rPr b="0" lang="en-PH" sz="2800" spc="-1" strike="noStrike">
                <a:solidFill>
                  <a:srgbClr val="000000"/>
                </a:solidFill>
                <a:latin typeface="Lato"/>
                <a:ea typeface="DejaVu Sans"/>
              </a:rPr>
              <a:t>nakaraang araw kung ano ang gusto</a:t>
            </a:r>
            <a:endParaRPr b="0" lang="en-PH" sz="2800" spc="-1" strike="noStrike">
              <a:latin typeface="Arial"/>
            </a:endParaRPr>
          </a:p>
          <a:p>
            <a:pPr algn="just">
              <a:lnSpc>
                <a:spcPct val="100000"/>
              </a:lnSpc>
              <a:buNone/>
            </a:pPr>
            <a:r>
              <a:rPr b="0" lang="en-PH" sz="2800" spc="-1" strike="noStrike">
                <a:solidFill>
                  <a:srgbClr val="000000"/>
                </a:solidFill>
                <a:latin typeface="Lato"/>
                <a:ea typeface="DejaVu Sans"/>
              </a:rPr>
              <a:t>kong maging paglaki ko.</a:t>
            </a:r>
            <a:endParaRPr b="0" lang="en-PH" sz="2800" spc="-1" strike="noStrike">
              <a:latin typeface="Arial"/>
            </a:endParaRPr>
          </a:p>
        </p:txBody>
      </p:sp>
      <p:pic>
        <p:nvPicPr>
          <p:cNvPr id="128" name="" descr=""/>
          <p:cNvPicPr/>
          <p:nvPr/>
        </p:nvPicPr>
        <p:blipFill>
          <a:blip r:embed="rId1"/>
          <a:stretch/>
        </p:blipFill>
        <p:spPr>
          <a:xfrm>
            <a:off x="6660000" y="1260000"/>
            <a:ext cx="5150880" cy="46789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540000" y="1044000"/>
            <a:ext cx="11158920" cy="5057640"/>
          </a:xfrm>
          <a:prstGeom prst="rect">
            <a:avLst/>
          </a:prstGeom>
          <a:noFill/>
          <a:ln w="76320">
            <a:noFill/>
          </a:ln>
        </p:spPr>
        <p:style>
          <a:lnRef idx="0"/>
          <a:fillRef idx="0"/>
          <a:effectRef idx="0"/>
          <a:fontRef idx="minor"/>
        </p:style>
        <p:txBody>
          <a:bodyPr lIns="128160" rIns="128160" tIns="83160" bIns="83160" anchor="t">
            <a:noAutofit/>
          </a:bodyPr>
          <a:p>
            <a:pPr>
              <a:lnSpc>
                <a:spcPct val="10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Tuwang-tuwa kong isinuot ang uniporme ng pulis.</a:t>
            </a:r>
            <a:endParaRPr b="0" lang="en-PH" sz="2600" spc="-1" strike="noStrike">
              <a:latin typeface="Arial"/>
            </a:endParaRPr>
          </a:p>
          <a:p>
            <a:pPr>
              <a:lnSpc>
                <a:spcPct val="100000"/>
              </a:lnSpc>
              <a:buNone/>
            </a:pPr>
            <a:endParaRPr b="0" lang="en-PH" sz="2600" spc="-1" strike="noStrike">
              <a:latin typeface="Arial"/>
            </a:endParaRPr>
          </a:p>
          <a:p>
            <a:pPr>
              <a:lnSpc>
                <a:spcPct val="10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Gayak na gayak ang paaralan nang araw na iyon. May mga dekorasyon ang school grounds at entablado. Maganda rin ang bihis ng mga silid-aralan. May malakas na tugtog pa.</a:t>
            </a:r>
            <a:endParaRPr b="0" lang="en-PH" sz="2600" spc="-1" strike="noStrike">
              <a:latin typeface="Arial"/>
            </a:endParaRPr>
          </a:p>
          <a:p>
            <a:pPr>
              <a:lnSpc>
                <a:spcPct val="100000"/>
              </a:lnSpc>
              <a:buNone/>
            </a:pP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Nakatutuwang tingnan ang bihis ng mga mag-aaral. Nakauniporme ng pangguro ang kaibigan kong si Matet. May dala rin siyang libro sa isang braso. Hitsurang karpintero naman si Leody. May dala kasi siyang martilyo. Nakasalubong ko rin ang kaibigan ni kuya na nakabihis basketbolista.</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540000" y="838800"/>
            <a:ext cx="4318920" cy="3300840"/>
          </a:xfrm>
          <a:prstGeom prst="rect">
            <a:avLst/>
          </a:prstGeom>
          <a:noFill/>
          <a:ln w="76320">
            <a:noFill/>
          </a:ln>
        </p:spPr>
        <p:style>
          <a:lnRef idx="0"/>
          <a:fillRef idx="0"/>
          <a:effectRef idx="0"/>
          <a:fontRef idx="minor"/>
        </p:style>
        <p:txBody>
          <a:bodyPr lIns="128160" rIns="128160" tIns="83160" bIns="83160" anchor="t">
            <a:noAutofit/>
          </a:bodyPr>
          <a:p>
            <a:pPr algn="just">
              <a:lnSpc>
                <a:spcPct val="10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Iba-iba pala talaga ang pangarap naming magkakaklase. Ang iba ay madaling hulaan. Katulad ni Abegail na nakabelo tulad ng isang madre. Si Reynaldo naman ay nakaputi tulad ng</a:t>
            </a:r>
            <a:endParaRPr b="0" lang="en-PH" sz="2600" spc="-1" strike="noStrike">
              <a:latin typeface="Arial"/>
            </a:endParaRPr>
          </a:p>
        </p:txBody>
      </p:sp>
      <p:pic>
        <p:nvPicPr>
          <p:cNvPr id="131" name="" descr=""/>
          <p:cNvPicPr/>
          <p:nvPr/>
        </p:nvPicPr>
        <p:blipFill>
          <a:blip r:embed="rId1"/>
          <a:stretch/>
        </p:blipFill>
        <p:spPr>
          <a:xfrm>
            <a:off x="5249160" y="360000"/>
            <a:ext cx="5550480" cy="3665880"/>
          </a:xfrm>
          <a:prstGeom prst="rect">
            <a:avLst/>
          </a:prstGeom>
          <a:ln w="0">
            <a:noFill/>
          </a:ln>
        </p:spPr>
      </p:pic>
      <p:sp>
        <p:nvSpPr>
          <p:cNvPr id="132" name=""/>
          <p:cNvSpPr/>
          <p:nvPr/>
        </p:nvSpPr>
        <p:spPr>
          <a:xfrm>
            <a:off x="540720" y="4140000"/>
            <a:ext cx="10978920" cy="1857240"/>
          </a:xfrm>
          <a:prstGeom prst="rect">
            <a:avLst/>
          </a:prstGeom>
          <a:noFill/>
          <a:ln w="76320">
            <a:noFill/>
          </a:ln>
        </p:spPr>
        <p:style>
          <a:lnRef idx="0"/>
          <a:fillRef idx="0"/>
          <a:effectRef idx="0"/>
          <a:fontRef idx="minor"/>
        </p:style>
        <p:txBody>
          <a:bodyPr lIns="128160" rIns="128160" tIns="83160" bIns="83160" anchor="t">
            <a:noAutofit/>
          </a:bodyPr>
          <a:p>
            <a:pPr algn="just">
              <a:lnSpc>
                <a:spcPct val="100000"/>
              </a:lnSpc>
              <a:buNone/>
            </a:pPr>
            <a:r>
              <a:rPr b="0" lang="en-PH" sz="2600" spc="-1" strike="noStrike">
                <a:solidFill>
                  <a:srgbClr val="000000"/>
                </a:solidFill>
                <a:latin typeface="Lato"/>
                <a:ea typeface="DejaVu Sans"/>
              </a:rPr>
              <a:t>nakikita kong suot na abito ng mga pari. May dalang maliit na kuliling si Guiller kaya nasisiguro kong isa siyang sorbetero sa araw na iyon. Paboritong pagkain kasi niya ang sorbetes kaya siguro gusto niyang maging sorbetero.</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4500000" y="1152000"/>
            <a:ext cx="7234920" cy="3807360"/>
          </a:xfrm>
          <a:prstGeom prst="rect">
            <a:avLst/>
          </a:prstGeom>
          <a:noFill/>
          <a:ln w="76320">
            <a:noFill/>
          </a:ln>
        </p:spPr>
        <p:style>
          <a:lnRef idx="0"/>
          <a:fillRef idx="0"/>
          <a:effectRef idx="0"/>
          <a:fontRef idx="minor"/>
        </p:style>
        <p:txBody>
          <a:bodyPr lIns="128160" rIns="128160" tIns="83160" bIns="83160" anchor="t">
            <a:noAutofit/>
          </a:bodyPr>
          <a:p>
            <a:pPr algn="just">
              <a:lnSpc>
                <a:spcPct val="115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Pero hindi ko kaagad nahulaan kung ano ang pangarap ni Novie. Nakapalda at blusa siya. May dala din siyang kuwadradong bag na hindi ko masyadong nakikita sa iba. Abogado raw siya, sabi niya nang tanungin ko. Halos ganoon din ang bihis ni Lalaine. Pero hindi daw siya abogado kundi isang negosyante.</a:t>
            </a:r>
            <a:endParaRPr b="0" lang="en-PH" sz="2600" spc="-1" strike="noStrike">
              <a:latin typeface="Arial"/>
            </a:endParaRPr>
          </a:p>
        </p:txBody>
      </p:sp>
      <p:pic>
        <p:nvPicPr>
          <p:cNvPr id="134" name="" descr=""/>
          <p:cNvPicPr/>
          <p:nvPr/>
        </p:nvPicPr>
        <p:blipFill>
          <a:blip r:embed="rId1"/>
          <a:stretch/>
        </p:blipFill>
        <p:spPr>
          <a:xfrm>
            <a:off x="900000" y="518760"/>
            <a:ext cx="3058920" cy="4653720"/>
          </a:xfrm>
          <a:prstGeom prst="rect">
            <a:avLst/>
          </a:prstGeom>
          <a:ln w="0">
            <a:noFill/>
          </a:ln>
        </p:spPr>
      </p:pic>
      <p:sp>
        <p:nvSpPr>
          <p:cNvPr id="135" name=""/>
          <p:cNvSpPr/>
          <p:nvPr/>
        </p:nvSpPr>
        <p:spPr>
          <a:xfrm>
            <a:off x="1800000" y="5040000"/>
            <a:ext cx="8278920" cy="718920"/>
          </a:xfrm>
          <a:prstGeom prst="rect">
            <a:avLst/>
          </a:prstGeom>
          <a:noFill/>
          <a:ln w="76320">
            <a:noFill/>
          </a:ln>
        </p:spPr>
        <p:style>
          <a:lnRef idx="0"/>
          <a:fillRef idx="0"/>
          <a:effectRef idx="0"/>
          <a:fontRef idx="minor"/>
        </p:style>
        <p:txBody>
          <a:bodyPr lIns="128160" rIns="128160" tIns="83160" bIns="83160" anchor="t">
            <a:noAutofit/>
          </a:bodyPr>
          <a:p>
            <a:pPr algn="just">
              <a:lnSpc>
                <a:spcPct val="115000"/>
              </a:lnSpc>
              <a:buNone/>
            </a:pPr>
            <a:r>
              <a:rPr b="0" lang="en-PH" sz="2600" spc="-1" strike="noStrike">
                <a:solidFill>
                  <a:srgbClr val="000000"/>
                </a:solidFill>
                <a:latin typeface="Lato"/>
                <a:ea typeface="DejaVu Sans"/>
              </a:rPr>
              <a:t>Sana ay magkatotoo ang mga pangarap naming lahat.</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1441080" y="1441080"/>
            <a:ext cx="9718920" cy="3598920"/>
          </a:xfrm>
          <a:prstGeom prst="rect">
            <a:avLst/>
          </a:prstGeom>
          <a:solidFill>
            <a:srgbClr val="ffe4e1"/>
          </a:solidFill>
          <a:ln w="57240">
            <a:solidFill>
              <a:srgbClr val="000000"/>
            </a:solidFill>
            <a:round/>
          </a:ln>
        </p:spPr>
        <p:style>
          <a:lnRef idx="0"/>
          <a:fillRef idx="0"/>
          <a:effectRef idx="0"/>
          <a:fontRef idx="minor"/>
        </p:style>
        <p:txBody>
          <a:bodyPr lIns="118440" rIns="118440" tIns="73440" bIns="73440" anchor="t">
            <a:noAutofit/>
          </a:bodyPr>
          <a:p>
            <a:pPr algn="ctr">
              <a:lnSpc>
                <a:spcPct val="100000"/>
              </a:lnSpc>
              <a:buNone/>
            </a:pPr>
            <a:endParaRPr b="0" lang="en-PH" sz="1800" spc="-1" strike="noStrike">
              <a:latin typeface="Arial"/>
            </a:endParaRPr>
          </a:p>
          <a:p>
            <a:pPr algn="ctr">
              <a:lnSpc>
                <a:spcPct val="100000"/>
              </a:lnSpc>
              <a:buNone/>
            </a:pPr>
            <a:r>
              <a:rPr b="0" lang="en-PH" sz="2900" spc="-1" strike="noStrike">
                <a:solidFill>
                  <a:srgbClr val="000000"/>
                </a:solidFill>
                <a:latin typeface="Lato"/>
                <a:ea typeface="DejaVu Sans"/>
              </a:rPr>
              <a:t>Isulat ang sagot sa sumusunod:</a:t>
            </a:r>
            <a:endParaRPr b="0" lang="en-PH" sz="2900" spc="-1" strike="noStrike">
              <a:latin typeface="Arial"/>
            </a:endParaRPr>
          </a:p>
          <a:p>
            <a:pPr algn="ctr">
              <a:lnSpc>
                <a:spcPct val="100000"/>
              </a:lnSpc>
              <a:buNone/>
            </a:pPr>
            <a:endParaRPr b="0" lang="en-PH" sz="2900" spc="-1" strike="noStrike">
              <a:latin typeface="Arial"/>
            </a:endParaRPr>
          </a:p>
          <a:p>
            <a:pPr>
              <a:lnSpc>
                <a:spcPct val="100000"/>
              </a:lnSpc>
              <a:buNone/>
            </a:pPr>
            <a:r>
              <a:rPr b="0" lang="en-PH" sz="2900" spc="-1" strike="noStrike">
                <a:solidFill>
                  <a:srgbClr val="000000"/>
                </a:solidFill>
                <a:latin typeface="Lato"/>
                <a:ea typeface="DejaVu Sans"/>
              </a:rPr>
              <a:t>1. Bakit hindi pinagsuot ng uniporme ang tauhan sa kuwento?</a:t>
            </a:r>
            <a:endParaRPr b="0" lang="en-PH" sz="2900" spc="-1" strike="noStrike">
              <a:latin typeface="Arial"/>
            </a:endParaRPr>
          </a:p>
          <a:p>
            <a:pPr>
              <a:lnSpc>
                <a:spcPct val="100000"/>
              </a:lnSpc>
              <a:buNone/>
            </a:pPr>
            <a:r>
              <a:rPr b="0" lang="en-PH" sz="2900" spc="-1" strike="noStrike">
                <a:solidFill>
                  <a:srgbClr val="000000"/>
                </a:solidFill>
                <a:latin typeface="Lato"/>
                <a:ea typeface="DejaVu Sans"/>
              </a:rPr>
              <a:t>2. Ano ang okasyon sa paaralan?</a:t>
            </a:r>
            <a:endParaRPr b="0" lang="en-PH" sz="2900" spc="-1" strike="noStrike">
              <a:latin typeface="Arial"/>
            </a:endParaRPr>
          </a:p>
          <a:p>
            <a:pPr>
              <a:lnSpc>
                <a:spcPct val="100000"/>
              </a:lnSpc>
              <a:buNone/>
            </a:pPr>
            <a:r>
              <a:rPr b="0" lang="en-PH" sz="2900" spc="-1" strike="noStrike">
                <a:solidFill>
                  <a:srgbClr val="000000"/>
                </a:solidFill>
                <a:latin typeface="Lato"/>
                <a:ea typeface="DejaVu Sans"/>
              </a:rPr>
              <a:t>3. Ano ang pangarap ng pangunahing tauhan?</a:t>
            </a:r>
            <a:endParaRPr b="0" lang="en-PH" sz="29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2520000" y="2340000"/>
            <a:ext cx="7558920" cy="1618920"/>
          </a:xfrm>
          <a:prstGeom prst="rect">
            <a:avLst/>
          </a:prstGeom>
          <a:solidFill>
            <a:srgbClr val="ffffd7"/>
          </a:solidFill>
          <a:ln w="57240">
            <a:solidFill>
              <a:srgbClr val="000000"/>
            </a:solidFill>
            <a:round/>
          </a:ln>
        </p:spPr>
        <p:style>
          <a:lnRef idx="0"/>
          <a:fillRef idx="0"/>
          <a:effectRef idx="0"/>
          <a:fontRef idx="minor"/>
        </p:style>
        <p:txBody>
          <a:bodyPr lIns="118440" rIns="118440" tIns="73440" bIns="73440" anchor="t">
            <a:noAutofit/>
          </a:bodyPr>
          <a:p>
            <a:pPr algn="ctr">
              <a:lnSpc>
                <a:spcPct val="100000"/>
              </a:lnSpc>
              <a:buNone/>
            </a:pPr>
            <a:endParaRPr b="0" lang="en-PH" sz="1800" spc="-1" strike="noStrike">
              <a:latin typeface="Arial"/>
            </a:endParaRPr>
          </a:p>
          <a:p>
            <a:pPr algn="ctr">
              <a:lnSpc>
                <a:spcPct val="100000"/>
              </a:lnSpc>
              <a:buNone/>
            </a:pPr>
            <a:r>
              <a:rPr b="1" lang="en-PH" sz="2900" spc="-1" strike="noStrike">
                <a:solidFill>
                  <a:srgbClr val="000000"/>
                </a:solidFill>
                <a:latin typeface="Lato"/>
                <a:ea typeface="DejaVu Sans"/>
              </a:rPr>
              <a:t>Pagtukoy sa Kasarian ng Pangngalan</a:t>
            </a:r>
            <a:endParaRPr b="0" lang="en-PH" sz="29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1080000" y="1800000"/>
            <a:ext cx="10078920" cy="2807280"/>
          </a:xfrm>
          <a:prstGeom prst="rect">
            <a:avLst/>
          </a:prstGeom>
          <a:solidFill>
            <a:srgbClr val="fce4ec"/>
          </a:solidFill>
          <a:ln w="57240">
            <a:solidFill>
              <a:srgbClr val="000000"/>
            </a:solidFill>
            <a:round/>
          </a:ln>
        </p:spPr>
        <p:style>
          <a:lnRef idx="0"/>
          <a:fillRef idx="0"/>
          <a:effectRef idx="0"/>
          <a:fontRef idx="minor"/>
        </p:style>
        <p:txBody>
          <a:bodyPr lIns="118440" rIns="118440" tIns="73440" bIns="73440" anchor="t">
            <a:noAutofit/>
          </a:bodyPr>
          <a:p>
            <a:pPr algn="just">
              <a:lnSpc>
                <a:spcPct val="150000"/>
              </a:lnSpc>
              <a:buNone/>
            </a:pPr>
            <a:r>
              <a:rPr b="0" lang="en-PH" sz="2900" spc="-1" strike="noStrike">
                <a:solidFill>
                  <a:srgbClr val="000000"/>
                </a:solidFill>
                <a:latin typeface="Lato"/>
                <a:ea typeface="DejaVu Sans"/>
              </a:rPr>
              <a:t>	</a:t>
            </a:r>
            <a:r>
              <a:rPr b="0" lang="en-PH" sz="2900" spc="-1" strike="noStrike">
                <a:solidFill>
                  <a:srgbClr val="000000"/>
                </a:solidFill>
                <a:latin typeface="Lato"/>
                <a:ea typeface="DejaVu Sans"/>
              </a:rPr>
              <a:t>Alalahanin na ang pangngalan ay ngalan ng tao, bagay, hayop, lugar, o pangyayari. Ang tao ay may kasarian. Kaya naman, ang mga pangngalang para sa kanila ay maaaring may kasarian din.</a:t>
            </a:r>
            <a:endParaRPr b="0" lang="en-PH" sz="29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2658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2023-08-25T07:34:31Z</dcterms:modified>
  <cp:revision>253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