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400" cy="2795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840" cy="38588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840" cy="380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520" cy="631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960" cy="966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040" cy="1031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840" cy="33811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53080"/>
            <a:ext cx="8097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Panghalip Panao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07640" y="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Panghalip Panao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3"/>
          <p:cNvSpPr/>
          <p:nvPr/>
        </p:nvSpPr>
        <p:spPr>
          <a:xfrm>
            <a:off x="360000" y="3420000"/>
            <a:ext cx="11520000" cy="230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204840" y="1180080"/>
            <a:ext cx="11314800" cy="33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pagsasalaysay ng kuwento, gumagamit tayo ng iba’t ibang bahagi ng pananalita. Ang madalas na gamitin ay ang pangngalan. Upang maiwasan ang paulit-ulit na pagbigkas ng ngalan ng tao, gumagamit tayo ng panghalip panao. 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panghalip panao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salitang humahalili o pamalit sa ngalan ng tao.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 Maaga </a:t>
            </a:r>
            <a:r>
              <a:rPr b="1" lang="en-PH" sz="1800" spc="-1" strike="noStrike" u="heavy">
                <a:solidFill>
                  <a:srgbClr val="000000"/>
                </a:solidFill>
                <a:uFillTx/>
                <a:latin typeface="Lato"/>
                <a:ea typeface="Arial;Arial"/>
              </a:rPr>
              <a:t>akong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gumising.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Lucida Handwriting;Lucida Handwriting"/>
              </a:rPr>
              <a:t>Pagkatapos maligo, isinuot </a:t>
            </a:r>
            <a:r>
              <a:rPr b="1" lang="en-PH" sz="1800" spc="-1" strike="noStrike" u="heavy">
                <a:solidFill>
                  <a:srgbClr val="000000"/>
                </a:solidFill>
                <a:uFillTx/>
                <a:latin typeface="Lato"/>
                <a:ea typeface="Lucida Handwriting;Lucida Handwriting"/>
              </a:rPr>
              <a:t>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Lucida Handwriting;Lucida Handwriting"/>
              </a:rPr>
              <a:t> ang </a:t>
            </a:r>
            <a:r>
              <a:rPr b="1" lang="en-PH" sz="1800" spc="-1" strike="noStrike" u="heavy">
                <a:solidFill>
                  <a:srgbClr val="000000"/>
                </a:solidFill>
                <a:uFillTx/>
                <a:latin typeface="Lato"/>
                <a:ea typeface="Lucida Handwriting;Lucida Handwriting"/>
              </a:rPr>
              <a:t>aking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Lucida Handwriting;Lucida Handwriting"/>
              </a:rPr>
              <a:t> paboritong damit.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Lucida Handwriting;Lucida Handwriting"/>
              </a:rPr>
              <a:t>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7640" y="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Panghalip Panao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9" name="PlaceHolder 5"/>
          <p:cNvSpPr/>
          <p:nvPr/>
        </p:nvSpPr>
        <p:spPr>
          <a:xfrm>
            <a:off x="360000" y="3420000"/>
            <a:ext cx="11520000" cy="230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204840" y="1180080"/>
            <a:ext cx="11314800" cy="169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Ito ay may tatlong panauhan at kailanan.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222480" y="1928160"/>
          <a:ext cx="11525760" cy="3349440"/>
        </p:xfrm>
        <a:graphic>
          <a:graphicData uri="http://schemas.openxmlformats.org/drawingml/2006/table">
            <a:tbl>
              <a:tblPr/>
              <a:tblGrid>
                <a:gridCol w="3984480"/>
                <a:gridCol w="2108880"/>
                <a:gridCol w="2331360"/>
                <a:gridCol w="3101400"/>
              </a:tblGrid>
              <a:tr h="491040"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Panauhan ng Panghalip Panao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Kailanan ng Panghalip Panao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4662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Isahan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Dalawahan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Maramihan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94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Unang panauhan – 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tumutukoy sa taong nagsasalita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ako, ko, akin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kita, natin, atin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kami, namin, amin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02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Ikalawang panauhan –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tumutukoy sa taong kinakausap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ako, ko, akin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kayo, ninyo, inyo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kayo, ninyo, inyo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529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Ikatlong panauhan –</a:t>
                      </a: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tumutukoy sa taong pinag-uusapan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siya, niya, kaniya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Arial;Arial"/>
                        </a:rPr>
                        <a:t> </a:t>
                      </a:r>
                      <a:r>
                        <a:rPr b="0" lang="en-PH" sz="1800" spc="-1" strike="noStrike">
                          <a:latin typeface="Lato"/>
                          <a:ea typeface="Tahoma"/>
                        </a:rPr>
                        <a:t>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sila, nila, kanila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Arial;Arial"/>
                        </a:rPr>
                        <a:t> </a:t>
                      </a:r>
                      <a:r>
                        <a:rPr b="0" lang="en-PH" sz="1800" spc="-1" strike="noStrike">
                          <a:latin typeface="Lato"/>
                          <a:ea typeface="Tahoma"/>
                        </a:rPr>
                        <a:t>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sila, nila, kanila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Arial;Arial"/>
                        </a:rPr>
                        <a:t> </a:t>
                      </a:r>
                      <a:r>
                        <a:rPr b="0" lang="en-PH" sz="1800" spc="-1" strike="noStrike">
                          <a:latin typeface="Lato"/>
                          <a:ea typeface="Tahoma"/>
                        </a:rPr>
                        <a:t>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7640" y="8640"/>
            <a:ext cx="4212000" cy="107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Panghalip Panao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PlaceHolder 7"/>
          <p:cNvSpPr/>
          <p:nvPr/>
        </p:nvSpPr>
        <p:spPr>
          <a:xfrm>
            <a:off x="416160" y="1021680"/>
            <a:ext cx="10618560" cy="72972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br/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Bilugan ang tamang sagot.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540000" y="1656000"/>
            <a:ext cx="10979640" cy="44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 sumusunod na salita ay mga halimbawa ng panghalip panao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maliban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_______.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sila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ikaw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ano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panghalip panao ay _________ may panauhan.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1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2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3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4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Ang isahan, dalawahan, at ___________ang mga kailanan ng panghalip panao.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apatan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limahan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tatluhan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maramihan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Nagluto kami ng ginisang gulay para sa hapunan.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kami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panghalip panaong _______ 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isahan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dalawahan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tatluhan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maramihan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Ako ay masipag mag-aral. Ang panghalip panaong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ako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nasa panauhang ____________.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una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Ikalawa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ikatlo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ikaapat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80000" y="11772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Panghalip Panao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360000" y="1261080"/>
            <a:ext cx="3598560" cy="5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D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C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C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D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2023-07-10T17:37:10Z</dcterms:modified>
  <cp:revision>66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