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720" cy="683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5600" cy="2775600"/>
          </a:xfrm>
          <a:prstGeom prst="rect">
            <a:avLst/>
          </a:prstGeom>
          <a:ln w="0">
            <a:noFill/>
          </a:ln>
        </p:spPr>
      </p:pic>
      <p:sp>
        <p:nvSpPr>
          <p:cNvPr id="2" name="Rectangle 5"/>
          <p:cNvSpPr/>
          <p:nvPr/>
        </p:nvSpPr>
        <p:spPr>
          <a:xfrm>
            <a:off x="3487320" y="1475280"/>
            <a:ext cx="8681040" cy="3839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1040" cy="360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720" cy="611640"/>
          </a:xfrm>
          <a:prstGeom prst="rect">
            <a:avLst/>
          </a:prstGeom>
          <a:ln w="0">
            <a:noFill/>
          </a:ln>
        </p:spPr>
      </p:pic>
      <p:sp>
        <p:nvSpPr>
          <p:cNvPr id="43" name="Rectangle 7"/>
          <p:cNvSpPr/>
          <p:nvPr/>
        </p:nvSpPr>
        <p:spPr>
          <a:xfrm>
            <a:off x="10868760" y="0"/>
            <a:ext cx="947160" cy="947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1240" cy="1011240"/>
          </a:xfrm>
          <a:prstGeom prst="rect">
            <a:avLst/>
          </a:prstGeom>
          <a:ln w="0">
            <a:noFill/>
          </a:ln>
        </p:spPr>
      </p:pic>
      <p:sp>
        <p:nvSpPr>
          <p:cNvPr id="45" name="TextBox 9"/>
          <p:cNvSpPr/>
          <p:nvPr/>
        </p:nvSpPr>
        <p:spPr>
          <a:xfrm>
            <a:off x="18540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040" cy="33613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67200" y="2952000"/>
            <a:ext cx="772596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Endemikong Hayop at Halaman, Bakit nga ba Nauubos?</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6"/>
          <p:cNvSpPr/>
          <p:nvPr/>
        </p:nvSpPr>
        <p:spPr>
          <a:xfrm>
            <a:off x="-4127400" y="-324000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6" name=""/>
          <p:cNvSpPr/>
          <p:nvPr/>
        </p:nvSpPr>
        <p:spPr>
          <a:xfrm>
            <a:off x="540000" y="1260000"/>
            <a:ext cx="10980000" cy="45000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sa mahahalagang aspekto ng pamayanan ay ang ating kapaligiran. Tunay na napakaganda ng likas-yaman sa ating bansa. Subalit, kahit na ubod ng ganda ang ating kapaligiran, unti-unti pa ring namamatay ang mga hayop at mga halaman. Atin ngayong babasahin ang mga ulat ng mga mag-aaral na kani-kanilang natuklasan tungkol sa likas na yaman.</a:t>
            </a:r>
            <a:endParaRPr b="0" lang="en-PH" sz="1800" spc="-1" strike="noStrike">
              <a:latin typeface="Lato"/>
            </a:endParaRPr>
          </a:p>
        </p:txBody>
      </p:sp>
      <p:sp>
        <p:nvSpPr>
          <p:cNvPr id="127" name="PlaceHolder 17"/>
          <p:cNvSpPr/>
          <p:nvPr/>
        </p:nvSpPr>
        <p:spPr>
          <a:xfrm>
            <a:off x="180000" y="12096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Endemikong Hayop at Halaman, Bakit nga ba Nauubos?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83520" y="910800"/>
            <a:ext cx="11697840" cy="1177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Simula pa lamang ng araw sa klase ng mga mag-aaral sa Baitang 5, seksiyon Mulawin, ay abala na ang mga mag-aaral para sa kanilang </a:t>
            </a:r>
            <a:r>
              <a:rPr b="0" i="1" lang="en-PH" sz="1800" spc="-1" strike="noStrike">
                <a:solidFill>
                  <a:srgbClr val="000000"/>
                </a:solidFill>
                <a:latin typeface="Lato"/>
                <a:ea typeface="DejaVu Sans"/>
              </a:rPr>
              <a:t>graded recitation</a:t>
            </a:r>
            <a:r>
              <a:rPr b="0" lang="en-PH" sz="1800" spc="-1" strike="noStrike">
                <a:solidFill>
                  <a:srgbClr val="000000"/>
                </a:solidFill>
                <a:latin typeface="Lato"/>
                <a:ea typeface="DejaVu Sans"/>
              </a:rPr>
              <a:t> sa Agham. Naghahanda sila ng maiikling paliwanag sa nangyayari sa kapaligiran. Naghanda na rin ng mga larawan ang mga mag-aaral sa ginawa nilang maikling sagot.</a:t>
            </a:r>
            <a:endParaRPr b="0" lang="en-PH" sz="1800" spc="-1" strike="noStrike">
              <a:latin typeface="Arial"/>
            </a:endParaRPr>
          </a:p>
          <a:p>
            <a:pPr algn="just">
              <a:lnSpc>
                <a:spcPct val="150000"/>
              </a:lnSpc>
              <a:buNone/>
            </a:pPr>
            <a:endParaRPr b="0" lang="en-PH" sz="1800" spc="-1" strike="noStrike">
              <a:latin typeface="Arial"/>
            </a:endParaRPr>
          </a:p>
        </p:txBody>
      </p:sp>
      <p:sp>
        <p:nvSpPr>
          <p:cNvPr id="129" name="PlaceHolder 11"/>
          <p:cNvSpPr/>
          <p:nvPr/>
        </p:nvSpPr>
        <p:spPr>
          <a:xfrm>
            <a:off x="180000" y="12096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Endemikong Hayop at Halaman, Bakit nga ba Nauubos?</a:t>
            </a:r>
            <a:endParaRPr b="0" lang="en-PH" sz="3200" spc="-1" strike="noStrike">
              <a:latin typeface="Arial"/>
            </a:endParaRPr>
          </a:p>
        </p:txBody>
      </p:sp>
      <p:sp>
        <p:nvSpPr>
          <p:cNvPr id="130" name=""/>
          <p:cNvSpPr/>
          <p:nvPr/>
        </p:nvSpPr>
        <p:spPr>
          <a:xfrm>
            <a:off x="360000" y="2472480"/>
            <a:ext cx="6001200" cy="23871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latin typeface="Lato"/>
              </a:rPr>
              <a:t>	</a:t>
            </a:r>
            <a:r>
              <a:rPr b="0" lang="en-PH" sz="1800" spc="-1" strike="noStrike">
                <a:latin typeface="Lato"/>
              </a:rPr>
              <a:t>Unang nagbahagi si Marla ng kaniyang nasaliksik. “Dahil sa labis na pagputol </a:t>
            </a:r>
            <a:r>
              <a:rPr b="1" lang="en-PH" sz="1800" spc="-1" strike="noStrike">
                <a:latin typeface="Lato"/>
              </a:rPr>
              <a:t>po</a:t>
            </a:r>
            <a:r>
              <a:rPr b="0" lang="en-PH" sz="1800" spc="-1" strike="noStrike">
                <a:latin typeface="Lato"/>
              </a:rPr>
              <a:t> ng mga puno sa kagubatan, unti-unting namamatay ang mga banog at kalaw na may mahahaba at mapupulang tuka. Nahihirapan silang maghanap ng bagong tirahan.”</a:t>
            </a:r>
            <a:endParaRPr b="0" lang="en-PH" sz="1800" spc="-1" strike="noStrike">
              <a:latin typeface="Arial"/>
            </a:endParaRPr>
          </a:p>
        </p:txBody>
      </p:sp>
      <p:pic>
        <p:nvPicPr>
          <p:cNvPr id="131" name="" descr=""/>
          <p:cNvPicPr/>
          <p:nvPr/>
        </p:nvPicPr>
        <p:blipFill>
          <a:blip r:embed="rId1"/>
          <a:stretch/>
        </p:blipFill>
        <p:spPr>
          <a:xfrm>
            <a:off x="6840000" y="2279520"/>
            <a:ext cx="4970880" cy="3300120"/>
          </a:xfrm>
          <a:prstGeom prst="rect">
            <a:avLst/>
          </a:prstGeom>
          <a:ln w="0">
            <a:noFill/>
          </a:ln>
        </p:spPr>
      </p:pic>
      <p:sp>
        <p:nvSpPr>
          <p:cNvPr id="132" name=""/>
          <p:cNvSpPr/>
          <p:nvPr/>
        </p:nvSpPr>
        <p:spPr>
          <a:xfrm>
            <a:off x="7740000" y="5651280"/>
            <a:ext cx="3599640" cy="28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900" spc="-1" strike="noStrike">
                <a:solidFill>
                  <a:srgbClr val="000000"/>
                </a:solidFill>
                <a:latin typeface="Lato"/>
              </a:rPr>
              <a:t>Cunningchrisw, CC BY-SA 4.0, via Wikimedia Commons</a:t>
            </a:r>
            <a:endParaRPr b="0" lang="en-PH" sz="9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4"/>
          <p:cNvSpPr/>
          <p:nvPr/>
        </p:nvSpPr>
        <p:spPr>
          <a:xfrm>
            <a:off x="-4127400" y="-324000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4" name=""/>
          <p:cNvSpPr/>
          <p:nvPr/>
        </p:nvSpPr>
        <p:spPr>
          <a:xfrm>
            <a:off x="180360" y="936000"/>
            <a:ext cx="11697840" cy="144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Sunod namang nagbahagi si Roy, “Natuklasan ko </a:t>
            </a:r>
            <a:r>
              <a:rPr b="1" lang="en-PH" sz="1800" spc="-1" strike="noStrike">
                <a:solidFill>
                  <a:srgbClr val="000000"/>
                </a:solidFill>
                <a:latin typeface="Lato"/>
                <a:ea typeface="DejaVu Sans"/>
              </a:rPr>
              <a:t>po</a:t>
            </a:r>
            <a:r>
              <a:rPr b="0" lang="en-PH" sz="1800" spc="-1" strike="noStrike">
                <a:solidFill>
                  <a:srgbClr val="000000"/>
                </a:solidFill>
                <a:latin typeface="Lato"/>
                <a:ea typeface="DejaVu Sans"/>
              </a:rPr>
              <a:t> na dahil sa hindi maayos na pagtatapon ng basura at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paghalo ng mga kemikal sa karagatan, namamatay </a:t>
            </a:r>
            <a:r>
              <a:rPr b="1" lang="en-PH" sz="1800" spc="-1" strike="noStrike">
                <a:solidFill>
                  <a:srgbClr val="000000"/>
                </a:solidFill>
                <a:latin typeface="Lato"/>
                <a:ea typeface="DejaVu Sans"/>
              </a:rPr>
              <a:t>po</a:t>
            </a:r>
            <a:r>
              <a:rPr b="0" lang="en-PH" sz="1800" spc="-1" strike="noStrike">
                <a:solidFill>
                  <a:srgbClr val="000000"/>
                </a:solidFill>
                <a:latin typeface="Lato"/>
                <a:ea typeface="DejaVu Sans"/>
              </a:rPr>
              <a:t> hindi lamang ang mga isda kung hindi ang mga bahura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na siyang tirahan ng mga isda.”</a:t>
            </a:r>
            <a:endParaRPr b="0" lang="en-PH" sz="1800" spc="-1" strike="noStrike">
              <a:latin typeface="Arial"/>
            </a:endParaRPr>
          </a:p>
          <a:p>
            <a:pPr algn="just">
              <a:lnSpc>
                <a:spcPct val="100000"/>
              </a:lnSpc>
              <a:buNone/>
            </a:pPr>
            <a:endParaRPr b="0" lang="en-PH" sz="1800" spc="-1" strike="noStrike">
              <a:latin typeface="Arial"/>
            </a:endParaRPr>
          </a:p>
        </p:txBody>
      </p:sp>
      <p:sp>
        <p:nvSpPr>
          <p:cNvPr id="135" name="PlaceHolder 15"/>
          <p:cNvSpPr/>
          <p:nvPr/>
        </p:nvSpPr>
        <p:spPr>
          <a:xfrm>
            <a:off x="180000" y="12096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Endemikong Hayop at Halaman, Bakit nga ba Nauubos?</a:t>
            </a:r>
            <a:endParaRPr b="0" lang="en-PH" sz="3200" spc="-1" strike="noStrike">
              <a:latin typeface="Arial"/>
            </a:endParaRPr>
          </a:p>
        </p:txBody>
      </p:sp>
      <p:sp>
        <p:nvSpPr>
          <p:cNvPr id="136" name=""/>
          <p:cNvSpPr/>
          <p:nvPr/>
        </p:nvSpPr>
        <p:spPr>
          <a:xfrm>
            <a:off x="144000" y="2426760"/>
            <a:ext cx="7091280" cy="2556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latin typeface="Lato"/>
              </a:rPr>
              <a:t>	</a:t>
            </a:r>
            <a:r>
              <a:rPr b="0" lang="en-PH" sz="1800" spc="-1" strike="noStrike">
                <a:latin typeface="Lato"/>
              </a:rPr>
              <a:t>Banggit naman ni Irene, “Alam </a:t>
            </a:r>
            <a:r>
              <a:rPr b="1" lang="en-PH" sz="1800" spc="-1" strike="noStrike">
                <a:latin typeface="Lato"/>
              </a:rPr>
              <a:t>po</a:t>
            </a:r>
            <a:r>
              <a:rPr b="0" lang="en-PH" sz="1800" spc="-1" strike="noStrike">
                <a:latin typeface="Lato"/>
              </a:rPr>
              <a:t> ba ninyo na kaya maraming halaman ang namamatay ay dahil sa basta na lamang ito kinukuha sa kanilang kinalalagyan at hindi nalalaman ng mga tao kung paano ang wastong pagdidilig at paglalagay ng abono?”</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latin typeface="Lato"/>
              </a:rPr>
              <a:t>	</a:t>
            </a:r>
            <a:r>
              <a:rPr b="0" lang="en-PH" sz="1800" spc="-1" strike="noStrike">
                <a:latin typeface="Lato"/>
              </a:rPr>
              <a:t>Huling nagbahagi ng maikling pananaliksik si Michael. Pagbabahagi niya, “Ang pagmamalabis ng mga tao sa kalikasan ay may malaking epekto sa pagkasira nito.”</a:t>
            </a:r>
            <a:endParaRPr b="0" lang="en-PH" sz="1800" spc="-1" strike="noStrike">
              <a:latin typeface="Arial"/>
            </a:endParaRPr>
          </a:p>
        </p:txBody>
      </p:sp>
      <p:sp>
        <p:nvSpPr>
          <p:cNvPr id="137" name=""/>
          <p:cNvSpPr/>
          <p:nvPr/>
        </p:nvSpPr>
        <p:spPr>
          <a:xfrm>
            <a:off x="8100000" y="5544360"/>
            <a:ext cx="3239640" cy="395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900" spc="-1" strike="noStrike">
                <a:solidFill>
                  <a:srgbClr val="000000"/>
                </a:solidFill>
                <a:latin typeface="Lato"/>
              </a:rPr>
              <a:t>Judgefl oro, Public domain, via Wikimedia Commonsa</a:t>
            </a:r>
            <a:endParaRPr b="0" lang="en-PH" sz="900" spc="-1" strike="noStrike">
              <a:latin typeface="Arial"/>
            </a:endParaRPr>
          </a:p>
        </p:txBody>
      </p:sp>
      <p:pic>
        <p:nvPicPr>
          <p:cNvPr id="138" name="" descr=""/>
          <p:cNvPicPr/>
          <p:nvPr/>
        </p:nvPicPr>
        <p:blipFill>
          <a:blip r:embed="rId1"/>
          <a:stretch/>
        </p:blipFill>
        <p:spPr>
          <a:xfrm>
            <a:off x="7200000" y="2340000"/>
            <a:ext cx="4782600" cy="3182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2"/>
          <p:cNvSpPr/>
          <p:nvPr/>
        </p:nvSpPr>
        <p:spPr>
          <a:xfrm>
            <a:off x="-4127400" y="-324000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40" name=""/>
          <p:cNvSpPr/>
          <p:nvPr/>
        </p:nvSpPr>
        <p:spPr>
          <a:xfrm>
            <a:off x="180360" y="936000"/>
            <a:ext cx="11697840" cy="252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Lahat ay nalungkot sa pagbabalita ng kanilang pananaliksik. Subalit, sinabi ng gurong si Bb. Encarnacion na kaya ng lahat na maging tagapagligtas ng kalikasan sa pamamagitan ng pagbuo ng isang campaign slogan para kalikasan.</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Unti-unting nagliwanag ang mga mukha ng mag-aaral. Alam na nila ang kanilang gagawin upang kahit unti-unting nauubos ang kalikasan ay mayroon silang magagawa kahit sila ay mga mag-aaral pa lamang.</a:t>
            </a:r>
            <a:endParaRPr b="0" lang="en-PH" sz="1800" spc="-1" strike="noStrike">
              <a:latin typeface="Arial"/>
            </a:endParaRPr>
          </a:p>
        </p:txBody>
      </p:sp>
      <p:sp>
        <p:nvSpPr>
          <p:cNvPr id="141" name="PlaceHolder 13"/>
          <p:cNvSpPr/>
          <p:nvPr/>
        </p:nvSpPr>
        <p:spPr>
          <a:xfrm>
            <a:off x="180000" y="12096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Endemikong Hayop at Halaman, Bakit nga ba Nauubos?</a:t>
            </a:r>
            <a:endParaRPr b="0" lang="en-PH" sz="3200" spc="-1" strike="noStrike">
              <a:latin typeface="Arial"/>
            </a:endParaRPr>
          </a:p>
        </p:txBody>
      </p:sp>
      <p:sp>
        <p:nvSpPr>
          <p:cNvPr id="142" name=""/>
          <p:cNvSpPr/>
          <p:nvPr/>
        </p:nvSpPr>
        <p:spPr>
          <a:xfrm>
            <a:off x="222120" y="3957840"/>
            <a:ext cx="11657520" cy="162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endParaRPr b="0" lang="en-PH" sz="1800" spc="-1" strike="noStrike">
              <a:latin typeface="Arial"/>
            </a:endParaRPr>
          </a:p>
        </p:txBody>
      </p:sp>
      <p:sp>
        <p:nvSpPr>
          <p:cNvPr id="143" name=""/>
          <p:cNvSpPr/>
          <p:nvPr/>
        </p:nvSpPr>
        <p:spPr>
          <a:xfrm>
            <a:off x="720000" y="3780000"/>
            <a:ext cx="10619640" cy="215964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DejaVu Sans"/>
              </a:rPr>
              <a:t>Mula sa iyong binasang teksto, ano ang napansin mo sa paraan ng pag-uulat ng mga mag-aaral? </a:t>
            </a:r>
            <a:endParaRPr b="0" lang="en-PH" sz="1800" spc="-1" strike="noStrike">
              <a:latin typeface="Arial"/>
            </a:endParaRPr>
          </a:p>
          <a:p>
            <a:pPr algn="ct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Sila ba ay may paggalang? Tama! Nakitaan sila ng paggalang. Gumamit sila ng mga salita katulad ng “</a:t>
            </a:r>
            <a:r>
              <a:rPr b="1" lang="en-PH" sz="1800" spc="-1" strike="noStrike">
                <a:solidFill>
                  <a:srgbClr val="000000"/>
                </a:solidFill>
                <a:latin typeface="Lato"/>
                <a:ea typeface="DejaVu Sans"/>
              </a:rPr>
              <a:t>po</a:t>
            </a:r>
            <a:r>
              <a:rPr b="0" lang="en-PH" sz="1800" spc="-1" strike="noStrike">
                <a:solidFill>
                  <a:srgbClr val="000000"/>
                </a:solidFill>
                <a:latin typeface="Lato"/>
                <a:ea typeface="DejaVu Sans"/>
              </a:rPr>
              <a:t>” upang maipakita nilang gumagalang sila sa kanilang guro habang sila ay nag-uulat. Alam mo bang maliban sa paggamit ng “</a:t>
            </a:r>
            <a:r>
              <a:rPr b="1" lang="en-PH" sz="1800" spc="-1" strike="noStrike">
                <a:solidFill>
                  <a:srgbClr val="000000"/>
                </a:solidFill>
                <a:latin typeface="Lato"/>
                <a:ea typeface="DejaVu Sans"/>
              </a:rPr>
              <a:t>po</a:t>
            </a:r>
            <a:r>
              <a:rPr b="0" lang="en-PH" sz="1800" spc="-1" strike="noStrike">
                <a:solidFill>
                  <a:srgbClr val="000000"/>
                </a:solidFill>
                <a:latin typeface="Lato"/>
                <a:ea typeface="DejaVu Sans"/>
              </a:rPr>
              <a:t>” ay may mga salita pa na maaaring gamitin upang maipakita ang paggalang sa nakatatanda?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5"/>
          <p:cNvSpPr/>
          <p:nvPr/>
        </p:nvSpPr>
        <p:spPr>
          <a:xfrm>
            <a:off x="-4127400" y="-324000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45" name=""/>
          <p:cNvSpPr/>
          <p:nvPr/>
        </p:nvSpPr>
        <p:spPr>
          <a:xfrm>
            <a:off x="182160" y="1063080"/>
            <a:ext cx="11697840" cy="305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Magagalang na Pananalita</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Mahalaga na sa murang edad pa lamang ay marunong ka nang gumalang sa nakatatanda. Maliban sa pagpapakita ng mga gawa na may paggalang, mahalaga ring sa pagsasalita ay naipakikita ang paggalang. Sa wikang Filipino, may iba’t ibang pamamaraan upang makapagbahagi ng mga pahayag na may magagalang na salita.</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Isang paraan ng </a:t>
            </a:r>
            <a:r>
              <a:rPr b="1" lang="en-PH" sz="1800" spc="-1" strike="noStrike">
                <a:solidFill>
                  <a:srgbClr val="000000"/>
                </a:solidFill>
                <a:latin typeface="Lato"/>
                <a:ea typeface="DejaVu Sans"/>
              </a:rPr>
              <a:t>pagpapakita ng magalang na pananalita</a:t>
            </a:r>
            <a:r>
              <a:rPr b="0" lang="en-PH" sz="1800" spc="-1" strike="noStrike">
                <a:solidFill>
                  <a:srgbClr val="000000"/>
                </a:solidFill>
                <a:latin typeface="Lato"/>
                <a:ea typeface="DejaVu Sans"/>
              </a:rPr>
              <a:t> ay ang paggamit ng “</a:t>
            </a:r>
            <a:r>
              <a:rPr b="1" lang="en-PH" sz="1800" spc="-1" strike="noStrike">
                <a:solidFill>
                  <a:srgbClr val="000000"/>
                </a:solidFill>
                <a:latin typeface="Lato"/>
                <a:ea typeface="DejaVu Sans"/>
              </a:rPr>
              <a:t>po</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opo</a:t>
            </a:r>
            <a:r>
              <a:rPr b="0" lang="en-PH" sz="1800" spc="-1" strike="noStrike">
                <a:solidFill>
                  <a:srgbClr val="000000"/>
                </a:solidFill>
                <a:latin typeface="Lato"/>
                <a:ea typeface="DejaVu Sans"/>
              </a:rPr>
              <a:t>.” Inilalagay ang mga salitang ito sa loob ng pangungusap upang ipakita na </a:t>
            </a:r>
            <a:r>
              <a:rPr b="1" lang="en-PH" sz="1800" spc="-1" strike="noStrike">
                <a:solidFill>
                  <a:srgbClr val="000000"/>
                </a:solidFill>
                <a:latin typeface="Lato"/>
                <a:ea typeface="DejaVu Sans"/>
              </a:rPr>
              <a:t>gumagalang sa kausap</a:t>
            </a:r>
            <a:r>
              <a:rPr b="0" lang="en-PH" sz="1800" spc="-1" strike="noStrike">
                <a:solidFill>
                  <a:srgbClr val="000000"/>
                </a:solidFill>
                <a:latin typeface="Lato"/>
                <a:ea typeface="DejaVu Sans"/>
              </a:rPr>
              <a:t>, kahit ang </a:t>
            </a:r>
            <a:r>
              <a:rPr b="1" lang="en-PH" sz="1800" spc="-1" strike="noStrike">
                <a:solidFill>
                  <a:srgbClr val="000000"/>
                </a:solidFill>
                <a:latin typeface="Lato"/>
                <a:ea typeface="DejaVu Sans"/>
              </a:rPr>
              <a:t>kausap</a:t>
            </a:r>
            <a:r>
              <a:rPr b="0" lang="en-PH" sz="1800" spc="-1" strike="noStrike">
                <a:solidFill>
                  <a:srgbClr val="000000"/>
                </a:solidFill>
                <a:latin typeface="Lato"/>
                <a:ea typeface="DejaVu Sans"/>
              </a:rPr>
              <a:t> ay </a:t>
            </a:r>
            <a:r>
              <a:rPr b="1" lang="en-PH" sz="1800" spc="-1" strike="noStrike">
                <a:solidFill>
                  <a:srgbClr val="000000"/>
                </a:solidFill>
                <a:latin typeface="Lato"/>
                <a:ea typeface="DejaVu Sans"/>
              </a:rPr>
              <a:t>matanda o bata</a:t>
            </a:r>
            <a:r>
              <a:rPr b="0" lang="en-PH" sz="1800" spc="-1" strike="noStrike">
                <a:solidFill>
                  <a:srgbClr val="000000"/>
                </a:solidFill>
                <a:latin typeface="Lato"/>
                <a:ea typeface="DejaVu Sans"/>
              </a:rPr>
              <a:t>.</a:t>
            </a:r>
            <a:endParaRPr b="0" lang="en-PH" sz="1800" spc="-1" strike="noStrike">
              <a:latin typeface="Arial"/>
            </a:endParaRPr>
          </a:p>
          <a:p>
            <a:pPr algn="just">
              <a:lnSpc>
                <a:spcPct val="15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pang paraan ng pagpapakita ng magalang na pananalita ay ang paggamit</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ng panghalip na nasa anyong maramihan (</a:t>
            </a:r>
            <a:r>
              <a:rPr b="1" lang="en-PH" sz="1800" spc="-1" strike="noStrike">
                <a:solidFill>
                  <a:srgbClr val="000000"/>
                </a:solidFill>
                <a:latin typeface="Lato"/>
                <a:ea typeface="DejaVu Sans"/>
              </a:rPr>
              <a:t>tayo, kayo, sila, namin, natin, ninyo,</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o nila</a:t>
            </a:r>
            <a:r>
              <a:rPr b="0" lang="en-PH" sz="1800" spc="-1" strike="noStrike">
                <a:solidFill>
                  <a:srgbClr val="000000"/>
                </a:solidFill>
                <a:latin typeface="Lato"/>
                <a:ea typeface="DejaVu Sans"/>
              </a:rPr>
              <a:t>). Sa pamamagitan nito, hindi dinidirekta ang kausap.</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pang pamamaraan ng pagpapakita ng magalang na pananalita ay ang</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paggamit ng panlaping </a:t>
            </a:r>
            <a:r>
              <a:rPr b="1" lang="en-PH" sz="1800" spc="-1" strike="noStrike">
                <a:solidFill>
                  <a:srgbClr val="000000"/>
                </a:solidFill>
                <a:latin typeface="Lato"/>
                <a:ea typeface="DejaVu Sans"/>
              </a:rPr>
              <a:t>paki-, pa-</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makiki-</a:t>
            </a:r>
            <a:r>
              <a:rPr b="0" lang="en-PH" sz="1800" spc="-1" strike="noStrike">
                <a:solidFill>
                  <a:srgbClr val="000000"/>
                </a:solidFill>
                <a:latin typeface="Lato"/>
                <a:ea typeface="DejaVu Sans"/>
              </a:rPr>
              <a:t> sa mga pandiwa. Nagsasaad ito ng</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pakikisuyo sa kinakausap na gawin ang isang kilos.</a:t>
            </a:r>
            <a:endParaRPr b="0" lang="en-PH" sz="1800" spc="-1" strike="noStrike">
              <a:latin typeface="Arial"/>
            </a:endParaRPr>
          </a:p>
        </p:txBody>
      </p:sp>
      <p:sp>
        <p:nvSpPr>
          <p:cNvPr id="146" name="PlaceHolder 10"/>
          <p:cNvSpPr/>
          <p:nvPr/>
        </p:nvSpPr>
        <p:spPr>
          <a:xfrm>
            <a:off x="180000" y="12096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Endemikong Hayop at Halaman, Bakit nga ba Nauubos?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p:nvPr>
        </p:nvSpPr>
        <p:spPr>
          <a:xfrm>
            <a:off x="1980000" y="1044000"/>
            <a:ext cx="8080920" cy="700920"/>
          </a:xfrm>
          <a:prstGeom prst="rect">
            <a:avLst/>
          </a:prstGeom>
          <a:noFill/>
          <a:ln w="0">
            <a:noFill/>
          </a:ln>
        </p:spPr>
        <p:txBody>
          <a:bodyPr lIns="90000" rIns="90000" tIns="45000" bIns="45000" anchor="t">
            <a:noAutofit/>
          </a:bodyPr>
          <a:p>
            <a:pPr algn="ctr">
              <a:lnSpc>
                <a:spcPct val="100000"/>
              </a:lnSpc>
              <a:spcAft>
                <a:spcPts val="601"/>
              </a:spcAft>
              <a:buNone/>
            </a:pPr>
            <a:r>
              <a:rPr b="1" lang="en-US" sz="2600" spc="-1" strike="noStrike">
                <a:solidFill>
                  <a:srgbClr val="000000"/>
                </a:solidFill>
                <a:latin typeface="Lato"/>
                <a:ea typeface="Arial;Arial"/>
              </a:rPr>
              <a:t>Pagsasanay</a:t>
            </a:r>
            <a:endParaRPr b="0" lang="en-PH" sz="2600" spc="-1" strike="noStrike">
              <a:latin typeface="Lato"/>
            </a:endParaRPr>
          </a:p>
        </p:txBody>
      </p:sp>
      <p:sp>
        <p:nvSpPr>
          <p:cNvPr id="148" name=""/>
          <p:cNvSpPr/>
          <p:nvPr/>
        </p:nvSpPr>
        <p:spPr>
          <a:xfrm>
            <a:off x="494640" y="1568520"/>
            <a:ext cx="11205000" cy="4371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Tukuyin kung aling uri ng paraan ng pagpapakita ng magalang na pananalita ang mababasa sa sumusunod na pangungusap.</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PO</a:t>
            </a:r>
            <a:r>
              <a:rPr b="0" lang="en-PH" sz="1800" spc="-1" strike="noStrike">
                <a:solidFill>
                  <a:srgbClr val="000000"/>
                </a:solidFill>
                <a:latin typeface="Lato"/>
                <a:ea typeface="DejaVu Sans"/>
              </a:rPr>
              <a:t> kapag ito ay tumutukoy sa paggamit ng “po” at “opo”;</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PH</a:t>
            </a:r>
            <a:r>
              <a:rPr b="0" lang="en-PH" sz="1800" spc="-1" strike="noStrike">
                <a:solidFill>
                  <a:srgbClr val="000000"/>
                </a:solidFill>
                <a:latin typeface="Lato"/>
                <a:ea typeface="DejaVu Sans"/>
              </a:rPr>
              <a:t> kapag ito ay nagpapakita ng panghalip na nasa anyong maramihan; at</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PL</a:t>
            </a:r>
            <a:r>
              <a:rPr b="0" lang="en-PH" sz="1800" spc="-1" strike="noStrike">
                <a:solidFill>
                  <a:srgbClr val="000000"/>
                </a:solidFill>
                <a:latin typeface="Lato"/>
                <a:ea typeface="DejaVu Sans"/>
              </a:rPr>
              <a:t> naman kapag ito ay nagpapakita ng paggamit ng panlaping paki-, pa-, o makiki-.</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Pakisabi sa mga tao na iwasan ang labis na panghuhuli ng mga isdang tawilis.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Batay sa batas, dapat pong isumbong ang sinuman na nananakit ng hayop.</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Tinutulungan tayo ng Inang Kalikasan na hindi labis na mapinsala kapag maybagyo.</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Kung ikaw po ay bibili ng alagang hayop, tiyakin mo pong hindi ito nanganganib nang maubos na hayop.</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Para po sa kabutihan ng lahat, dapat na lahat ay gagawa ng kanilang bahagi sa pangangalaga ng Inang Kalikasan.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p:txBody>
      </p:sp>
      <p:sp>
        <p:nvSpPr>
          <p:cNvPr id="149" name="PlaceHolder 6"/>
          <p:cNvSpPr/>
          <p:nvPr/>
        </p:nvSpPr>
        <p:spPr>
          <a:xfrm>
            <a:off x="180000" y="12096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Endemikong Hayop at Halaman, Bakit nga ba Nauubos?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p:nvPr>
        </p:nvSpPr>
        <p:spPr>
          <a:xfrm>
            <a:off x="544680" y="1044000"/>
            <a:ext cx="8080920" cy="70092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51" name=""/>
          <p:cNvSpPr/>
          <p:nvPr/>
        </p:nvSpPr>
        <p:spPr>
          <a:xfrm>
            <a:off x="360000" y="1815840"/>
            <a:ext cx="11158200" cy="23223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PL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PO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PH</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PO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PO</a:t>
            </a:r>
            <a:endParaRPr b="0" lang="en-PH" sz="1800" spc="-1" strike="noStrike">
              <a:latin typeface="Arial"/>
            </a:endParaRPr>
          </a:p>
        </p:txBody>
      </p:sp>
      <p:sp>
        <p:nvSpPr>
          <p:cNvPr id="152" name="PlaceHolder 8"/>
          <p:cNvSpPr/>
          <p:nvPr/>
        </p:nvSpPr>
        <p:spPr>
          <a:xfrm>
            <a:off x="180000" y="12096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Endemikong Hayop at Halaman, Bakit nga ba Nauubos?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2746</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2023-07-11T14:47:48Z</dcterms:modified>
  <cp:revision>295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