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7200" cy="68230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4080" cy="2764080"/>
          </a:xfrm>
          <a:prstGeom prst="rect">
            <a:avLst/>
          </a:prstGeom>
          <a:ln w="0">
            <a:noFill/>
          </a:ln>
        </p:spPr>
      </p:pic>
      <p:sp>
        <p:nvSpPr>
          <p:cNvPr id="2" name="Rectangle 5"/>
          <p:cNvSpPr/>
          <p:nvPr/>
        </p:nvSpPr>
        <p:spPr>
          <a:xfrm>
            <a:off x="3487320" y="1475280"/>
            <a:ext cx="8669520" cy="38275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69520" cy="3492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7200" cy="600120"/>
          </a:xfrm>
          <a:prstGeom prst="rect">
            <a:avLst/>
          </a:prstGeom>
          <a:ln w="0">
            <a:noFill/>
          </a:ln>
        </p:spPr>
      </p:pic>
      <p:sp>
        <p:nvSpPr>
          <p:cNvPr id="43" name="Rectangle 7"/>
          <p:cNvSpPr/>
          <p:nvPr/>
        </p:nvSpPr>
        <p:spPr>
          <a:xfrm>
            <a:off x="10868760" y="0"/>
            <a:ext cx="935640" cy="9356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999720" cy="999720"/>
          </a:xfrm>
          <a:prstGeom prst="rect">
            <a:avLst/>
          </a:prstGeom>
          <a:ln w="0">
            <a:noFill/>
          </a:ln>
        </p:spPr>
      </p:pic>
      <p:sp>
        <p:nvSpPr>
          <p:cNvPr id="45" name="TextBox 9"/>
          <p:cNvSpPr/>
          <p:nvPr/>
        </p:nvSpPr>
        <p:spPr>
          <a:xfrm>
            <a:off x="185400" y="6362280"/>
            <a:ext cx="4656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88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1520" cy="33498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641040" y="3035520"/>
            <a:ext cx="8702640" cy="106992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39120" cy="191376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5280" cy="394020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4896000" y="2952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Remembering the Past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099800" y="1800000"/>
            <a:ext cx="10419480" cy="4991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3. Which among the following kinds of characters are also called “antiheroes”?</a:t>
            </a:r>
            <a:endParaRPr b="0" lang="en-PH" sz="1800" spc="-1" strike="noStrike">
              <a:latin typeface="Arial"/>
            </a:endParaRPr>
          </a:p>
          <a:p>
            <a:pPr>
              <a:lnSpc>
                <a:spcPct val="100000"/>
              </a:lnSpc>
              <a:buNone/>
            </a:pPr>
            <a:r>
              <a:rPr b="0" lang="en-PH" sz="1800" spc="-1" strike="noStrike">
                <a:solidFill>
                  <a:srgbClr val="000000"/>
                </a:solidFill>
                <a:highlight>
                  <a:srgbClr val="ffff38"/>
                </a:highlight>
                <a:latin typeface="Lato"/>
                <a:ea typeface="AppleSystemUIFont"/>
              </a:rPr>
              <a:t>A. antagonists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protagonists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supporting characters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main characters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Which of the following concepts is the controlling idea or central insight the author tries to convey in the story?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plot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setting</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conflict</a:t>
            </a:r>
            <a:endParaRPr b="0" lang="en-PH" sz="1800" spc="-1" strike="noStrike">
              <a:latin typeface="Arial"/>
            </a:endParaRPr>
          </a:p>
          <a:p>
            <a:pPr>
              <a:lnSpc>
                <a:spcPct val="100000"/>
              </a:lnSpc>
              <a:buNone/>
            </a:pPr>
            <a:r>
              <a:rPr b="0" lang="en-PH" sz="1800" spc="-1" strike="noStrike">
                <a:solidFill>
                  <a:srgbClr val="000000"/>
                </a:solidFill>
                <a:highlight>
                  <a:srgbClr val="ffff38"/>
                </a:highlight>
                <a:latin typeface="Lato"/>
                <a:ea typeface="AppleSystemUIFont"/>
              </a:rPr>
              <a:t>D. theme</a:t>
            </a:r>
            <a:endParaRPr b="0" lang="en-PH" sz="1800" spc="-1" strike="noStrike">
              <a:latin typeface="Arial"/>
            </a:endParaRPr>
          </a:p>
          <a:p>
            <a:pPr>
              <a:lnSpc>
                <a:spcPct val="100000"/>
              </a:lnSpc>
              <a:buNone/>
            </a:pPr>
            <a:endParaRPr b="0" lang="en-PH" sz="1800" spc="-1" strike="noStrike">
              <a:latin typeface="Arial"/>
            </a:endParaRPr>
          </a:p>
        </p:txBody>
      </p:sp>
      <p:sp>
        <p:nvSpPr>
          <p:cNvPr id="149" name=""/>
          <p:cNvSpPr/>
          <p:nvPr/>
        </p:nvSpPr>
        <p:spPr>
          <a:xfrm>
            <a:off x="3240000" y="540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50" name=""/>
          <p:cNvSpPr/>
          <p:nvPr/>
        </p:nvSpPr>
        <p:spPr>
          <a:xfrm>
            <a:off x="2880000" y="1224360"/>
            <a:ext cx="665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1800000" y="2340000"/>
            <a:ext cx="856512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5. How is the point of view called when the narrator is also a character in the story?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first person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second person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third person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answer NOT found in the choices</a:t>
            </a:r>
            <a:endParaRPr b="0" lang="en-PH" sz="1800" spc="-1" strike="noStrike">
              <a:latin typeface="Arial"/>
            </a:endParaRPr>
          </a:p>
        </p:txBody>
      </p:sp>
      <p:sp>
        <p:nvSpPr>
          <p:cNvPr id="152" name=""/>
          <p:cNvSpPr/>
          <p:nvPr/>
        </p:nvSpPr>
        <p:spPr>
          <a:xfrm>
            <a:off x="3240000" y="900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800000" y="2700000"/>
            <a:ext cx="8565120" cy="1621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5. How is the point of view called when the narrator is also a character in the story?</a:t>
            </a:r>
            <a:endParaRPr b="0" lang="en-PH" sz="1800" spc="-1" strike="noStrike">
              <a:latin typeface="Arial"/>
            </a:endParaRPr>
          </a:p>
          <a:p>
            <a:pPr>
              <a:lnSpc>
                <a:spcPct val="100000"/>
              </a:lnSpc>
              <a:buNone/>
            </a:pPr>
            <a:r>
              <a:rPr b="0" lang="en-PH" sz="1800" spc="-1" strike="noStrike">
                <a:solidFill>
                  <a:srgbClr val="000000"/>
                </a:solidFill>
                <a:highlight>
                  <a:srgbClr val="ffff38"/>
                </a:highlight>
                <a:latin typeface="Lato"/>
                <a:ea typeface="AppleSystemUIFont"/>
              </a:rPr>
              <a:t>A. first person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second person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third person</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answer NOT found in the choices</a:t>
            </a:r>
            <a:endParaRPr b="0" lang="en-PH" sz="1800" spc="-1" strike="noStrike">
              <a:latin typeface="Arial"/>
            </a:endParaRPr>
          </a:p>
        </p:txBody>
      </p:sp>
      <p:sp>
        <p:nvSpPr>
          <p:cNvPr id="154" name=""/>
          <p:cNvSpPr/>
          <p:nvPr/>
        </p:nvSpPr>
        <p:spPr>
          <a:xfrm>
            <a:off x="3240000" y="900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55" name=""/>
          <p:cNvSpPr/>
          <p:nvPr/>
        </p:nvSpPr>
        <p:spPr>
          <a:xfrm>
            <a:off x="2880000" y="1620000"/>
            <a:ext cx="665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168000" y="468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29" name=""/>
          <p:cNvSpPr/>
          <p:nvPr/>
        </p:nvSpPr>
        <p:spPr>
          <a:xfrm>
            <a:off x="1080000" y="1476000"/>
            <a:ext cx="9899280" cy="4804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Short stories have five elements. These elements include: character, setting, plot, conflict, and theme. </a:t>
            </a:r>
            <a:endParaRPr b="0" lang="en-PH" sz="1800" spc="-1" strike="noStrike">
              <a:latin typeface="Arial"/>
            </a:endParaRPr>
          </a:p>
          <a:p>
            <a:pPr algn="just">
              <a:lnSpc>
                <a:spcPct val="150000"/>
              </a:lnSpc>
              <a:spcBef>
                <a:spcPts val="567"/>
              </a:spcBef>
              <a:spcAft>
                <a:spcPts val="567"/>
              </a:spcAft>
              <a:buNone/>
            </a:pPr>
            <a:r>
              <a:rPr b="1" lang="en-PH" sz="1800" spc="-1" strike="noStrike">
                <a:solidFill>
                  <a:srgbClr val="000000"/>
                </a:solidFill>
                <a:latin typeface="Lato"/>
                <a:ea typeface="DejaVu Sans"/>
              </a:rPr>
              <a:t>Theme</a:t>
            </a:r>
            <a:r>
              <a:rPr b="0" lang="en-PH" sz="1800" spc="-1" strike="noStrike">
                <a:solidFill>
                  <a:srgbClr val="000000"/>
                </a:solidFill>
                <a:latin typeface="Lato"/>
                <a:ea typeface="DejaVu Sans"/>
              </a:rPr>
              <a:t> </a:t>
            </a:r>
            <a:endParaRPr b="0" lang="en-PH" sz="18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It informs us what story is about. </a:t>
            </a:r>
            <a:endParaRPr b="0" lang="en-PH" sz="18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The characters,setting, plot, and conflict play a huge part in identifying the theme of a story.</a:t>
            </a:r>
            <a:endParaRPr b="0" lang="en-PH" sz="1800" spc="-1" strike="noStrike">
              <a:latin typeface="Arial"/>
            </a:endParaRPr>
          </a:p>
          <a:p>
            <a:pPr algn="just">
              <a:lnSpc>
                <a:spcPct val="150000"/>
              </a:lnSpc>
              <a:spcBef>
                <a:spcPts val="567"/>
              </a:spcBef>
              <a:spcAft>
                <a:spcPts val="567"/>
              </a:spcAft>
              <a:buNone/>
            </a:pPr>
            <a:r>
              <a:rPr b="1" lang="en-PH" sz="1800" spc="-1" strike="noStrike">
                <a:solidFill>
                  <a:srgbClr val="000000"/>
                </a:solidFill>
                <a:latin typeface="Lato"/>
                <a:ea typeface="DejaVu Sans"/>
              </a:rPr>
              <a:t>Characters</a:t>
            </a:r>
            <a:r>
              <a:rPr b="0" lang="en-PH" sz="1800" spc="-1" strike="noStrike">
                <a:solidFill>
                  <a:srgbClr val="000000"/>
                </a:solidFill>
                <a:latin typeface="Lato"/>
                <a:ea typeface="DejaVu Sans"/>
              </a:rPr>
              <a:t> </a:t>
            </a:r>
            <a:endParaRPr b="0" lang="en-PH" sz="18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These are the individuals that the story is about. </a:t>
            </a:r>
            <a:endParaRPr b="0" lang="en-PH" sz="18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Characters contribute their feelings, goals, or personality to the conflict and can alter another character’s actions. </a:t>
            </a:r>
            <a:endParaRPr b="0" lang="en-PH" sz="18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1800" spc="-1" strike="noStrike">
                <a:solidFill>
                  <a:srgbClr val="000000"/>
                </a:solidFill>
                <a:latin typeface="Lato"/>
                <a:ea typeface="DejaVu Sans"/>
              </a:rPr>
              <a:t>The experiences a character goes through determines the topics of our story. These topics determine our theme.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3168000" y="504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31" name=""/>
          <p:cNvSpPr/>
          <p:nvPr/>
        </p:nvSpPr>
        <p:spPr>
          <a:xfrm>
            <a:off x="1440000" y="1512000"/>
            <a:ext cx="9359280" cy="224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Setting</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This is the location of the action.</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 contributes to the theme because the basic location of events and time of the events should go hand in hand with the theme as the overall message of the story. </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If the theme deals with the elements of darkness, a cheerful, sunny location is not likely to be appropriate.</a:t>
            </a:r>
            <a:endParaRPr b="0" lang="en-PH" sz="1800" spc="-1" strike="noStrike">
              <a:latin typeface="Arial"/>
            </a:endParaRPr>
          </a:p>
        </p:txBody>
      </p:sp>
      <p:sp>
        <p:nvSpPr>
          <p:cNvPr id="132" name=""/>
          <p:cNvSpPr/>
          <p:nvPr/>
        </p:nvSpPr>
        <p:spPr>
          <a:xfrm>
            <a:off x="1440000" y="3636000"/>
            <a:ext cx="9359280" cy="224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Plot</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This is the  actual story around which the entire book is based.</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This should have a very clear beginning, middle, and the end. It “connects the dots” in a story and is the framework on which a story is set.</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It affects the theme simply because it involves timelines, construction of theme, introduction of characters and places, and reasons why the story is told.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3168000" y="684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34" name=""/>
          <p:cNvSpPr/>
          <p:nvPr/>
        </p:nvSpPr>
        <p:spPr>
          <a:xfrm>
            <a:off x="1548000" y="1763280"/>
            <a:ext cx="9503280" cy="2556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1" lang="en-PH" sz="1800" spc="-1" strike="noStrike">
                <a:solidFill>
                  <a:srgbClr val="000000"/>
                </a:solidFill>
                <a:latin typeface="Lato"/>
                <a:ea typeface="DejaVu Sans"/>
              </a:rPr>
              <a:t>Conflict</a:t>
            </a:r>
            <a:endParaRPr b="0" lang="en-PH" sz="1800" spc="-1" strike="noStrike">
              <a:latin typeface="Arial"/>
            </a:endParaRPr>
          </a:p>
          <a:p>
            <a:pPr lvl="1" marL="432000" indent="-216000" algn="just">
              <a:lnSpc>
                <a:spcPct val="150000"/>
              </a:lnSpc>
              <a:buClr>
                <a:srgbClr val="000000"/>
              </a:buClr>
              <a:buSzPct val="45000"/>
              <a:buFont typeface="Wingdings" charset="2"/>
              <a:buChar char=""/>
            </a:pPr>
            <a:r>
              <a:rPr b="0" lang="en-PH" sz="1800" spc="-1" strike="noStrike">
                <a:solidFill>
                  <a:srgbClr val="000000"/>
                </a:solidFill>
                <a:latin typeface="Lato"/>
                <a:ea typeface="DejaVu Sans"/>
              </a:rPr>
              <a:t>This is any struggle between opposing forces.</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Every story has a conflict to solve.</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The plot is centered on this conflict and the ways in which the characters attempt 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resolve the problem.</a:t>
            </a:r>
            <a:endParaRPr b="0" lang="en-PH" sz="1800" spc="-1" strike="noStrike">
              <a:latin typeface="Arial"/>
            </a:endParaRPr>
          </a:p>
          <a:p>
            <a:pPr lvl="1" marL="432000" indent="-216000" algn="just">
              <a:lnSpc>
                <a:spcPct val="100000"/>
              </a:lnSpc>
              <a:buClr>
                <a:srgbClr val="000000"/>
              </a:buClr>
              <a:buSzPct val="45000"/>
              <a:buFont typeface="Wingdings" charset="2"/>
              <a:buChar char=""/>
            </a:pPr>
            <a:r>
              <a:rPr b="0" lang="en-PH" sz="1800" spc="-1" strike="noStrike">
                <a:solidFill>
                  <a:srgbClr val="000000"/>
                </a:solidFill>
                <a:latin typeface="Lato"/>
                <a:ea typeface="DejaVu Sans"/>
              </a:rPr>
              <a:t>If the conflict of a given story was changed, then the story would take a different path.</a:t>
            </a:r>
            <a:endParaRPr b="0" lang="en-PH" sz="1800" spc="-1" strike="noStrike">
              <a:latin typeface="Arial"/>
            </a:endParaRPr>
          </a:p>
          <a:p>
            <a:pPr algn="just">
              <a:lnSpc>
                <a:spcPct val="100000"/>
              </a:lnSpc>
              <a:buNone/>
            </a:pPr>
            <a:endParaRPr b="0" lang="en-PH" sz="1800" spc="-1" strike="noStrike">
              <a:latin typeface="Arial"/>
            </a:endParaRPr>
          </a:p>
        </p:txBody>
      </p:sp>
      <p:sp>
        <p:nvSpPr>
          <p:cNvPr id="135" name=""/>
          <p:cNvSpPr/>
          <p:nvPr/>
        </p:nvSpPr>
        <p:spPr>
          <a:xfrm>
            <a:off x="1548000" y="4212000"/>
            <a:ext cx="9179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Therefore, it would change the actions of the characters, which at the same time would change the plot. Since the theme is the main idea, then all the changes previously mentioned will directly affect the theme of that particular story.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1620360" y="2017800"/>
            <a:ext cx="8999280" cy="287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283"/>
              </a:spcBef>
              <a:spcAft>
                <a:spcPts val="283"/>
              </a:spcAft>
              <a:buNone/>
            </a:pPr>
            <a:r>
              <a:rPr b="1" lang="en-PH" sz="2000" spc="-1" strike="noStrike">
                <a:solidFill>
                  <a:srgbClr val="000000"/>
                </a:solidFill>
                <a:latin typeface="Lato"/>
                <a:ea typeface="DejaVu Sans"/>
              </a:rPr>
              <a:t>Technique</a:t>
            </a:r>
            <a:r>
              <a:rPr b="0" lang="en-PH" sz="2000" spc="-1" strike="noStrike">
                <a:solidFill>
                  <a:srgbClr val="000000"/>
                </a:solidFill>
                <a:latin typeface="Lato"/>
                <a:ea typeface="DejaVu Sans"/>
              </a:rPr>
              <a:t> </a:t>
            </a:r>
            <a:endParaRPr b="0" lang="en-PH" sz="20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is used by the authors in writing the text. </a:t>
            </a:r>
            <a:endParaRPr b="0" lang="en-PH" sz="20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this can either be:</a:t>
            </a:r>
            <a:r>
              <a:rPr b="1" lang="en-PH" sz="2000" spc="-1" strike="noStrike">
                <a:solidFill>
                  <a:srgbClr val="000000"/>
                </a:solidFill>
                <a:latin typeface="Lato"/>
                <a:ea typeface="DejaVu Sans"/>
              </a:rPr>
              <a:t> expository, descriptive, narrative and persuasive</a:t>
            </a:r>
            <a:r>
              <a:rPr b="0" lang="en-PH" sz="2000" spc="-1" strike="noStrike">
                <a:solidFill>
                  <a:srgbClr val="000000"/>
                </a:solidFill>
                <a:latin typeface="Lato"/>
                <a:ea typeface="DejaVu Sans"/>
              </a:rPr>
              <a:t>.</a:t>
            </a:r>
            <a:endParaRPr b="0" lang="en-PH" sz="2000" spc="-1" strike="noStrike">
              <a:latin typeface="Arial"/>
            </a:endParaRPr>
          </a:p>
          <a:p>
            <a:pPr algn="just">
              <a:lnSpc>
                <a:spcPct val="150000"/>
              </a:lnSpc>
              <a:spcBef>
                <a:spcPts val="283"/>
              </a:spcBef>
              <a:spcAft>
                <a:spcPts val="283"/>
              </a:spcAft>
              <a:buNone/>
            </a:pPr>
            <a:endParaRPr b="0" lang="en-PH" sz="2000" spc="-1" strike="noStrike">
              <a:latin typeface="Arial"/>
            </a:endParaRPr>
          </a:p>
          <a:p>
            <a:pPr algn="just">
              <a:lnSpc>
                <a:spcPct val="100000"/>
              </a:lnSpc>
              <a:spcBef>
                <a:spcPts val="283"/>
              </a:spcBef>
              <a:spcAft>
                <a:spcPts val="283"/>
              </a:spcAft>
              <a:buNone/>
            </a:pPr>
            <a:r>
              <a:rPr b="1" lang="en-PH" sz="2000" spc="-1" strike="noStrike">
                <a:solidFill>
                  <a:srgbClr val="000000"/>
                </a:solidFill>
                <a:latin typeface="Lato"/>
                <a:ea typeface="DejaVu Sans"/>
              </a:rPr>
              <a:t>Purpose</a:t>
            </a:r>
            <a:r>
              <a:rPr b="0" lang="en-PH" sz="2000" spc="-1" strike="noStrike">
                <a:solidFill>
                  <a:srgbClr val="000000"/>
                </a:solidFill>
                <a:latin typeface="Lato"/>
                <a:ea typeface="DejaVu Sans"/>
              </a:rPr>
              <a:t> </a:t>
            </a:r>
            <a:endParaRPr b="0" lang="en-PH" sz="20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is the reason for or intent in writing. </a:t>
            </a:r>
            <a:endParaRPr b="0" lang="en-PH" sz="2000" spc="-1" strike="noStrike">
              <a:latin typeface="Arial"/>
            </a:endParaRPr>
          </a:p>
          <a:p>
            <a:pPr lvl="1" marL="432000" indent="-216000" algn="just">
              <a:lnSpc>
                <a:spcPct val="100000"/>
              </a:lnSpc>
              <a:spcBef>
                <a:spcPts val="283"/>
              </a:spcBef>
              <a:spcAft>
                <a:spcPts val="283"/>
              </a:spcAft>
              <a:buClr>
                <a:srgbClr val="000000"/>
              </a:buClr>
              <a:buSzPct val="45000"/>
              <a:buFont typeface="Wingdings" charset="2"/>
              <a:buChar char=""/>
            </a:pPr>
            <a:r>
              <a:rPr b="0" lang="en-PH" sz="2000" spc="-1" strike="noStrike">
                <a:solidFill>
                  <a:srgbClr val="000000"/>
                </a:solidFill>
                <a:latin typeface="Lato"/>
                <a:ea typeface="DejaVu Sans"/>
              </a:rPr>
              <a:t>the written material can inform, entertain, persuade, or convince.</a:t>
            </a:r>
            <a:endParaRPr b="0" lang="en-PH" sz="2000" spc="-1" strike="noStrike">
              <a:latin typeface="Arial"/>
            </a:endParaRPr>
          </a:p>
        </p:txBody>
      </p:sp>
      <p:sp>
        <p:nvSpPr>
          <p:cNvPr id="137" name=""/>
          <p:cNvSpPr/>
          <p:nvPr/>
        </p:nvSpPr>
        <p:spPr>
          <a:xfrm>
            <a:off x="3168000" y="756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3168000" y="576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39" name=""/>
          <p:cNvSpPr/>
          <p:nvPr/>
        </p:nvSpPr>
        <p:spPr>
          <a:xfrm>
            <a:off x="1512000" y="1656000"/>
            <a:ext cx="9179280" cy="471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Mood</a:t>
            </a:r>
            <a:r>
              <a:rPr b="0" lang="en-PH" sz="1800" spc="-1" strike="noStrike">
                <a:solidFill>
                  <a:srgbClr val="000000"/>
                </a:solidFill>
                <a:latin typeface="Lato"/>
                <a:ea typeface="DejaVu Sans"/>
              </a:rPr>
              <a:t>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is the feeling  you get while reading a story.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this could be happiness, sadness, darkness, anger, suspicion, loneliness, or even excitement.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you can think of mood as the atmosphere of the story.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to describe mood, you should think about the setting and the language used by the author.</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1" lang="en-PH" sz="1800" spc="-1" strike="noStrike">
                <a:solidFill>
                  <a:srgbClr val="000000"/>
                </a:solidFill>
                <a:latin typeface="Lato"/>
                <a:ea typeface="DejaVu Sans"/>
              </a:rPr>
              <a:t>Tone</a:t>
            </a:r>
            <a:r>
              <a:rPr b="0" lang="en-PH" sz="1800" spc="-1" strike="noStrike">
                <a:solidFill>
                  <a:srgbClr val="000000"/>
                </a:solidFill>
                <a:latin typeface="Lato"/>
                <a:ea typeface="DejaVu Sans"/>
              </a:rPr>
              <a:t>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is the  author’s attitude toward the subject of the piece or the audience.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tone can be identified by word choices and phrases. </a:t>
            </a:r>
            <a:endParaRPr b="0" lang="en-PH" sz="1800" spc="-1" strike="noStrike">
              <a:latin typeface="Arial"/>
            </a:endParaRPr>
          </a:p>
          <a:p>
            <a:pPr lvl="1" marL="432000" indent="-216000">
              <a:lnSpc>
                <a:spcPct val="100000"/>
              </a:lnSpc>
              <a:buClr>
                <a:srgbClr val="000000"/>
              </a:buClr>
              <a:buSzPct val="45000"/>
              <a:buFont typeface="Wingdings" charset="2"/>
              <a:buChar char=""/>
            </a:pPr>
            <a:r>
              <a:rPr b="0" lang="en-PH" sz="1800" spc="-1" strike="noStrike">
                <a:solidFill>
                  <a:srgbClr val="000000"/>
                </a:solidFill>
                <a:latin typeface="Lato"/>
                <a:ea typeface="DejaVu Sans"/>
              </a:rPr>
              <a:t>the following words describe tone: amused, angry, serious, light, optimistic, pessimistic, and humorous.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3168000" y="540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41" name=""/>
          <p:cNvSpPr/>
          <p:nvPr/>
        </p:nvSpPr>
        <p:spPr>
          <a:xfrm>
            <a:off x="1440000" y="2133360"/>
            <a:ext cx="9077400" cy="39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Which of the following items is not a part of the plot?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climax</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denouement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resolution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D. synthesis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Which part of the plot is about the introduction of the characters?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climax</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exposition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rising action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D. falling action</a:t>
            </a:r>
            <a:endParaRPr b="0" lang="en-PH" sz="1800" spc="-1" strike="noStrike">
              <a:latin typeface="Arial"/>
            </a:endParaRPr>
          </a:p>
          <a:p>
            <a:pPr>
              <a:lnSpc>
                <a:spcPct val="100000"/>
              </a:lnSpc>
              <a:buNone/>
            </a:pPr>
            <a:endParaRPr b="0" lang="en-PH" sz="1800" spc="-1" strike="noStrike">
              <a:latin typeface="Arial"/>
            </a:endParaRPr>
          </a:p>
        </p:txBody>
      </p:sp>
      <p:sp>
        <p:nvSpPr>
          <p:cNvPr id="142" name=""/>
          <p:cNvSpPr/>
          <p:nvPr/>
        </p:nvSpPr>
        <p:spPr>
          <a:xfrm>
            <a:off x="1440000" y="1540080"/>
            <a:ext cx="665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Circle the letter of the correct answer.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3168000" y="540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
        <p:nvSpPr>
          <p:cNvPr id="144" name=""/>
          <p:cNvSpPr/>
          <p:nvPr/>
        </p:nvSpPr>
        <p:spPr>
          <a:xfrm>
            <a:off x="1440000" y="2133360"/>
            <a:ext cx="9077400" cy="39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Which of the following items is not a part of the plot?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climax</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 denouement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resolution</a:t>
            </a:r>
            <a:endParaRPr b="0" lang="en-PH" sz="1800" spc="-1" strike="noStrike">
              <a:latin typeface="Arial"/>
            </a:endParaRPr>
          </a:p>
          <a:p>
            <a:pPr>
              <a:lnSpc>
                <a:spcPct val="100000"/>
              </a:lnSpc>
              <a:buNone/>
            </a:pPr>
            <a:r>
              <a:rPr b="0" lang="en-PH" sz="1800" spc="-1" strike="noStrike">
                <a:solidFill>
                  <a:srgbClr val="000000"/>
                </a:solidFill>
                <a:highlight>
                  <a:srgbClr val="ffff38"/>
                </a:highlight>
                <a:latin typeface="Lato"/>
                <a:ea typeface="DejaVu Sans"/>
              </a:rPr>
              <a:t>D. synthesis</a:t>
            </a:r>
            <a:endParaRPr b="0" lang="en-PH" sz="1800" spc="-1" strike="noStrike">
              <a:latin typeface="Arial"/>
            </a:endParaRPr>
          </a:p>
          <a:p>
            <a:pPr>
              <a:lnSpc>
                <a:spcPct val="150000"/>
              </a:lnSpc>
              <a:buNone/>
            </a:pPr>
            <a:r>
              <a:rPr b="0" lang="en-PH" sz="1800" spc="-1" strike="noStrike">
                <a:solidFill>
                  <a:srgbClr val="000000"/>
                </a:solidFill>
                <a:latin typeface="Lato"/>
                <a:ea typeface="DejaVu Sans"/>
              </a:rPr>
              <a:t>2. Which part of the plot is about the introduction of the characters?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 climax</a:t>
            </a:r>
            <a:endParaRPr b="0" lang="en-PH" sz="1800" spc="-1" strike="noStrike">
              <a:latin typeface="Arial"/>
            </a:endParaRPr>
          </a:p>
          <a:p>
            <a:pPr>
              <a:lnSpc>
                <a:spcPct val="100000"/>
              </a:lnSpc>
              <a:buNone/>
            </a:pPr>
            <a:r>
              <a:rPr b="0" lang="en-PH" sz="1800" spc="-1" strike="noStrike">
                <a:solidFill>
                  <a:srgbClr val="000000"/>
                </a:solidFill>
                <a:highlight>
                  <a:srgbClr val="ffff38"/>
                </a:highlight>
                <a:latin typeface="Lato"/>
                <a:ea typeface="DejaVu Sans"/>
              </a:rPr>
              <a:t>B. exposition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C. rising action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D. falling action</a:t>
            </a:r>
            <a:endParaRPr b="0" lang="en-PH" sz="1800" spc="-1" strike="noStrike">
              <a:latin typeface="Arial"/>
            </a:endParaRPr>
          </a:p>
          <a:p>
            <a:pPr>
              <a:lnSpc>
                <a:spcPct val="100000"/>
              </a:lnSpc>
              <a:buNone/>
            </a:pPr>
            <a:endParaRPr b="0" lang="en-PH" sz="1800" spc="-1" strike="noStrike">
              <a:latin typeface="Arial"/>
            </a:endParaRPr>
          </a:p>
        </p:txBody>
      </p:sp>
      <p:sp>
        <p:nvSpPr>
          <p:cNvPr id="145" name=""/>
          <p:cNvSpPr/>
          <p:nvPr/>
        </p:nvSpPr>
        <p:spPr>
          <a:xfrm>
            <a:off x="2880000" y="1260000"/>
            <a:ext cx="6659280" cy="7023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1080000" y="1883520"/>
            <a:ext cx="10419480" cy="4991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3. Which among the following kinds of characters are also called “antiheroes”?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antagonists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protagonists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supporting characters</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main characters</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4. Which of the following concepts is the controlling idea or central insight the author tries to convey in the story?</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A. plot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B. setting</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C. conflict</a:t>
            </a:r>
            <a:endParaRPr b="0" lang="en-PH" sz="1800" spc="-1" strike="noStrike">
              <a:latin typeface="Arial"/>
            </a:endParaRPr>
          </a:p>
          <a:p>
            <a:pPr>
              <a:lnSpc>
                <a:spcPct val="100000"/>
              </a:lnSpc>
              <a:buNone/>
            </a:pPr>
            <a:r>
              <a:rPr b="0" lang="en-PH" sz="1800" spc="-1" strike="noStrike">
                <a:solidFill>
                  <a:srgbClr val="000000"/>
                </a:solidFill>
                <a:latin typeface="Lato"/>
                <a:ea typeface="AppleSystemUIFont"/>
              </a:rPr>
              <a:t>D. theme</a:t>
            </a:r>
            <a:endParaRPr b="0" lang="en-PH" sz="1800" spc="-1" strike="noStrike">
              <a:latin typeface="Arial"/>
            </a:endParaRPr>
          </a:p>
          <a:p>
            <a:pPr>
              <a:lnSpc>
                <a:spcPct val="100000"/>
              </a:lnSpc>
              <a:buNone/>
            </a:pPr>
            <a:endParaRPr b="0" lang="en-PH" sz="1800" spc="-1" strike="noStrike">
              <a:latin typeface="Arial"/>
            </a:endParaRPr>
          </a:p>
        </p:txBody>
      </p:sp>
      <p:sp>
        <p:nvSpPr>
          <p:cNvPr id="147" name=""/>
          <p:cNvSpPr/>
          <p:nvPr/>
        </p:nvSpPr>
        <p:spPr>
          <a:xfrm>
            <a:off x="3240000" y="720000"/>
            <a:ext cx="5939280" cy="672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Remembering the Past</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3624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2023-05-11T15:07:27Z</dcterms:modified>
  <cp:revision>203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