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9000" cy="6824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5880" cy="2765880"/>
          </a:xfrm>
          <a:prstGeom prst="rect">
            <a:avLst/>
          </a:prstGeom>
          <a:ln w="0">
            <a:noFill/>
          </a:ln>
        </p:spPr>
      </p:pic>
      <p:sp>
        <p:nvSpPr>
          <p:cNvPr id="2" name="Rectangle 5"/>
          <p:cNvSpPr/>
          <p:nvPr/>
        </p:nvSpPr>
        <p:spPr>
          <a:xfrm>
            <a:off x="3487320" y="1475280"/>
            <a:ext cx="8671320" cy="38293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1320" cy="3510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9000" cy="601920"/>
          </a:xfrm>
          <a:prstGeom prst="rect">
            <a:avLst/>
          </a:prstGeom>
          <a:ln w="0">
            <a:noFill/>
          </a:ln>
        </p:spPr>
      </p:pic>
      <p:sp>
        <p:nvSpPr>
          <p:cNvPr id="43" name="Rectangle 7"/>
          <p:cNvSpPr/>
          <p:nvPr/>
        </p:nvSpPr>
        <p:spPr>
          <a:xfrm>
            <a:off x="10868760" y="0"/>
            <a:ext cx="937440" cy="937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1520" cy="1001520"/>
          </a:xfrm>
          <a:prstGeom prst="rect">
            <a:avLst/>
          </a:prstGeom>
          <a:ln w="0">
            <a:noFill/>
          </a:ln>
        </p:spPr>
      </p:pic>
      <p:sp>
        <p:nvSpPr>
          <p:cNvPr id="45" name="TextBox 9"/>
          <p:cNvSpPr/>
          <p:nvPr/>
        </p:nvSpPr>
        <p:spPr>
          <a:xfrm>
            <a:off x="185400" y="6362280"/>
            <a:ext cx="4658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0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9000" cy="601920"/>
          </a:xfrm>
          <a:prstGeom prst="rect">
            <a:avLst/>
          </a:prstGeom>
          <a:ln w="0">
            <a:noFill/>
          </a:ln>
        </p:spPr>
      </p:pic>
      <p:sp>
        <p:nvSpPr>
          <p:cNvPr id="86" name="Rectangle 7"/>
          <p:cNvSpPr/>
          <p:nvPr/>
        </p:nvSpPr>
        <p:spPr>
          <a:xfrm>
            <a:off x="10868760" y="0"/>
            <a:ext cx="937440" cy="937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1520" cy="1001520"/>
          </a:xfrm>
          <a:prstGeom prst="rect">
            <a:avLst/>
          </a:prstGeom>
          <a:ln w="0">
            <a:noFill/>
          </a:ln>
        </p:spPr>
      </p:pic>
      <p:sp>
        <p:nvSpPr>
          <p:cNvPr id="88" name="TextBox 9"/>
          <p:cNvSpPr/>
          <p:nvPr/>
        </p:nvSpPr>
        <p:spPr>
          <a:xfrm>
            <a:off x="185400" y="6362280"/>
            <a:ext cx="4658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0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9000" cy="601920"/>
          </a:xfrm>
          <a:prstGeom prst="rect">
            <a:avLst/>
          </a:prstGeom>
          <a:ln w="0">
            <a:noFill/>
          </a:ln>
        </p:spPr>
      </p:pic>
      <p:sp>
        <p:nvSpPr>
          <p:cNvPr id="129" name="Rectangle 7"/>
          <p:cNvSpPr/>
          <p:nvPr/>
        </p:nvSpPr>
        <p:spPr>
          <a:xfrm>
            <a:off x="10868760" y="0"/>
            <a:ext cx="937440" cy="937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1520" cy="1001520"/>
          </a:xfrm>
          <a:prstGeom prst="rect">
            <a:avLst/>
          </a:prstGeom>
          <a:ln w="0">
            <a:noFill/>
          </a:ln>
        </p:spPr>
      </p:pic>
      <p:sp>
        <p:nvSpPr>
          <p:cNvPr id="131" name="TextBox 9"/>
          <p:cNvSpPr/>
          <p:nvPr/>
        </p:nvSpPr>
        <p:spPr>
          <a:xfrm>
            <a:off x="185400" y="6362280"/>
            <a:ext cx="4658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90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Picture 18" descr=""/>
          <p:cNvPicPr/>
          <p:nvPr/>
        </p:nvPicPr>
        <p:blipFill>
          <a:blip r:embed="rId2"/>
          <a:stretch/>
        </p:blipFill>
        <p:spPr>
          <a:xfrm>
            <a:off x="0" y="6242760"/>
            <a:ext cx="12159000" cy="601920"/>
          </a:xfrm>
          <a:prstGeom prst="rect">
            <a:avLst/>
          </a:prstGeom>
          <a:ln w="0">
            <a:noFill/>
          </a:ln>
        </p:spPr>
      </p:pic>
      <p:sp>
        <p:nvSpPr>
          <p:cNvPr id="172" name="Rectangle 7"/>
          <p:cNvSpPr/>
          <p:nvPr/>
        </p:nvSpPr>
        <p:spPr>
          <a:xfrm>
            <a:off x="10868760" y="0"/>
            <a:ext cx="937440" cy="937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73" name="Picture 10" descr=""/>
          <p:cNvPicPr/>
          <p:nvPr/>
        </p:nvPicPr>
        <p:blipFill>
          <a:blip r:embed="rId3"/>
          <a:stretch/>
        </p:blipFill>
        <p:spPr>
          <a:xfrm>
            <a:off x="10857240" y="-64440"/>
            <a:ext cx="1001520" cy="1001520"/>
          </a:xfrm>
          <a:prstGeom prst="rect">
            <a:avLst/>
          </a:prstGeom>
          <a:ln w="0">
            <a:noFill/>
          </a:ln>
        </p:spPr>
      </p:pic>
      <p:sp>
        <p:nvSpPr>
          <p:cNvPr id="174" name="TextBox 9"/>
          <p:cNvSpPr/>
          <p:nvPr/>
        </p:nvSpPr>
        <p:spPr>
          <a:xfrm>
            <a:off x="185400" y="6362280"/>
            <a:ext cx="4658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75" name="TextBox 11"/>
          <p:cNvSpPr/>
          <p:nvPr/>
        </p:nvSpPr>
        <p:spPr>
          <a:xfrm>
            <a:off x="9452520" y="6352200"/>
            <a:ext cx="2590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4" name="New REX Education Mission Logo V.png" descr="New REX Education Mission Logo V.png"/>
          <p:cNvPicPr/>
          <p:nvPr/>
        </p:nvPicPr>
        <p:blipFill>
          <a:blip r:embed="rId2"/>
          <a:stretch/>
        </p:blipFill>
        <p:spPr>
          <a:xfrm>
            <a:off x="2755800" y="1508760"/>
            <a:ext cx="6583320" cy="3351600"/>
          </a:xfrm>
          <a:prstGeom prst="rect">
            <a:avLst/>
          </a:prstGeom>
          <a:ln w="12700">
            <a:noFill/>
          </a:ln>
        </p:spPr>
      </p:pic>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21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6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7"/>
          <p:cNvSpPr/>
          <p:nvPr/>
        </p:nvSpPr>
        <p:spPr>
          <a:xfrm>
            <a:off x="4239360" y="3012840"/>
            <a:ext cx="7462080" cy="699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DejaVu Sans"/>
              </a:rPr>
              <a:t>Yamang Tao ng Asya</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p:nvPr>
        </p:nvSpPr>
        <p:spPr>
          <a:xfrm>
            <a:off x="609480" y="1604520"/>
            <a:ext cx="10971720" cy="3976560"/>
          </a:xfrm>
          <a:prstGeom prst="rect">
            <a:avLst/>
          </a:prstGeom>
          <a:noFill/>
          <a:ln w="76320">
            <a:noFill/>
          </a:ln>
        </p:spPr>
        <p:txBody>
          <a:bodyPr lIns="38160" rIns="38160" tIns="38160" bIns="38160" anchor="t">
            <a:normAutofit fontScale="97000"/>
          </a:bodyPr>
          <a:p>
            <a:pPr algn="just">
              <a:buNone/>
            </a:pPr>
            <a:r>
              <a:rPr b="1" lang="en-PH" sz="2000" spc="-1" strike="noStrike">
                <a:latin typeface="Lato"/>
                <a:ea typeface="AppleSystemUIFont"/>
              </a:rPr>
              <a:t>Ang yamang tao ay tumutukoy sa bilang o pangkat ng tao na may kakayahang maghanapbuhay, magnegosyo, o maging produktibo upang mapaunlad ang sarili at ang lugar na kinabibilangan. Sila ay mahuhusay na alagad ng sining, magigiting na lider, makabagong manggagamot, masisipag na manggagawa, matiising magsasaka, matatalinong guro, matatapat na negosyante, at marami pang iba.</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1" lang="en-PH" sz="2000" spc="-1" strike="noStrike">
                <a:latin typeface="Lato"/>
                <a:ea typeface="AppleSystemUIFont"/>
              </a:rPr>
              <a:t>Ang yamang tao ng Asya ang nagpapayaman ng mga likas na yaman sa kalupaan at katubigan ng Asya. Sila ang gumagawa, nagtatanim, nangingisda, nagmimina, at nag-iimbento upang maging kapakipakinabang ang ibang likas na yaman. Sila ang mga saksi sa makukulay na kultura at tradisyon na walang kaparis saan man sa daigdig.</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1" lang="en-PH" sz="2000" spc="-1" strike="noStrike">
                <a:latin typeface="Lato"/>
                <a:ea typeface="AppleSystemUIFont"/>
              </a:rPr>
              <a:t>Ang yamang tao ng Asya ang susi sa kaniyang kaunlaran at tagumpay. Ang kaunlaran ay nakasalalay kung paano isasagawa ng pamunuan ng bawat bansa na gawing kapaki-pakinabang ang buong populasyon. May mga paraan na maaaring gawin upang mapahalagahan ang yamang tao ng Asya.</a:t>
            </a:r>
            <a:endParaRPr b="0" lang="en-PH" sz="2000" spc="-1" strike="noStrike">
              <a:latin typeface="AppleSystemUIFont"/>
              <a:ea typeface="AppleSystemUIFont"/>
            </a:endParaRPr>
          </a:p>
        </p:txBody>
      </p:sp>
      <p:sp>
        <p:nvSpPr>
          <p:cNvPr id="255" name="PlaceHolder 2"/>
          <p:cNvSpPr>
            <a:spLocks noGrp="1"/>
          </p:cNvSpPr>
          <p:nvPr>
            <p:ph type="title"/>
          </p:nvPr>
        </p:nvSpPr>
        <p:spPr>
          <a:xfrm>
            <a:off x="609480" y="235440"/>
            <a:ext cx="10009800" cy="1220400"/>
          </a:xfrm>
          <a:prstGeom prst="rect">
            <a:avLst/>
          </a:prstGeom>
          <a:solidFill>
            <a:srgbClr val="ec9ba4"/>
          </a:solidFill>
          <a:ln w="76320">
            <a:solidFill>
              <a:srgbClr val="bf0041"/>
            </a:solidFill>
            <a:round/>
          </a:ln>
        </p:spPr>
        <p:txBody>
          <a:bodyPr lIns="38160" rIns="38160" tIns="38160" bIns="38160" anchor="ctr">
            <a:noAutofit/>
          </a:bodyPr>
          <a:p>
            <a:pPr algn="ctr">
              <a:lnSpc>
                <a:spcPct val="100000"/>
              </a:lnSpc>
              <a:buNone/>
            </a:pPr>
            <a:r>
              <a:rPr b="1" lang="en-US" sz="4000" spc="-1" strike="noStrike">
                <a:solidFill>
                  <a:srgbClr val="41190d"/>
                </a:solidFill>
                <a:latin typeface="Lato"/>
                <a:ea typeface="DejaVu Sans"/>
              </a:rPr>
              <a:t>Yamang Tao ng Asya</a:t>
            </a:r>
            <a:endParaRPr b="0" lang="en-PH" sz="4000" spc="-1" strike="noStrike">
              <a:solidFill>
                <a:srgbClr val="41190d"/>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p:nvPr>
        </p:nvSpPr>
        <p:spPr>
          <a:xfrm>
            <a:off x="609480" y="1604520"/>
            <a:ext cx="10971720" cy="4515480"/>
          </a:xfrm>
          <a:prstGeom prst="rect">
            <a:avLst/>
          </a:prstGeom>
          <a:noFill/>
          <a:ln w="76320">
            <a:noFill/>
          </a:ln>
        </p:spPr>
        <p:txBody>
          <a:bodyPr lIns="38160" rIns="38160" tIns="38160" bIns="38160" anchor="t">
            <a:normAutofit/>
          </a:bodyPr>
          <a:p>
            <a:pPr algn="just">
              <a:buNone/>
            </a:pPr>
            <a:r>
              <a:rPr b="1" lang="en-PH" sz="2000" spc="-1" strike="noStrike">
                <a:latin typeface="Lato"/>
                <a:ea typeface="AppleSystemUIFont"/>
              </a:rPr>
              <a:t>Mahalaga na mabigyan ng kalidad na edukasyon ang batang populasyon upang maihanda sa kinabukasan at pagdating nila sa produktibong edad.</a:t>
            </a: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ea typeface="AppleSystemUIFont"/>
              </a:rPr>
              <a:t>Habang nasa produktibong edad, ang Asyano ay dapat may hanapbuhay o negosyo na nakatutulong sa kalagayang panlipunan ng bansang kaniyang kinabibilangan. Pagdating sa kaniyang katandaan ay maaalagaan siya ng lipunan na kaniyang tinulungang paunlarin at pagyamanin.</a:t>
            </a: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ea typeface="AppleSystemUIFont"/>
              </a:rPr>
              <a:t>Mahaba na ang naging kasaysayan ng Asya at mahaba pa ang landas na kaniyang tatahakin. Hindi lamang ang kapakanan ng pangkasalukuyang yamang tao ang dapat inaasikaso kundi pati na rin ang kapakanan ng mga susunod na henerasyon o likas-kayang pag-unlad (sustainable development). Sila ang magiging tagapagmana ng kabihasnang Asyano.</a:t>
            </a:r>
            <a:endParaRPr b="1" lang="en-PH" sz="2000" spc="-1" strike="noStrike">
              <a:latin typeface="Lato"/>
              <a:ea typeface="AppleSystemUIFont"/>
            </a:endParaRPr>
          </a:p>
        </p:txBody>
      </p:sp>
      <p:sp>
        <p:nvSpPr>
          <p:cNvPr id="257" name="PlaceHolder 2"/>
          <p:cNvSpPr>
            <a:spLocks noGrp="1"/>
          </p:cNvSpPr>
          <p:nvPr>
            <p:ph type="title"/>
          </p:nvPr>
        </p:nvSpPr>
        <p:spPr>
          <a:xfrm>
            <a:off x="609480" y="235440"/>
            <a:ext cx="10009800" cy="1220400"/>
          </a:xfrm>
          <a:prstGeom prst="rect">
            <a:avLst/>
          </a:prstGeom>
          <a:solidFill>
            <a:srgbClr val="ec9ba4"/>
          </a:solidFill>
          <a:ln w="76320">
            <a:solidFill>
              <a:srgbClr val="bf0041"/>
            </a:solidFill>
            <a:round/>
          </a:ln>
        </p:spPr>
        <p:txBody>
          <a:bodyPr lIns="38160" rIns="38160" tIns="38160" bIns="38160" anchor="ctr">
            <a:noAutofit/>
          </a:bodyPr>
          <a:p>
            <a:pPr algn="ctr">
              <a:lnSpc>
                <a:spcPct val="100000"/>
              </a:lnSpc>
              <a:buNone/>
            </a:pPr>
            <a:r>
              <a:rPr b="1" lang="en-US" sz="4000" spc="-1" strike="noStrike">
                <a:solidFill>
                  <a:srgbClr val="41190d"/>
                </a:solidFill>
                <a:latin typeface="Lato"/>
                <a:ea typeface="DejaVu Sans"/>
              </a:rPr>
              <a:t>Yamang Tao ng Asya</a:t>
            </a:r>
            <a:endParaRPr b="0" lang="en-PH" sz="4000" spc="-1" strike="noStrike">
              <a:solidFill>
                <a:srgbClr val="41190d"/>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PlaceHolder 1"/>
          <p:cNvSpPr>
            <a:spLocks noGrp="1"/>
          </p:cNvSpPr>
          <p:nvPr>
            <p:ph/>
          </p:nvPr>
        </p:nvSpPr>
        <p:spPr>
          <a:xfrm>
            <a:off x="609480" y="1604520"/>
            <a:ext cx="10971720" cy="4515480"/>
          </a:xfrm>
          <a:prstGeom prst="rect">
            <a:avLst/>
          </a:prstGeom>
          <a:noFill/>
          <a:ln w="76320">
            <a:noFill/>
          </a:ln>
        </p:spPr>
        <p:txBody>
          <a:bodyPr lIns="38160" rIns="38160" tIns="38160" bIns="38160" anchor="t">
            <a:normAutofit/>
          </a:bodyPr>
          <a:p>
            <a:pPr algn="just">
              <a:buNone/>
            </a:pPr>
            <a:r>
              <a:rPr b="1" lang="en-PH" sz="2000" spc="-1" strike="noStrike">
                <a:latin typeface="Lato"/>
                <a:ea typeface="AppleSystemUIFont"/>
              </a:rPr>
              <a:t>Mahalaga rin na mapag-aralan ang galaw ng bahagdan ng populasyon o bilang ng yamang tao ng isang bansa. Makatutulong ito upang makabuo ang pamahalaan ng mga patakaran at programang maaaring makatugon sa mga pangangailangan ng populasyon at matukoy din ang mga suliraning kaakibat ng patuloy na paglaki nito. Mahalaga rin na malaman ang demograpiya ng isang bansa para matugunan ang napipintong dulot nito sa pag-unlad ng isang bansa.</a:t>
            </a: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ea typeface="AppleSystemUIFont"/>
              </a:rPr>
              <a:t>Ang tagumpay ng yamang tao ng Asya ay nakasalalay kung paano gagamitin ang mga likas na yaman na mayroon ang bawat bansa. Kailangang isaalang-alang ang kapaligiran upang magpatuloy ang paglago at hindi maubos ang pinagkukunang yaman. Hindi lamang ang kapakanan ng pangkasalukuyang yamang tao ang dapat inaasikaso kundi pati na rin ang kapakanan ng mga susunod na henerasyon. Sila ang magiging tagapagmana ng kabihasnang Asyano.</a:t>
            </a:r>
            <a:endParaRPr b="1" lang="en-PH" sz="2000" spc="-1" strike="noStrike">
              <a:latin typeface="Lato"/>
              <a:ea typeface="AppleSystemUIFont"/>
            </a:endParaRPr>
          </a:p>
        </p:txBody>
      </p:sp>
      <p:sp>
        <p:nvSpPr>
          <p:cNvPr id="259" name="PlaceHolder 2"/>
          <p:cNvSpPr>
            <a:spLocks noGrp="1"/>
          </p:cNvSpPr>
          <p:nvPr>
            <p:ph type="title"/>
          </p:nvPr>
        </p:nvSpPr>
        <p:spPr>
          <a:xfrm>
            <a:off x="609480" y="235440"/>
            <a:ext cx="10009800" cy="1220400"/>
          </a:xfrm>
          <a:prstGeom prst="rect">
            <a:avLst/>
          </a:prstGeom>
          <a:solidFill>
            <a:srgbClr val="ec9ba4"/>
          </a:solidFill>
          <a:ln w="76320">
            <a:solidFill>
              <a:srgbClr val="bf0041"/>
            </a:solidFill>
            <a:round/>
          </a:ln>
        </p:spPr>
        <p:txBody>
          <a:bodyPr lIns="38160" rIns="38160" tIns="38160" bIns="38160" anchor="ctr">
            <a:noAutofit/>
          </a:bodyPr>
          <a:p>
            <a:pPr algn="ctr">
              <a:lnSpc>
                <a:spcPct val="100000"/>
              </a:lnSpc>
              <a:buNone/>
            </a:pPr>
            <a:r>
              <a:rPr b="1" lang="en-US" sz="4000" spc="-1" strike="noStrike">
                <a:solidFill>
                  <a:srgbClr val="41190d"/>
                </a:solidFill>
                <a:latin typeface="Lato"/>
                <a:ea typeface="DejaVu Sans"/>
              </a:rPr>
              <a:t>Yamang Tao ng Asya</a:t>
            </a:r>
            <a:endParaRPr b="0" lang="en-PH" sz="4000" spc="-1" strike="noStrike">
              <a:solidFill>
                <a:srgbClr val="41190d"/>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61" name="PlaceHolder 9"/>
          <p:cNvSpPr/>
          <p:nvPr/>
        </p:nvSpPr>
        <p:spPr>
          <a:xfrm>
            <a:off x="609480" y="1604880"/>
            <a:ext cx="10955880" cy="3960720"/>
          </a:xfrm>
          <a:prstGeom prst="rect">
            <a:avLst/>
          </a:prstGeom>
          <a:noFill/>
          <a:ln w="0">
            <a:noFill/>
          </a:ln>
        </p:spPr>
        <p:style>
          <a:lnRef idx="0"/>
          <a:fillRef idx="0"/>
          <a:effectRef idx="0"/>
          <a:fontRef idx="minor"/>
        </p:style>
      </p:sp>
      <p:sp>
        <p:nvSpPr>
          <p:cNvPr id="262" name="PlaceHolder 11"/>
          <p:cNvSpPr/>
          <p:nvPr/>
        </p:nvSpPr>
        <p:spPr>
          <a:xfrm>
            <a:off x="609840" y="1604520"/>
            <a:ext cx="10955880" cy="3960720"/>
          </a:xfrm>
          <a:prstGeom prst="rect">
            <a:avLst/>
          </a:prstGeom>
          <a:noFill/>
          <a:ln w="0">
            <a:noFill/>
          </a:ln>
        </p:spPr>
        <p:style>
          <a:lnRef idx="0"/>
          <a:fillRef idx="0"/>
          <a:effectRef idx="0"/>
          <a:fontRef idx="minor"/>
        </p:style>
      </p:sp>
      <p:sp>
        <p:nvSpPr>
          <p:cNvPr id="263" name="PlaceHolder 2"/>
          <p:cNvSpPr>
            <a:spLocks noGrp="1"/>
          </p:cNvSpPr>
          <p:nvPr>
            <p:ph/>
          </p:nvPr>
        </p:nvSpPr>
        <p:spPr>
          <a:xfrm>
            <a:off x="609840" y="1591200"/>
            <a:ext cx="10969200" cy="397404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 </a:t>
            </a:r>
            <a:r>
              <a:rPr b="0" lang="en-PH" sz="1800" spc="-1" strike="noStrike">
                <a:solidFill>
                  <a:srgbClr val="000000"/>
                </a:solidFill>
                <a:latin typeface="Lato"/>
                <a:ea typeface="AppleSystemUIFont"/>
              </a:rPr>
              <a:t>Sagutin ang tanong sa ibaba.</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1. </a:t>
            </a:r>
            <a:r>
              <a:rPr b="0" lang="en-PH" sz="1800" spc="-1" strike="noStrike">
                <a:solidFill>
                  <a:srgbClr val="000000"/>
                </a:solidFill>
                <a:latin typeface="Lato"/>
                <a:ea typeface="AppleSystemUIFont"/>
              </a:rPr>
              <a:t>Paano makakamit ng mga bansa ang kaunlaran gamit ang kanilang yamang tao?</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2. Bakit mahalagang pag-aralan ang yamang tao sa Asya?</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609480" y="273600"/>
            <a:ext cx="10955880" cy="112824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65" name="PlaceHolder 2"/>
          <p:cNvSpPr>
            <a:spLocks noGrp="1"/>
          </p:cNvSpPr>
          <p:nvPr>
            <p:ph/>
          </p:nvPr>
        </p:nvSpPr>
        <p:spPr>
          <a:xfrm>
            <a:off x="609480" y="1604520"/>
            <a:ext cx="10955880" cy="3960720"/>
          </a:xfrm>
          <a:prstGeom prst="rect">
            <a:avLst/>
          </a:prstGeom>
          <a:noFill/>
          <a:ln w="0">
            <a:noFill/>
          </a:ln>
        </p:spPr>
        <p:txBody>
          <a:bodyPr lIns="0" rIns="0" tIns="0" bIns="0" anchor="t">
            <a:normAutofit/>
          </a:bodyPr>
          <a:p>
            <a:r>
              <a:rPr b="0" lang="en-PH" sz="1800" spc="-1" strike="noStrike">
                <a:latin typeface="Lato"/>
                <a:ea typeface=""/>
              </a:rPr>
              <a:t>Ang tugon ay maaaring iba-iba batay sa pag-unawa at pagpapahalaga ng mga mag-aaral sa paksa.</a:t>
            </a:r>
            <a:endParaRPr b="0" lang="en-PH" sz="1800" spc="-1" strike="noStrike">
              <a:latin typeface=""/>
              <a:ea typeface=""/>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6163</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2023-04-17T14:41:18Z</dcterms:modified>
  <cp:revision>2869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