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D28A346-89E8-4D82-B3CB-526DE2B1968F}"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7990948-4DF0-480E-8B9A-5E2BC325E36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70564A6-6F12-490F-8FFC-8825B152A13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0F5D1E9-187F-477B-BCB2-A785F418CE0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2CA88E9-F801-40B2-87CC-AF2C79D2DF9C}"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204B483-82F2-4AF8-9E7D-DFCCFBA1E65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E909C69-B611-414B-B079-3B191D419BD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A0E4C29-9E4B-4649-9C47-89E0EACA6FA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1FD1E6A-3893-4588-8FA2-1D21DB3B9B1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03DF5FA-7FD0-4977-BD5D-AA6FBC816CE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C8D5864-B7FD-48D4-9149-63D86A29A7C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0E9C566-551B-42D6-AFD1-C360116EA37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0F68FF2-F7AC-4B00-A258-83352AB025F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E1A6569-01A4-467D-81A1-81712047560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FB1A032-EC65-4540-B62C-BA4C3096EA8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0789F19-CD87-4FD5-AB2F-88A5B7F1398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D1188D2-5C5A-4D12-BE73-B3D073F0DC5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5A29DC4-AB06-4AB0-95F0-8B563E7E549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85E50CF-17C0-46C4-BA39-156E97EC1ED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980E890-D093-4833-8706-C2021386847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9F74A8C-B651-4932-88AC-FE34237851E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27EC05D-E2EA-4F09-9E12-B95E18242061}"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817898B-694D-4222-99AC-88D16D62839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AC44329-2420-42F2-A3C9-06C19714F18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9290005-9F77-4503-A1BF-5AB211B1461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A4205DB-4D44-4FE8-8A12-0A6F1FE2B5D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8BFAB46-EB69-4F71-A98A-C01717189B5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24657CB-A2FE-4EEF-8509-60C042FCAB6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655F849-9D7A-4238-8C22-324C6363B95A}"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32920386-F55C-427B-AF0C-505E6E22105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394E5C5-1DDE-489D-B622-B8F3E71A040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4600172-304C-4D9C-8B0C-EF941E62D4F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C3E43E8-698F-490D-974D-2F9203773D01}"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089DD4C-1AD7-4B10-95F0-8D0834EF35E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F3F8976-33AA-4A04-A73B-278B1E4ECBE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4C261CB-170C-4ADB-8559-B33F502A9324}"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671CBE4-B77E-446A-A9A8-A8F0E3A6A40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B889D357-1C41-4395-BC09-917FDA73154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53B3673-E6F0-4ABA-B45C-6C8200D31F84}"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36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20"/>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2" name="Rectangle 21"/>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3" name=""/>
          <p:cNvSpPr txBox="1"/>
          <p:nvPr/>
        </p:nvSpPr>
        <p:spPr>
          <a:xfrm>
            <a:off x="1419480" y="1944000"/>
            <a:ext cx="5420520" cy="345600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2200" spc="-1" strike="noStrike">
                <a:solidFill>
                  <a:srgbClr val="000000"/>
                </a:solidFill>
                <a:latin typeface="Lato"/>
              </a:rPr>
              <a:t>Nagiging matindi ang pagdadamayan ng ating pamilya kapag mayroong nagkasakit, sakuna, o trahedya. Nagtutulungan ang kasapi ng pamilya kung may nasaktan sa anumang aksidente, sunog, pagbaha, o lindol. Nagtutulungan ang mga kapamilya sa abot ng kanilang makakaya. Ginagawa nila ito hanggang sa sila ay makabangon muli mula sa dinanas na paghihirap.</a:t>
            </a:r>
            <a:endParaRPr b="0" lang="en-PH" sz="2200" spc="-1" strike="noStrike">
              <a:solidFill>
                <a:srgbClr val="000000"/>
              </a:solidFill>
              <a:latin typeface="Lato"/>
              <a:ea typeface="PingFang SC"/>
            </a:endParaRPr>
          </a:p>
        </p:txBody>
      </p:sp>
      <p:pic>
        <p:nvPicPr>
          <p:cNvPr id="174" name="" descr=""/>
          <p:cNvPicPr/>
          <p:nvPr/>
        </p:nvPicPr>
        <p:blipFill>
          <a:blip r:embed="rId1"/>
          <a:stretch/>
        </p:blipFill>
        <p:spPr>
          <a:xfrm>
            <a:off x="7020000" y="1944000"/>
            <a:ext cx="4262760" cy="2949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22"/>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6" name="Rectangle 23"/>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7" name=""/>
          <p:cNvSpPr txBox="1"/>
          <p:nvPr/>
        </p:nvSpPr>
        <p:spPr>
          <a:xfrm>
            <a:off x="900000" y="1453320"/>
            <a:ext cx="450000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6. Pagdiriwang kung may Okasyon</a:t>
            </a:r>
            <a:endParaRPr b="1" lang="en-PH" sz="2200" spc="-1" strike="noStrike">
              <a:solidFill>
                <a:srgbClr val="000000"/>
              </a:solidFill>
              <a:latin typeface="Lato"/>
            </a:endParaRPr>
          </a:p>
        </p:txBody>
      </p:sp>
      <p:sp>
        <p:nvSpPr>
          <p:cNvPr id="178" name=""/>
          <p:cNvSpPr txBox="1"/>
          <p:nvPr/>
        </p:nvSpPr>
        <p:spPr>
          <a:xfrm>
            <a:off x="1419480" y="1836000"/>
            <a:ext cx="4520520" cy="3777120"/>
          </a:xfrm>
          <a:prstGeom prst="rect">
            <a:avLst/>
          </a:prstGeom>
          <a:noFill/>
          <a:ln w="0">
            <a:noFill/>
          </a:ln>
        </p:spPr>
        <p:txBody>
          <a:bodyPr lIns="90000" rIns="90000" tIns="45000" bIns="45000" anchor="t">
            <a:noAutofit/>
          </a:bodyPr>
          <a:p>
            <a:pPr algn="just">
              <a:lnSpc>
                <a:spcPct val="100000"/>
              </a:lnSpc>
              <a:spcBef>
                <a:spcPts val="283"/>
              </a:spcBef>
              <a:spcAft>
                <a:spcPts val="283"/>
              </a:spcAft>
            </a:pPr>
            <a:r>
              <a:rPr b="0" lang="en-PH" sz="2200" spc="-1" strike="noStrike">
                <a:solidFill>
                  <a:srgbClr val="000000"/>
                </a:solidFill>
                <a:latin typeface="Lato"/>
              </a:rPr>
              <a:t>Pinahahalagahan ng pamilya ang bawat kasapi nito, dahil dito nagdiriwang ang ating pamilya kung may espesyal na okasyon tulad ng pagdalaw ng isang kapamilya galing sa malayong lugar o pag-alis patungong ibang lugar. Nagdiriwang din tayo kapag may masayang pagtatapos ng pag-aaral, nanalo sa paligsahan, o </a:t>
            </a:r>
            <a:r>
              <a:rPr b="0" i="1" lang="en-PH" sz="2200" spc="-1" strike="noStrike">
                <a:solidFill>
                  <a:srgbClr val="000000"/>
                </a:solidFill>
                <a:latin typeface="Lato"/>
              </a:rPr>
              <a:t>reunion</a:t>
            </a:r>
            <a:r>
              <a:rPr b="0" lang="en-PH" sz="2200" spc="-1" strike="noStrike">
                <a:solidFill>
                  <a:srgbClr val="000000"/>
                </a:solidFill>
                <a:latin typeface="Lato"/>
              </a:rPr>
              <a:t> ng pamilya.</a:t>
            </a:r>
            <a:endParaRPr b="0" lang="en-PH" sz="2200" spc="-1" strike="noStrike">
              <a:solidFill>
                <a:srgbClr val="000000"/>
              </a:solidFill>
              <a:latin typeface="Lato"/>
              <a:ea typeface="PingFang SC"/>
            </a:endParaRPr>
          </a:p>
        </p:txBody>
      </p:sp>
      <p:pic>
        <p:nvPicPr>
          <p:cNvPr id="179" name="" descr=""/>
          <p:cNvPicPr/>
          <p:nvPr/>
        </p:nvPicPr>
        <p:blipFill>
          <a:blip r:embed="rId1"/>
          <a:stretch/>
        </p:blipFill>
        <p:spPr>
          <a:xfrm>
            <a:off x="9072360" y="2160000"/>
            <a:ext cx="2447640" cy="3060000"/>
          </a:xfrm>
          <a:prstGeom prst="rect">
            <a:avLst/>
          </a:prstGeom>
          <a:ln w="0">
            <a:noFill/>
          </a:ln>
        </p:spPr>
      </p:pic>
      <p:pic>
        <p:nvPicPr>
          <p:cNvPr id="180" name="" descr=""/>
          <p:cNvPicPr/>
          <p:nvPr/>
        </p:nvPicPr>
        <p:blipFill>
          <a:blip r:embed="rId2"/>
          <a:stretch/>
        </p:blipFill>
        <p:spPr>
          <a:xfrm>
            <a:off x="6300000" y="1542240"/>
            <a:ext cx="2700000" cy="2062080"/>
          </a:xfrm>
          <a:prstGeom prst="rect">
            <a:avLst/>
          </a:prstGeom>
          <a:ln w="0">
            <a:noFill/>
          </a:ln>
        </p:spPr>
      </p:pic>
      <p:pic>
        <p:nvPicPr>
          <p:cNvPr id="181" name="" descr=""/>
          <p:cNvPicPr/>
          <p:nvPr/>
        </p:nvPicPr>
        <p:blipFill>
          <a:blip r:embed="rId3"/>
          <a:stretch/>
        </p:blipFill>
        <p:spPr>
          <a:xfrm>
            <a:off x="6341040" y="3894120"/>
            <a:ext cx="2520720" cy="20458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900000" y="1453320"/>
            <a:ext cx="432000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1. Pagbubuklod ng Pamilya</a:t>
            </a:r>
            <a:endParaRPr b="1" lang="en-PH" sz="2200" spc="-1" strike="noStrike">
              <a:solidFill>
                <a:srgbClr val="000000"/>
              </a:solidFill>
              <a:latin typeface="Lato"/>
            </a:endParaRPr>
          </a:p>
        </p:txBody>
      </p:sp>
      <p:pic>
        <p:nvPicPr>
          <p:cNvPr id="137" name="" descr=""/>
          <p:cNvPicPr/>
          <p:nvPr/>
        </p:nvPicPr>
        <p:blipFill>
          <a:blip r:embed="rId1"/>
          <a:stretch/>
        </p:blipFill>
        <p:spPr>
          <a:xfrm>
            <a:off x="7380000" y="1620000"/>
            <a:ext cx="4000680" cy="4218120"/>
          </a:xfrm>
          <a:prstGeom prst="rect">
            <a:avLst/>
          </a:prstGeom>
          <a:ln w="0">
            <a:noFill/>
          </a:ln>
        </p:spPr>
      </p:pic>
      <p:sp>
        <p:nvSpPr>
          <p:cNvPr id="138" name=""/>
          <p:cNvSpPr txBox="1"/>
          <p:nvPr/>
        </p:nvSpPr>
        <p:spPr>
          <a:xfrm>
            <a:off x="1419480" y="1980000"/>
            <a:ext cx="5600520" cy="396000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rPr>
              <a:t>Malapit sa isa’t isa ang mga kasapi ng ating pamilya. Madalas tayong nagsasamasama kasama ang ating kamag-anak o kapamilya. Kapag may mga mahalagang okasyon gaya ng binyag, kaarawan, o kasal, nagsasama-sama ang mga kasapi ng ating pamilya at iba pang mga kapamilya. Tradisyon na nating magkaroon ng handaan o salusalo. Ang mga kamaganak na nasa malayong lugar ay dumarating upang makasama ang kapamilya.</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2"/>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0" name="Rectangle 4"/>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1" name="" descr=""/>
          <p:cNvPicPr/>
          <p:nvPr/>
        </p:nvPicPr>
        <p:blipFill>
          <a:blip r:embed="rId1"/>
          <a:stretch/>
        </p:blipFill>
        <p:spPr>
          <a:xfrm>
            <a:off x="7380000" y="1620000"/>
            <a:ext cx="4000680" cy="4218120"/>
          </a:xfrm>
          <a:prstGeom prst="rect">
            <a:avLst/>
          </a:prstGeom>
          <a:ln w="0">
            <a:noFill/>
          </a:ln>
        </p:spPr>
      </p:pic>
      <p:sp>
        <p:nvSpPr>
          <p:cNvPr id="142" name=""/>
          <p:cNvSpPr txBox="1"/>
          <p:nvPr/>
        </p:nvSpPr>
        <p:spPr>
          <a:xfrm>
            <a:off x="1419480" y="1980000"/>
            <a:ext cx="5600520" cy="270000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rPr>
              <a:t>Pati sa oras ng kalungkutan ay nagsasama-sama ang pamilya. Nagdaramayan ang pamilya kung mayroong maysakit, namatay, o ililibing. Ang ganitong gawain ay nakapagpapatibay sa pagbubuklod ng ating pamilya.</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5"/>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8"/>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900000" y="1453320"/>
            <a:ext cx="432000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2. Pagsunod sa mga Aral at Bilin</a:t>
            </a:r>
            <a:endParaRPr b="1" lang="en-PH" sz="2200" spc="-1" strike="noStrike">
              <a:solidFill>
                <a:srgbClr val="000000"/>
              </a:solidFill>
              <a:latin typeface="Lato"/>
            </a:endParaRPr>
          </a:p>
        </p:txBody>
      </p:sp>
      <p:sp>
        <p:nvSpPr>
          <p:cNvPr id="146" name=""/>
          <p:cNvSpPr txBox="1"/>
          <p:nvPr/>
        </p:nvSpPr>
        <p:spPr>
          <a:xfrm>
            <a:off x="1419480" y="1980000"/>
            <a:ext cx="9920520" cy="1431000"/>
          </a:xfrm>
          <a:prstGeom prst="rect">
            <a:avLst/>
          </a:prstGeom>
          <a:noFill/>
          <a:ln w="0">
            <a:noFill/>
          </a:ln>
        </p:spPr>
        <p:txBody>
          <a:bodyPr lIns="90000" rIns="90000" tIns="45000" bIns="45000" anchor="t">
            <a:noAutofit/>
          </a:bodyPr>
          <a:p>
            <a:pPr algn="just"/>
            <a:r>
              <a:rPr b="0" lang="en-PH" sz="2200" spc="-1" strike="noStrike">
                <a:solidFill>
                  <a:srgbClr val="000000"/>
                </a:solidFill>
                <a:latin typeface="Lato"/>
              </a:rPr>
              <a:t>May mga aral at bilin ang ating pamilya na dapat masunod. Sa pagsunod sa mga ito, nagiging maayos, masaya, at maunlad tayo.</a:t>
            </a:r>
            <a:endParaRPr b="0" lang="en-PH" sz="2200" spc="-1" strike="noStrike">
              <a:solidFill>
                <a:srgbClr val="000000"/>
              </a:solidFill>
              <a:latin typeface="Lato"/>
            </a:endParaRPr>
          </a:p>
          <a:p>
            <a:pPr algn="just"/>
            <a:endParaRPr b="0" lang="en-PH" sz="2200" spc="-1" strike="noStrike">
              <a:solidFill>
                <a:srgbClr val="000000"/>
              </a:solidFill>
              <a:latin typeface="Lato"/>
            </a:endParaRPr>
          </a:p>
          <a:p>
            <a:pPr marL="216000" indent="-216000" algn="just">
              <a:buClr>
                <a:srgbClr val="000000"/>
              </a:buClr>
              <a:buSzPct val="45000"/>
              <a:buFont typeface="Symbol" charset="2"/>
              <a:buChar char=""/>
            </a:pPr>
            <a:r>
              <a:rPr b="0" lang="en-PH" sz="2200" spc="-1" strike="noStrike">
                <a:solidFill>
                  <a:srgbClr val="000000"/>
                </a:solidFill>
                <a:latin typeface="Lato"/>
              </a:rPr>
              <a:t>Magpaalam kung umaalis ng bahay.</a:t>
            </a:r>
            <a:endParaRPr b="0" lang="en-PH" sz="2200" spc="-1" strike="noStrike">
              <a:solidFill>
                <a:srgbClr val="000000"/>
              </a:solidFill>
              <a:latin typeface="Lato"/>
            </a:endParaRPr>
          </a:p>
        </p:txBody>
      </p:sp>
      <p:pic>
        <p:nvPicPr>
          <p:cNvPr id="147" name="" descr=""/>
          <p:cNvPicPr/>
          <p:nvPr/>
        </p:nvPicPr>
        <p:blipFill>
          <a:blip r:embed="rId1"/>
          <a:stretch/>
        </p:blipFill>
        <p:spPr>
          <a:xfrm>
            <a:off x="2520000" y="3456360"/>
            <a:ext cx="6660000" cy="2663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9"/>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9" name="Rectangle 10"/>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0" name=""/>
          <p:cNvSpPr txBox="1"/>
          <p:nvPr/>
        </p:nvSpPr>
        <p:spPr>
          <a:xfrm>
            <a:off x="1419480" y="1548000"/>
            <a:ext cx="9920520" cy="123984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charset="2"/>
              <a:buChar char=""/>
            </a:pPr>
            <a:r>
              <a:rPr b="0" lang="en-PH" sz="2200" spc="-1" strike="noStrike">
                <a:solidFill>
                  <a:srgbClr val="000000"/>
                </a:solidFill>
                <a:latin typeface="Lato"/>
              </a:rPr>
              <a:t>Igalang at mahalin ang mga kasapi ng pamilya.</a:t>
            </a:r>
            <a:endParaRPr b="0" lang="en-PH" sz="2200" spc="-1" strike="noStrike">
              <a:solidFill>
                <a:srgbClr val="000000"/>
              </a:solidFill>
              <a:latin typeface="Lato"/>
              <a:ea typeface="PingFang SC"/>
            </a:endParaRPr>
          </a:p>
          <a:p>
            <a:pPr marL="216000" indent="-216000" algn="just">
              <a:lnSpc>
                <a:spcPct val="100000"/>
              </a:lnSpc>
              <a:spcBef>
                <a:spcPts val="567"/>
              </a:spcBef>
              <a:spcAft>
                <a:spcPts val="567"/>
              </a:spcAft>
              <a:buClr>
                <a:srgbClr val="000000"/>
              </a:buClr>
              <a:buSzPct val="45000"/>
              <a:buFont typeface="Symbol" charset="2"/>
              <a:buChar char=""/>
            </a:pPr>
            <a:r>
              <a:rPr b="0" lang="en-PH" sz="2200" spc="-1" strike="noStrike">
                <a:solidFill>
                  <a:srgbClr val="000000"/>
                </a:solidFill>
                <a:latin typeface="Lato"/>
              </a:rPr>
              <a:t>Sundin ang mga ibinibilin ng ating mga magulang. Ang mga bilin na ito ay kailangang isagawa para na rin sa ating kabutihan.</a:t>
            </a:r>
            <a:endParaRPr b="0" lang="en-PH" sz="2200" spc="-1" strike="noStrike">
              <a:solidFill>
                <a:srgbClr val="000000"/>
              </a:solidFill>
              <a:latin typeface="Lato"/>
              <a:ea typeface="PingFang SC"/>
            </a:endParaRPr>
          </a:p>
        </p:txBody>
      </p:sp>
      <p:pic>
        <p:nvPicPr>
          <p:cNvPr id="151" name="" descr=""/>
          <p:cNvPicPr/>
          <p:nvPr/>
        </p:nvPicPr>
        <p:blipFill>
          <a:blip r:embed="rId1"/>
          <a:stretch/>
        </p:blipFill>
        <p:spPr>
          <a:xfrm>
            <a:off x="2448000" y="3006000"/>
            <a:ext cx="6560280" cy="2329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1"/>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3" name="Rectangle 12"/>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txBox="1"/>
          <p:nvPr/>
        </p:nvSpPr>
        <p:spPr>
          <a:xfrm>
            <a:off x="900000" y="1453320"/>
            <a:ext cx="432000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3. Paggalang sa Nakatatanda</a:t>
            </a:r>
            <a:endParaRPr b="1" lang="en-PH" sz="2200" spc="-1" strike="noStrike">
              <a:solidFill>
                <a:srgbClr val="000000"/>
              </a:solidFill>
              <a:latin typeface="Lato"/>
            </a:endParaRPr>
          </a:p>
        </p:txBody>
      </p:sp>
      <p:sp>
        <p:nvSpPr>
          <p:cNvPr id="155" name=""/>
          <p:cNvSpPr txBox="1"/>
          <p:nvPr/>
        </p:nvSpPr>
        <p:spPr>
          <a:xfrm>
            <a:off x="1419480" y="1980000"/>
            <a:ext cx="5600520" cy="396000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0" lang="en-PH" sz="2200" spc="-1" strike="noStrike">
                <a:solidFill>
                  <a:srgbClr val="000000"/>
                </a:solidFill>
                <a:latin typeface="Lato"/>
              </a:rPr>
              <a:t>Pinahahalagahan ng ating pamilya ang paggalang sa nakatatanda. Iba’t iba ang paraan ng pagpapakita ng paggalang.</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Bumabati tayo nang may paggalang sa mga nakatatanda kapag sila ay ating nakasalubong. Gumagamit tayo ng mga magagalang na salita gaya ng “po” at “opo." Ginagamit din natin ang salitang sila at kayo sa halip na ikaw o ka kung matanda ang kausap natin.</a:t>
            </a:r>
            <a:endParaRPr b="0" lang="en-PH" sz="2200" spc="-1" strike="noStrike">
              <a:solidFill>
                <a:srgbClr val="000000"/>
              </a:solidFill>
              <a:latin typeface="Lato"/>
              <a:ea typeface="PingFang SC"/>
            </a:endParaRPr>
          </a:p>
        </p:txBody>
      </p:sp>
      <p:pic>
        <p:nvPicPr>
          <p:cNvPr id="156" name="" descr=""/>
          <p:cNvPicPr/>
          <p:nvPr/>
        </p:nvPicPr>
        <p:blipFill>
          <a:blip r:embed="rId1"/>
          <a:stretch/>
        </p:blipFill>
        <p:spPr>
          <a:xfrm>
            <a:off x="7128000" y="2076120"/>
            <a:ext cx="4401720" cy="2319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3"/>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4"/>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9" name=""/>
          <p:cNvSpPr txBox="1"/>
          <p:nvPr/>
        </p:nvSpPr>
        <p:spPr>
          <a:xfrm>
            <a:off x="1419480" y="1620000"/>
            <a:ext cx="5600520" cy="396000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0" lang="en-PH" sz="2200" spc="-1" strike="noStrike">
                <a:solidFill>
                  <a:srgbClr val="000000"/>
                </a:solidFill>
                <a:latin typeface="Lato"/>
              </a:rPr>
              <a:t>May mga pantawag tayo na nagpapakita ng paggalang. Kuya, Manoy, o Manong ang pantawag natin sa nakatatandang kapatid na lalaki. Ate, Manay, o Manang ang pantawag natin sa nakatatandang kapatid na babae. May karaniwang magagalang na pantawag din tayo sa iba pang tao at kapamilya gaya ng Ale, Mang, Tiya, Tiyo, Lola, Lolo, Impo, at Ingkong.</a:t>
            </a:r>
            <a:endParaRPr b="0" lang="en-PH" sz="2200" spc="-1" strike="noStrike">
              <a:solidFill>
                <a:srgbClr val="000000"/>
              </a:solidFill>
              <a:latin typeface="Lato"/>
              <a:ea typeface="PingFang SC"/>
            </a:endParaRPr>
          </a:p>
          <a:p>
            <a:pPr algn="just">
              <a:lnSpc>
                <a:spcPct val="100000"/>
              </a:lnSpc>
              <a:spcBef>
                <a:spcPts val="567"/>
              </a:spcBef>
              <a:spcAft>
                <a:spcPts val="567"/>
              </a:spcAft>
            </a:pPr>
            <a:r>
              <a:rPr b="0" lang="en-PH" sz="2200" spc="-1" strike="noStrike">
                <a:solidFill>
                  <a:srgbClr val="000000"/>
                </a:solidFill>
                <a:latin typeface="Lato"/>
              </a:rPr>
              <a:t>Nagmamano rin tayo sa mga nakatatanda. Ang pagmamano ay tanda ng paggalang.</a:t>
            </a:r>
            <a:endParaRPr b="0" lang="en-PH" sz="2200" spc="-1" strike="noStrike">
              <a:solidFill>
                <a:srgbClr val="000000"/>
              </a:solidFill>
              <a:latin typeface="Lato"/>
              <a:ea typeface="PingFang SC"/>
            </a:endParaRPr>
          </a:p>
        </p:txBody>
      </p:sp>
      <p:pic>
        <p:nvPicPr>
          <p:cNvPr id="160" name="" descr=""/>
          <p:cNvPicPr/>
          <p:nvPr/>
        </p:nvPicPr>
        <p:blipFill>
          <a:blip r:embed="rId1"/>
          <a:stretch/>
        </p:blipFill>
        <p:spPr>
          <a:xfrm>
            <a:off x="7380000" y="1620000"/>
            <a:ext cx="4140000" cy="3609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6"/>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2" name="Rectangle 17"/>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3" name=""/>
          <p:cNvSpPr txBox="1"/>
          <p:nvPr/>
        </p:nvSpPr>
        <p:spPr>
          <a:xfrm>
            <a:off x="900000" y="1453320"/>
            <a:ext cx="432000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4. Pag-aalaga sa Matatanda</a:t>
            </a:r>
            <a:endParaRPr b="1" lang="en-PH" sz="2200" spc="-1" strike="noStrike">
              <a:solidFill>
                <a:srgbClr val="000000"/>
              </a:solidFill>
              <a:latin typeface="Lato"/>
            </a:endParaRPr>
          </a:p>
        </p:txBody>
      </p:sp>
      <p:sp>
        <p:nvSpPr>
          <p:cNvPr id="164" name=""/>
          <p:cNvSpPr txBox="1"/>
          <p:nvPr/>
        </p:nvSpPr>
        <p:spPr>
          <a:xfrm>
            <a:off x="1419480" y="1836000"/>
            <a:ext cx="6320520" cy="4400280"/>
          </a:xfrm>
          <a:prstGeom prst="rect">
            <a:avLst/>
          </a:prstGeom>
          <a:noFill/>
          <a:ln w="0">
            <a:noFill/>
          </a:ln>
        </p:spPr>
        <p:txBody>
          <a:bodyPr lIns="90000" rIns="90000" tIns="45000" bIns="45000" anchor="t">
            <a:noAutofit/>
          </a:bodyPr>
          <a:p>
            <a:pPr algn="just">
              <a:lnSpc>
                <a:spcPct val="100000"/>
              </a:lnSpc>
              <a:spcBef>
                <a:spcPts val="283"/>
              </a:spcBef>
              <a:spcAft>
                <a:spcPts val="283"/>
              </a:spcAft>
            </a:pPr>
            <a:r>
              <a:rPr b="0" lang="en-PH" sz="2200" spc="-1" strike="noStrike">
                <a:solidFill>
                  <a:srgbClr val="000000"/>
                </a:solidFill>
                <a:latin typeface="Lato"/>
              </a:rPr>
              <a:t>Binibigyan natin ng mataas na pagpapahalaga ang matatandang kasapi ng pamilya. Higit kaninuman, sila ay ating tinutulungan. Sila ay ating inaakay kung sila ay mahina na. Kapag sila ay may dalang mabigat, ito ay ating kinukuha at dinadala para sa kanila. Sila ay ating pinagsisilbihan.</a:t>
            </a:r>
            <a:endParaRPr b="0" lang="en-PH" sz="2200" spc="-1" strike="noStrike">
              <a:solidFill>
                <a:srgbClr val="000000"/>
              </a:solidFill>
              <a:latin typeface="Lato"/>
              <a:ea typeface="PingFang SC"/>
            </a:endParaRPr>
          </a:p>
          <a:p>
            <a:pPr algn="just">
              <a:lnSpc>
                <a:spcPct val="100000"/>
              </a:lnSpc>
              <a:spcBef>
                <a:spcPts val="283"/>
              </a:spcBef>
              <a:spcAft>
                <a:spcPts val="283"/>
              </a:spcAft>
            </a:pPr>
            <a:r>
              <a:rPr b="0" lang="en-PH" sz="2200" spc="-1" strike="noStrike">
                <a:solidFill>
                  <a:srgbClr val="000000"/>
                </a:solidFill>
                <a:latin typeface="Lato"/>
              </a:rPr>
              <a:t>Kapag ang mga magulang, lolo, o lola ay nagkasakit, sila ay ating inaalagaan. Ibinibigay natin ang kanilang kailangang gamot, pagkain, at pag-aaruga.</a:t>
            </a:r>
            <a:endParaRPr b="0" lang="en-PH" sz="2200" spc="-1" strike="noStrike">
              <a:solidFill>
                <a:srgbClr val="000000"/>
              </a:solidFill>
              <a:latin typeface="Lato"/>
              <a:ea typeface="PingFang SC"/>
            </a:endParaRPr>
          </a:p>
          <a:p>
            <a:pPr algn="just">
              <a:lnSpc>
                <a:spcPct val="100000"/>
              </a:lnSpc>
              <a:spcBef>
                <a:spcPts val="283"/>
              </a:spcBef>
              <a:spcAft>
                <a:spcPts val="283"/>
              </a:spcAft>
            </a:pPr>
            <a:r>
              <a:rPr b="0" lang="en-PH" sz="2200" spc="-1" strike="noStrike">
                <a:solidFill>
                  <a:srgbClr val="000000"/>
                </a:solidFill>
                <a:latin typeface="Lato"/>
              </a:rPr>
              <a:t>Sa lahat ng oras, tinitingnan natin kung ano ang kanilang kailangan. Kusa natin itong ibinibigay.</a:t>
            </a:r>
            <a:endParaRPr b="0" lang="en-PH" sz="2200" spc="-1" strike="noStrike">
              <a:solidFill>
                <a:srgbClr val="000000"/>
              </a:solidFill>
              <a:latin typeface="Lato"/>
              <a:ea typeface="PingFang SC"/>
            </a:endParaRPr>
          </a:p>
        </p:txBody>
      </p:sp>
      <p:pic>
        <p:nvPicPr>
          <p:cNvPr id="165" name="" descr=""/>
          <p:cNvPicPr/>
          <p:nvPr/>
        </p:nvPicPr>
        <p:blipFill>
          <a:blip r:embed="rId1"/>
          <a:stretch/>
        </p:blipFill>
        <p:spPr>
          <a:xfrm>
            <a:off x="7741800" y="1800000"/>
            <a:ext cx="3819600" cy="3600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18"/>
          <p:cNvSpPr/>
          <p:nvPr/>
        </p:nvSpPr>
        <p:spPr>
          <a:xfrm>
            <a:off x="-113040" y="532080"/>
            <a:ext cx="983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7" name="Rectangle 19"/>
          <p:cNvSpPr/>
          <p:nvPr/>
        </p:nvSpPr>
        <p:spPr>
          <a:xfrm>
            <a:off x="426960" y="532080"/>
            <a:ext cx="94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Pagpapahalaga ng Ating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8" name=""/>
          <p:cNvSpPr txBox="1"/>
          <p:nvPr/>
        </p:nvSpPr>
        <p:spPr>
          <a:xfrm>
            <a:off x="900000" y="1453320"/>
            <a:ext cx="5760000" cy="760680"/>
          </a:xfrm>
          <a:prstGeom prst="rect">
            <a:avLst/>
          </a:prstGeom>
          <a:noFill/>
          <a:ln w="0">
            <a:noFill/>
          </a:ln>
        </p:spPr>
        <p:txBody>
          <a:bodyPr lIns="90000" rIns="90000" tIns="45000" bIns="45000" anchor="t">
            <a:noAutofit/>
          </a:bodyPr>
          <a:p>
            <a:r>
              <a:rPr b="1" lang="en-PH" sz="2200" spc="-1" strike="noStrike">
                <a:solidFill>
                  <a:srgbClr val="000000"/>
                </a:solidFill>
                <a:latin typeface="Lato"/>
              </a:rPr>
              <a:t>5. Pagtutulungan at Pagdadamayan</a:t>
            </a:r>
            <a:endParaRPr b="1" lang="en-PH" sz="2200" spc="-1" strike="noStrike">
              <a:solidFill>
                <a:srgbClr val="000000"/>
              </a:solidFill>
              <a:latin typeface="Lato"/>
            </a:endParaRPr>
          </a:p>
        </p:txBody>
      </p:sp>
      <p:sp>
        <p:nvSpPr>
          <p:cNvPr id="169" name=""/>
          <p:cNvSpPr txBox="1"/>
          <p:nvPr/>
        </p:nvSpPr>
        <p:spPr>
          <a:xfrm>
            <a:off x="1419480" y="1944000"/>
            <a:ext cx="5420520" cy="449712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2200" spc="-1" strike="noStrike">
                <a:solidFill>
                  <a:srgbClr val="000000"/>
                </a:solidFill>
                <a:latin typeface="Lato"/>
              </a:rPr>
              <a:t>Ang pagtutulungan ay pinahahalagahan ng ating pamilya. Nakatutulong ito sa pagunlad ng pamumuhay natin.</a:t>
            </a:r>
            <a:endParaRPr b="0" lang="en-PH" sz="2200" spc="-1" strike="noStrike">
              <a:solidFill>
                <a:srgbClr val="000000"/>
              </a:solidFill>
              <a:latin typeface="Lato"/>
              <a:ea typeface="PingFang SC"/>
            </a:endParaRPr>
          </a:p>
          <a:p>
            <a:pPr algn="just">
              <a:lnSpc>
                <a:spcPct val="100000"/>
              </a:lnSpc>
              <a:spcBef>
                <a:spcPts val="850"/>
              </a:spcBef>
              <a:spcAft>
                <a:spcPts val="850"/>
              </a:spcAft>
            </a:pPr>
            <a:r>
              <a:rPr b="0" lang="en-PH" sz="2200" spc="-1" strike="noStrike">
                <a:solidFill>
                  <a:srgbClr val="000000"/>
                </a:solidFill>
                <a:latin typeface="Lato"/>
              </a:rPr>
              <a:t>Nagtutulungan ang mga kasapi ng pamilya upang mapaayos at mapaganda ang buhay. Ito ay nakapagpapadali upang matapos ang gawain o mabigyan ng solusyon ang mabigat na problema.</a:t>
            </a:r>
            <a:endParaRPr b="0" lang="en-PH" sz="2200" spc="-1" strike="noStrike">
              <a:solidFill>
                <a:srgbClr val="000000"/>
              </a:solidFill>
              <a:latin typeface="Lato"/>
              <a:ea typeface="PingFang SC"/>
            </a:endParaRPr>
          </a:p>
        </p:txBody>
      </p:sp>
      <p:pic>
        <p:nvPicPr>
          <p:cNvPr id="170" name="" descr=""/>
          <p:cNvPicPr/>
          <p:nvPr/>
        </p:nvPicPr>
        <p:blipFill>
          <a:blip r:embed="rId1"/>
          <a:stretch/>
        </p:blipFill>
        <p:spPr>
          <a:xfrm>
            <a:off x="7452000" y="1650960"/>
            <a:ext cx="3786120" cy="41090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1849</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2023-08-16T10:30:08Z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