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9600" cy="685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6480" cy="2796480"/>
          </a:xfrm>
          <a:prstGeom prst="rect">
            <a:avLst/>
          </a:prstGeom>
          <a:ln w="0">
            <a:noFill/>
          </a:ln>
        </p:spPr>
      </p:pic>
      <p:sp>
        <p:nvSpPr>
          <p:cNvPr id="2" name="Rectangle 5"/>
          <p:cNvSpPr/>
          <p:nvPr/>
        </p:nvSpPr>
        <p:spPr>
          <a:xfrm>
            <a:off x="3487320" y="1475280"/>
            <a:ext cx="8701920" cy="38599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1920" cy="3816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9600" cy="632520"/>
          </a:xfrm>
          <a:prstGeom prst="rect">
            <a:avLst/>
          </a:prstGeom>
          <a:ln w="0">
            <a:noFill/>
          </a:ln>
        </p:spPr>
      </p:pic>
      <p:sp>
        <p:nvSpPr>
          <p:cNvPr id="43" name="Rectangle 7"/>
          <p:cNvSpPr/>
          <p:nvPr/>
        </p:nvSpPr>
        <p:spPr>
          <a:xfrm>
            <a:off x="10868760" y="0"/>
            <a:ext cx="968040" cy="968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2120" cy="1032120"/>
          </a:xfrm>
          <a:prstGeom prst="rect">
            <a:avLst/>
          </a:prstGeom>
          <a:ln w="0">
            <a:noFill/>
          </a:ln>
        </p:spPr>
      </p:pic>
      <p:sp>
        <p:nvSpPr>
          <p:cNvPr id="45" name="TextBox 9"/>
          <p:cNvSpPr/>
          <p:nvPr/>
        </p:nvSpPr>
        <p:spPr>
          <a:xfrm>
            <a:off x="185400" y="6362280"/>
            <a:ext cx="4689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20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3920" cy="33822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816000" y="2215800"/>
            <a:ext cx="810000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Lato"/>
                <a:ea typeface="Arial;Arial"/>
              </a:rPr>
              <a:t> </a:t>
            </a:r>
            <a:r>
              <a:rPr b="1" lang="en-US" sz="3600" spc="-1" strike="noStrike">
                <a:solidFill>
                  <a:srgbClr val="ffffff"/>
                </a:solidFill>
                <a:latin typeface="Lato"/>
                <a:ea typeface="Arial;Arial"/>
              </a:rPr>
              <a:t>Identifying the Structure, Purpose, Features, and Significant Details in a Narrative Text</a:t>
            </a:r>
            <a:r>
              <a:rPr b="1" lang="en-US" sz="3600" spc="-1" strike="noStrike">
                <a:solidFill>
                  <a:srgbClr val="000000"/>
                </a:solidFill>
                <a:latin typeface="Times New Roman"/>
                <a:ea typeface="Arial;Arial"/>
              </a:rPr>
              <a:t>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rot="8400">
            <a:off x="898920" y="2352240"/>
            <a:ext cx="10259640" cy="950040"/>
          </a:xfrm>
          <a:prstGeom prst="rect">
            <a:avLst/>
          </a:prstGeom>
          <a:noFill/>
          <a:ln w="0">
            <a:noFill/>
          </a:ln>
        </p:spPr>
        <p:style>
          <a:lnRef idx="0"/>
          <a:fillRef idx="0"/>
          <a:effectRef idx="0"/>
          <a:fontRef idx="minor"/>
        </p:style>
        <p:txBody>
          <a:bodyPr lIns="0" rIns="0" tIns="0" bIns="0" anchor="t">
            <a:noAutofit/>
          </a:bodyPr>
          <a:p>
            <a:pPr lvl="2" marL="648000" indent="-216000" algn="just">
              <a:lnSpc>
                <a:spcPct val="100000"/>
              </a:lnSpc>
              <a:buClr>
                <a:srgbClr val="000000"/>
              </a:buClr>
              <a:buSzPct val="45000"/>
              <a:buFont typeface="Wingdings" charset="2"/>
              <a:buChar char=""/>
            </a:pPr>
            <a:endParaRPr b="0" lang="en-PH" sz="1800" spc="-1" strike="noStrike">
              <a:latin typeface="Arial"/>
            </a:endParaRPr>
          </a:p>
          <a:p>
            <a:pPr lvl="3" marL="864000" indent="-216000" algn="just">
              <a:lnSpc>
                <a:spcPct val="100000"/>
              </a:lnSpc>
              <a:buClr>
                <a:srgbClr val="000000"/>
              </a:buClr>
              <a:buSzPct val="45000"/>
              <a:buFont typeface="Wingdings" charset="2"/>
              <a:buChar char=""/>
            </a:pPr>
            <a:endParaRPr b="0" lang="en-PH" sz="1800" spc="-1" strike="noStrike">
              <a:latin typeface="Arial"/>
            </a:endParaRPr>
          </a:p>
          <a:p>
            <a:pPr lvl="3" marL="864000" indent="-216000" algn="just">
              <a:lnSpc>
                <a:spcPct val="100000"/>
              </a:lnSpc>
              <a:buClr>
                <a:srgbClr val="000000"/>
              </a:buClr>
              <a:buSzPct val="45000"/>
              <a:buFont typeface="Wingdings" charset="2"/>
              <a:buChar char=""/>
            </a:pPr>
            <a:endParaRPr b="0" lang="en-PH" sz="1800" spc="-1" strike="noStrike">
              <a:latin typeface="Arial"/>
            </a:endParaRPr>
          </a:p>
        </p:txBody>
      </p:sp>
      <p:sp>
        <p:nvSpPr>
          <p:cNvPr id="126" name=""/>
          <p:cNvSpPr/>
          <p:nvPr/>
        </p:nvSpPr>
        <p:spPr>
          <a:xfrm>
            <a:off x="1080000" y="360000"/>
            <a:ext cx="9552240" cy="734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300" spc="-1" strike="noStrike">
                <a:solidFill>
                  <a:srgbClr val="000000"/>
                </a:solidFill>
                <a:latin typeface="Lato"/>
                <a:ea typeface="Arial;Arial"/>
              </a:rPr>
              <a:t>Identifying the Structure, Purpose, Features, and Significant Details in a Narrative Text</a:t>
            </a:r>
            <a:r>
              <a:rPr b="1" lang="en-US" sz="3300" spc="-1" strike="noStrike">
                <a:solidFill>
                  <a:srgbClr val="000000"/>
                </a:solidFill>
                <a:latin typeface="Times New Roman"/>
                <a:ea typeface="Arial;Arial"/>
              </a:rPr>
              <a:t> </a:t>
            </a:r>
            <a:endParaRPr b="0" lang="en-PH" sz="3300" spc="-1" strike="noStrike">
              <a:latin typeface="Arial"/>
            </a:endParaRPr>
          </a:p>
        </p:txBody>
      </p:sp>
      <p:sp>
        <p:nvSpPr>
          <p:cNvPr id="127" name=""/>
          <p:cNvSpPr/>
          <p:nvPr/>
        </p:nvSpPr>
        <p:spPr>
          <a:xfrm>
            <a:off x="1080720" y="5040000"/>
            <a:ext cx="11159280" cy="1246680"/>
          </a:xfrm>
          <a:prstGeom prst="rect">
            <a:avLst/>
          </a:prstGeom>
          <a:noFill/>
          <a:ln w="0">
            <a:noFill/>
          </a:ln>
        </p:spPr>
        <p:style>
          <a:lnRef idx="0"/>
          <a:fillRef idx="0"/>
          <a:effectRef idx="0"/>
          <a:fontRef idx="minor"/>
        </p:style>
        <p:txBody>
          <a:bodyPr lIns="0" rIns="0" tIns="0" bIns="0" anchor="t">
            <a:noAutofit/>
          </a:bodyPr>
          <a:p>
            <a:pPr marL="216000" indent="-216000" algn="just">
              <a:lnSpc>
                <a:spcPct val="100000"/>
              </a:lnSpc>
              <a:spcBef>
                <a:spcPts val="499"/>
              </a:spcBef>
              <a:spcAft>
                <a:spcPts val="499"/>
              </a:spcAft>
              <a:buClr>
                <a:srgbClr val="000000"/>
              </a:buClr>
              <a:buSzPct val="45000"/>
              <a:buFont typeface="Wingdings" charset="2"/>
              <a:buChar char=""/>
            </a:pPr>
            <a:r>
              <a:rPr b="1" lang="en-PH" sz="2400" spc="-1" strike="noStrike">
                <a:solidFill>
                  <a:srgbClr val="000000"/>
                </a:solidFill>
                <a:latin typeface="Lato"/>
                <a:ea typeface="Arial;Arial"/>
              </a:rPr>
              <a:t>Narrative </a:t>
            </a:r>
            <a:r>
              <a:rPr b="0" lang="en-PH" sz="2400" spc="-1" strike="noStrike">
                <a:solidFill>
                  <a:srgbClr val="000000"/>
                </a:solidFill>
                <a:latin typeface="Lato"/>
                <a:ea typeface="Arial;Arial"/>
              </a:rPr>
              <a:t>texts can be easily recognized from other text types in the                presence of their elements such as characters, setting, plot, and others.</a:t>
            </a:r>
            <a:endParaRPr b="0" lang="en-PH" sz="2400" spc="-1" strike="noStrike">
              <a:latin typeface="Arial"/>
            </a:endParaRPr>
          </a:p>
        </p:txBody>
      </p:sp>
      <p:sp>
        <p:nvSpPr>
          <p:cNvPr id="128" name=""/>
          <p:cNvSpPr txBox="1"/>
          <p:nvPr/>
        </p:nvSpPr>
        <p:spPr>
          <a:xfrm>
            <a:off x="720000" y="3450600"/>
            <a:ext cx="10800000" cy="2217960"/>
          </a:xfrm>
          <a:prstGeom prst="rect">
            <a:avLst/>
          </a:prstGeom>
          <a:noFill/>
          <a:ln w="0">
            <a:noFill/>
          </a:ln>
        </p:spPr>
        <p:txBody>
          <a:bodyPr lIns="90000" rIns="90000" tIns="45000" bIns="45000" anchor="t">
            <a:noAutofit/>
          </a:bodyPr>
          <a:p>
            <a:pPr algn="just">
              <a:buNone/>
            </a:pPr>
            <a:r>
              <a:rPr b="1" lang="en-PH" sz="2400" spc="-1" strike="noStrike">
                <a:solidFill>
                  <a:srgbClr val="000000"/>
                </a:solidFill>
                <a:latin typeface="Lato"/>
                <a:ea typeface="Arial;Arial"/>
              </a:rPr>
              <a:t>Narrative text</a:t>
            </a:r>
            <a:r>
              <a:rPr b="0" lang="en-PH" sz="2400" spc="-1" strike="noStrike">
                <a:solidFill>
                  <a:srgbClr val="000000"/>
                </a:solidFill>
                <a:latin typeface="Lato"/>
                <a:ea typeface="Arial;Arial"/>
              </a:rPr>
              <a:t> </a:t>
            </a:r>
            <a:endParaRPr b="0" lang="en-PH" sz="2400" spc="-1" strike="noStrike">
              <a:latin typeface="Arial"/>
            </a:endParaRPr>
          </a:p>
          <a:p>
            <a:pPr lvl="2" marL="648000" indent="-216000" algn="just">
              <a:buClr>
                <a:srgbClr val="000000"/>
              </a:buClr>
              <a:buSzPct val="45000"/>
              <a:buFont typeface="Wingdings" charset="2"/>
              <a:buChar char=""/>
            </a:pPr>
            <a:r>
              <a:rPr b="0" lang="en-PH" sz="2400" spc="-1" strike="noStrike">
                <a:solidFill>
                  <a:srgbClr val="000000"/>
                </a:solidFill>
                <a:latin typeface="Lato"/>
                <a:ea typeface="Arial;Arial"/>
              </a:rPr>
              <a:t>is a fictional text type that aims to amuse, entertain, and share social values with readers like you. </a:t>
            </a:r>
            <a:endParaRPr b="0" lang="en-PH" sz="2400" spc="-1" strike="noStrike">
              <a:latin typeface="Arial"/>
            </a:endParaRPr>
          </a:p>
          <a:p>
            <a:pPr lvl="2" marL="648000" indent="-216000" algn="just">
              <a:lnSpc>
                <a:spcPct val="100000"/>
              </a:lnSpc>
              <a:spcBef>
                <a:spcPts val="499"/>
              </a:spcBef>
              <a:spcAft>
                <a:spcPts val="499"/>
              </a:spcAft>
              <a:buClr>
                <a:srgbClr val="000000"/>
              </a:buClr>
              <a:buSzPct val="45000"/>
              <a:buFont typeface="Wingdings" charset="2"/>
              <a:buChar char=""/>
            </a:pPr>
            <a:r>
              <a:rPr b="0" lang="en-PH" sz="2400" spc="-1" strike="noStrike">
                <a:solidFill>
                  <a:srgbClr val="000000"/>
                </a:solidFill>
                <a:latin typeface="Lato"/>
                <a:ea typeface="Arial;Arial"/>
              </a:rPr>
              <a:t>can be easily recognized from other text types in the presence of their elements such as characters, setting, plot, and others.</a:t>
            </a:r>
            <a:endParaRPr b="0" lang="en-PH" sz="2400" spc="-1" strike="noStrike">
              <a:latin typeface="Arial"/>
            </a:endParaRPr>
          </a:p>
        </p:txBody>
      </p:sp>
      <p:sp>
        <p:nvSpPr>
          <p:cNvPr id="129" name=""/>
          <p:cNvSpPr txBox="1"/>
          <p:nvPr/>
        </p:nvSpPr>
        <p:spPr>
          <a:xfrm>
            <a:off x="720000" y="2268000"/>
            <a:ext cx="10800000" cy="907920"/>
          </a:xfrm>
          <a:prstGeom prst="rect">
            <a:avLst/>
          </a:prstGeom>
          <a:noFill/>
          <a:ln w="0">
            <a:noFill/>
          </a:ln>
        </p:spPr>
        <p:txBody>
          <a:bodyPr lIns="90000" rIns="90000" tIns="45000" bIns="45000" anchor="t">
            <a:noAutofit/>
          </a:bodyPr>
          <a:p>
            <a:pPr algn="just">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A narrative is written for the purpose of presenting a story or series of events that usually are not based on facts.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20000" y="2124000"/>
            <a:ext cx="10079280" cy="816840"/>
          </a:xfrm>
          <a:prstGeom prst="rect">
            <a:avLst/>
          </a:prstGeom>
          <a:noFill/>
          <a:ln w="0">
            <a:noFill/>
          </a:ln>
        </p:spPr>
        <p:style>
          <a:lnRef idx="0"/>
          <a:fillRef idx="0"/>
          <a:effectRef idx="0"/>
          <a:fontRef idx="minor"/>
        </p:style>
        <p:txBody>
          <a:bodyPr lIns="0" rIns="0" tIns="0" bIns="0" anchor="t">
            <a:noAutofit/>
          </a:bodyPr>
          <a:p>
            <a:pPr marL="216000" indent="-216000" algn="just">
              <a:lnSpc>
                <a:spcPct val="100000"/>
              </a:lnSpc>
              <a:spcBef>
                <a:spcPts val="499"/>
              </a:spcBef>
              <a:spcAft>
                <a:spcPts val="499"/>
              </a:spcAft>
              <a:buClr>
                <a:srgbClr val="000000"/>
              </a:buClr>
              <a:buSzPct val="45000"/>
              <a:buFont typeface="Wingdings" charset="2"/>
              <a:buChar char=""/>
            </a:pPr>
            <a:r>
              <a:rPr b="0" lang="en-PH" sz="2100" spc="-1" strike="noStrike">
                <a:solidFill>
                  <a:srgbClr val="000000"/>
                </a:solidFill>
                <a:latin typeface="Lato"/>
                <a:ea typeface="Arial;Arial"/>
              </a:rPr>
              <a:t>Cue words or transitions commonly used in narratives:  </a:t>
            </a:r>
            <a:endParaRPr b="0" lang="en-PH" sz="2100" spc="-1" strike="noStrike">
              <a:latin typeface="Arial"/>
            </a:endParaRPr>
          </a:p>
        </p:txBody>
      </p:sp>
      <p:sp>
        <p:nvSpPr>
          <p:cNvPr id="131" name=""/>
          <p:cNvSpPr/>
          <p:nvPr/>
        </p:nvSpPr>
        <p:spPr>
          <a:xfrm>
            <a:off x="1355760" y="252000"/>
            <a:ext cx="9552240" cy="734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300" spc="-1" strike="noStrike">
                <a:solidFill>
                  <a:srgbClr val="000000"/>
                </a:solidFill>
                <a:latin typeface="Lato"/>
                <a:ea typeface="Arial;Arial"/>
              </a:rPr>
              <a:t>Identifying the Structure, Purpose, Features, and Significant Details in a Narrative Text</a:t>
            </a:r>
            <a:r>
              <a:rPr b="1" lang="en-US" sz="3300" spc="-1" strike="noStrike">
                <a:solidFill>
                  <a:srgbClr val="000000"/>
                </a:solidFill>
                <a:latin typeface="Times New Roman"/>
                <a:ea typeface="Arial;Arial"/>
              </a:rPr>
              <a:t> </a:t>
            </a:r>
            <a:endParaRPr b="0" lang="en-PH" sz="3300" spc="-1" strike="noStrike">
              <a:latin typeface="Arial"/>
            </a:endParaRPr>
          </a:p>
        </p:txBody>
      </p:sp>
      <p:graphicFrame>
        <p:nvGraphicFramePr>
          <p:cNvPr id="132" name=""/>
          <p:cNvGraphicFramePr/>
          <p:nvPr/>
        </p:nvGraphicFramePr>
        <p:xfrm>
          <a:off x="942480" y="2664720"/>
          <a:ext cx="10397520" cy="583200"/>
        </p:xfrm>
        <a:graphic>
          <a:graphicData uri="http://schemas.openxmlformats.org/drawingml/2006/table">
            <a:tbl>
              <a:tblPr/>
              <a:tblGrid>
                <a:gridCol w="2188080"/>
                <a:gridCol w="2067480"/>
                <a:gridCol w="1756440"/>
                <a:gridCol w="2229480"/>
                <a:gridCol w="2111400"/>
              </a:tblGrid>
              <a:tr h="583560">
                <a:tc>
                  <a:txBody>
                    <a:bodyPr lIns="90000" rIns="90000" tIns="46800" bIns="46800" anchor="ctr">
                      <a:noAutofit/>
                    </a:bodyPr>
                    <a:p>
                      <a:pPr algn="ctr">
                        <a:buNone/>
                      </a:pPr>
                      <a:r>
                        <a:rPr b="0" i="1" lang="en-PH" sz="2100" spc="-1" strike="noStrike">
                          <a:solidFill>
                            <a:srgbClr val="000000"/>
                          </a:solidFill>
                          <a:latin typeface="Lato"/>
                          <a:ea typeface="Arial;Arial"/>
                        </a:rPr>
                        <a:t>then</a:t>
                      </a:r>
                      <a:endParaRPr b="0" lang="en-PH" sz="21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tIns="46800" bIns="46800" anchor="ctr">
                      <a:noAutofit/>
                    </a:bodyPr>
                    <a:p>
                      <a:pPr algn="ctr">
                        <a:buNone/>
                      </a:pPr>
                      <a:r>
                        <a:rPr b="0" i="1" lang="en-PH" sz="2100" spc="-1" strike="noStrike">
                          <a:solidFill>
                            <a:srgbClr val="000000"/>
                          </a:solidFill>
                          <a:latin typeface="Lato"/>
                          <a:ea typeface="Arial;Arial"/>
                        </a:rPr>
                        <a:t>after</a:t>
                      </a:r>
                      <a:endParaRPr b="0" lang="en-PH" sz="21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tIns="46800" bIns="46800" anchor="ctr">
                      <a:noAutofit/>
                    </a:bodyPr>
                    <a:p>
                      <a:pPr algn="ctr">
                        <a:buNone/>
                      </a:pPr>
                      <a:r>
                        <a:rPr b="0" i="1" lang="en-PH" sz="2100" spc="-1" strike="noStrike">
                          <a:solidFill>
                            <a:srgbClr val="000000"/>
                          </a:solidFill>
                          <a:latin typeface="Lato"/>
                          <a:ea typeface="Arial;Arial"/>
                        </a:rPr>
                        <a:t>when</a:t>
                      </a:r>
                      <a:endParaRPr b="0" lang="en-PH" sz="21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tIns="46800" bIns="46800" anchor="ctr">
                      <a:noAutofit/>
                    </a:bodyPr>
                    <a:p>
                      <a:pPr algn="ctr">
                        <a:buNone/>
                      </a:pPr>
                      <a:r>
                        <a:rPr b="0" i="1" lang="en-PH" sz="2100" spc="-1" strike="noStrike">
                          <a:solidFill>
                            <a:srgbClr val="000000"/>
                          </a:solidFill>
                          <a:latin typeface="Lato"/>
                          <a:ea typeface="Arial;Arial"/>
                        </a:rPr>
                        <a:t>later</a:t>
                      </a:r>
                      <a:endParaRPr b="0" lang="en-PH" sz="21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tIns="46800" bIns="46800" anchor="ctr">
                      <a:noAutofit/>
                    </a:bodyPr>
                    <a:p>
                      <a:pPr algn="ctr">
                        <a:buNone/>
                      </a:pPr>
                      <a:r>
                        <a:rPr b="0" i="1" lang="en-PH" sz="2100" spc="-1" strike="noStrike">
                          <a:solidFill>
                            <a:srgbClr val="000000"/>
                          </a:solidFill>
                          <a:latin typeface="Lato"/>
                          <a:ea typeface="Arial;Arial"/>
                        </a:rPr>
                        <a:t>earlier</a:t>
                      </a:r>
                      <a:endParaRPr b="0" lang="en-PH" sz="21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sp>
        <p:nvSpPr>
          <p:cNvPr id="133" name=""/>
          <p:cNvSpPr/>
          <p:nvPr/>
        </p:nvSpPr>
        <p:spPr>
          <a:xfrm>
            <a:off x="900000" y="3600000"/>
            <a:ext cx="10440000" cy="2160000"/>
          </a:xfrm>
          <a:custGeom>
            <a:avLst/>
            <a:gdLst/>
            <a:ahLst/>
            <a:rect l="0" t="0" r="r" b="b"/>
            <a:pathLst>
              <a:path w="290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28000" y="6001"/>
                </a:lnTo>
                <a:lnTo>
                  <a:pt x="28001" y="6001"/>
                </a:lnTo>
                <a:cubicBezTo>
                  <a:pt x="28176" y="6001"/>
                  <a:pt x="28349" y="5955"/>
                  <a:pt x="28501" y="5867"/>
                </a:cubicBezTo>
                <a:cubicBezTo>
                  <a:pt x="28653" y="5779"/>
                  <a:pt x="28779" y="5653"/>
                  <a:pt x="28867" y="5501"/>
                </a:cubicBezTo>
                <a:cubicBezTo>
                  <a:pt x="28955" y="5349"/>
                  <a:pt x="29001" y="5176"/>
                  <a:pt x="29001" y="5001"/>
                </a:cubicBezTo>
                <a:lnTo>
                  <a:pt x="29001" y="1000"/>
                </a:lnTo>
                <a:lnTo>
                  <a:pt x="29001" y="1000"/>
                </a:lnTo>
                <a:lnTo>
                  <a:pt x="29001" y="1000"/>
                </a:lnTo>
                <a:cubicBezTo>
                  <a:pt x="29001" y="825"/>
                  <a:pt x="28955" y="652"/>
                  <a:pt x="28867" y="500"/>
                </a:cubicBezTo>
                <a:cubicBezTo>
                  <a:pt x="28779" y="348"/>
                  <a:pt x="28653" y="222"/>
                  <a:pt x="28501" y="134"/>
                </a:cubicBezTo>
                <a:cubicBezTo>
                  <a:pt x="28349" y="46"/>
                  <a:pt x="28176" y="0"/>
                  <a:pt x="28001" y="0"/>
                </a:cubicBezTo>
                <a:lnTo>
                  <a:pt x="1000" y="0"/>
                </a:lnTo>
              </a:path>
            </a:pathLst>
          </a:custGeom>
          <a:noFill/>
          <a:ln cap="rnd" w="29160">
            <a:solidFill>
              <a:srgbClr val="3465a4"/>
            </a:solidFill>
            <a:prstDash val="sysDot"/>
            <a:round/>
          </a:ln>
        </p:spPr>
        <p:style>
          <a:lnRef idx="0"/>
          <a:fillRef idx="0"/>
          <a:effectRef idx="0"/>
          <a:fontRef idx="minor"/>
        </p:style>
      </p:sp>
      <p:sp>
        <p:nvSpPr>
          <p:cNvPr id="134" name=""/>
          <p:cNvSpPr txBox="1"/>
          <p:nvPr/>
        </p:nvSpPr>
        <p:spPr>
          <a:xfrm>
            <a:off x="1080000" y="3744000"/>
            <a:ext cx="10080000" cy="1810800"/>
          </a:xfrm>
          <a:prstGeom prst="rect">
            <a:avLst/>
          </a:prstGeom>
          <a:noFill/>
          <a:ln w="0">
            <a:noFill/>
          </a:ln>
        </p:spPr>
        <p:txBody>
          <a:bodyPr lIns="90000" rIns="90000" tIns="45000" bIns="45000" anchor="t">
            <a:noAutofit/>
          </a:bodyPr>
          <a:p>
            <a:pPr algn="jus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popular phrase </a:t>
            </a:r>
            <a:r>
              <a:rPr b="1" lang="en-PH" sz="2000" spc="-1" strike="noStrike">
                <a:solidFill>
                  <a:srgbClr val="000000"/>
                </a:solidFill>
                <a:latin typeface="Lato"/>
                <a:ea typeface="DejaVu Sans"/>
              </a:rPr>
              <a:t>“once upon a time”</a:t>
            </a:r>
            <a:r>
              <a:rPr b="0" lang="en-PH" sz="2000" spc="-1" strike="noStrike">
                <a:solidFill>
                  <a:srgbClr val="000000"/>
                </a:solidFill>
                <a:latin typeface="Lato"/>
                <a:ea typeface="DejaVu Sans"/>
              </a:rPr>
              <a:t> is often used to introduce a narrative. Other words or phrases expressing time, days, or dates are also used. The series of events are sequenced according to the order of time from the earliest to the end. However, there are narrative stories, which also begin in the middle of a story as the past events are recalled in its narration</a:t>
            </a:r>
            <a:r>
              <a:rPr b="0" lang="en-PH" sz="2000" spc="-1" strike="noStrike">
                <a:solidFill>
                  <a:srgbClr val="000000"/>
                </a:solidFill>
                <a:latin typeface="Lato"/>
                <a:ea typeface="PingFang SC"/>
              </a:rPr>
              <a:t>.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1067040" y="324000"/>
            <a:ext cx="9372240" cy="734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 Narrative Text</a:t>
            </a:r>
            <a:r>
              <a:rPr b="1" lang="en-US" sz="2800" spc="-1" strike="noStrike">
                <a:solidFill>
                  <a:srgbClr val="000000"/>
                </a:solidFill>
                <a:latin typeface="Times New Roman"/>
                <a:ea typeface="Arial;Arial"/>
              </a:rPr>
              <a:t> </a:t>
            </a:r>
            <a:endParaRPr b="0" lang="en-PH" sz="2800" spc="-1" strike="noStrike">
              <a:latin typeface="Arial"/>
            </a:endParaRPr>
          </a:p>
        </p:txBody>
      </p:sp>
      <p:sp>
        <p:nvSpPr>
          <p:cNvPr id="136" name=""/>
          <p:cNvSpPr/>
          <p:nvPr/>
        </p:nvSpPr>
        <p:spPr>
          <a:xfrm>
            <a:off x="8028000" y="1152000"/>
            <a:ext cx="3779280" cy="469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Arial"/>
                <a:ea typeface="DejaVu Sans"/>
              </a:rPr>
              <a:t>Purpose</a:t>
            </a:r>
            <a:r>
              <a:rPr b="0" lang="en-PH" sz="1800" spc="-1" strike="noStrike">
                <a:solidFill>
                  <a:srgbClr val="000000"/>
                </a:solidFill>
                <a:latin typeface="Arial"/>
                <a:ea typeface="DejaVu Sans"/>
              </a:rPr>
              <a:t>: To tell a story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Arial"/>
                <a:ea typeface="DejaVu Sans"/>
              </a:rPr>
              <a:t>Setting:</a:t>
            </a:r>
            <a:r>
              <a:rPr b="0" lang="en-PH" sz="1800" spc="-1" strike="noStrike">
                <a:solidFill>
                  <a:srgbClr val="c9211e"/>
                </a:solidFill>
                <a:latin typeface="Arial"/>
                <a:ea typeface="DejaVu Sans"/>
              </a:rPr>
              <a:t> </a:t>
            </a:r>
            <a:r>
              <a:rPr b="0" lang="en-PH" sz="1800" spc="-1" strike="noStrike">
                <a:solidFill>
                  <a:srgbClr val="000000"/>
                </a:solidFill>
                <a:latin typeface="Arial"/>
                <a:ea typeface="DejaVu Sans"/>
              </a:rPr>
              <a:t>One Saturday afternoon, at the La Cathedral Cafe in Intramuros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Arial"/>
                <a:ea typeface="DejaVu Sans"/>
              </a:rPr>
              <a:t>Characters: </a:t>
            </a:r>
            <a:r>
              <a:rPr b="0" lang="en-PH" sz="1800" spc="-1" strike="noStrike">
                <a:solidFill>
                  <a:srgbClr val="000000"/>
                </a:solidFill>
                <a:latin typeface="Arial"/>
                <a:ea typeface="DejaVu Sans"/>
              </a:rPr>
              <a:t>The family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Arial"/>
                <a:ea typeface="DejaVu Sans"/>
              </a:rPr>
              <a:t>Significant Events: </a:t>
            </a:r>
            <a:r>
              <a:rPr b="0" lang="en-PH" sz="1800" spc="-1" strike="noStrike">
                <a:solidFill>
                  <a:srgbClr val="000000"/>
                </a:solidFill>
                <a:latin typeface="Arial"/>
                <a:ea typeface="DejaVu Sans"/>
              </a:rPr>
              <a:t>The two daughters were amazed upon seeing the roof deck of the cafe. They ate, enjoyed the surroundings and took pictures.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Arial"/>
                <a:ea typeface="DejaVu Sans"/>
              </a:rPr>
              <a:t>Transition Words: </a:t>
            </a:r>
            <a:r>
              <a:rPr b="0" lang="en-PH" sz="1800" spc="-1" strike="noStrike">
                <a:solidFill>
                  <a:srgbClr val="000000"/>
                </a:solidFill>
                <a:latin typeface="Arial"/>
                <a:ea typeface="DejaVu Sans"/>
              </a:rPr>
              <a:t>One Saturday afternoon, Once seated, After</a:t>
            </a:r>
            <a:endParaRPr b="0" lang="en-PH" sz="1800" spc="-1" strike="noStrike">
              <a:latin typeface="Arial"/>
            </a:endParaRPr>
          </a:p>
          <a:p>
            <a:pPr>
              <a:lnSpc>
                <a:spcPct val="100000"/>
              </a:lnSpc>
              <a:buNone/>
            </a:pPr>
            <a:endParaRPr b="0" lang="en-PH" sz="1800" spc="-1" strike="noStrike">
              <a:latin typeface="Arial"/>
            </a:endParaRPr>
          </a:p>
        </p:txBody>
      </p:sp>
      <p:sp>
        <p:nvSpPr>
          <p:cNvPr id="137" name=""/>
          <p:cNvSpPr/>
          <p:nvPr/>
        </p:nvSpPr>
        <p:spPr>
          <a:xfrm flipH="1">
            <a:off x="7668000" y="1620000"/>
            <a:ext cx="360000" cy="360"/>
          </a:xfrm>
          <a:prstGeom prst="line">
            <a:avLst/>
          </a:prstGeom>
          <a:ln w="0">
            <a:solidFill>
              <a:srgbClr val="3465a4"/>
            </a:solidFill>
          </a:ln>
        </p:spPr>
        <p:style>
          <a:lnRef idx="0"/>
          <a:fillRef idx="0"/>
          <a:effectRef idx="0"/>
          <a:fontRef idx="minor"/>
        </p:style>
      </p:sp>
      <p:sp>
        <p:nvSpPr>
          <p:cNvPr id="138" name=""/>
          <p:cNvSpPr/>
          <p:nvPr/>
        </p:nvSpPr>
        <p:spPr>
          <a:xfrm flipV="1">
            <a:off x="7668000" y="1620000"/>
            <a:ext cx="360" cy="3960000"/>
          </a:xfrm>
          <a:prstGeom prst="line">
            <a:avLst/>
          </a:prstGeom>
          <a:ln w="0">
            <a:solidFill>
              <a:srgbClr val="3465a4"/>
            </a:solidFill>
          </a:ln>
        </p:spPr>
        <p:style>
          <a:lnRef idx="0"/>
          <a:fillRef idx="0"/>
          <a:effectRef idx="0"/>
          <a:fontRef idx="minor"/>
        </p:style>
      </p:sp>
      <p:sp>
        <p:nvSpPr>
          <p:cNvPr id="139" name=""/>
          <p:cNvSpPr/>
          <p:nvPr/>
        </p:nvSpPr>
        <p:spPr>
          <a:xfrm flipH="1">
            <a:off x="7668000" y="5580000"/>
            <a:ext cx="360000" cy="360"/>
          </a:xfrm>
          <a:prstGeom prst="line">
            <a:avLst/>
          </a:prstGeom>
          <a:ln w="0">
            <a:solidFill>
              <a:srgbClr val="3465a4"/>
            </a:solidFill>
          </a:ln>
        </p:spPr>
        <p:style>
          <a:lnRef idx="0"/>
          <a:fillRef idx="0"/>
          <a:effectRef idx="0"/>
          <a:fontRef idx="minor"/>
        </p:style>
      </p:sp>
      <p:sp>
        <p:nvSpPr>
          <p:cNvPr id="140" name=""/>
          <p:cNvSpPr/>
          <p:nvPr/>
        </p:nvSpPr>
        <p:spPr>
          <a:xfrm>
            <a:off x="7308000" y="3528000"/>
            <a:ext cx="360000" cy="360"/>
          </a:xfrm>
          <a:prstGeom prst="line">
            <a:avLst/>
          </a:prstGeom>
          <a:ln w="0">
            <a:solidFill>
              <a:srgbClr val="3465a4"/>
            </a:solidFill>
          </a:ln>
        </p:spPr>
        <p:style>
          <a:lnRef idx="0"/>
          <a:fillRef idx="0"/>
          <a:effectRef idx="0"/>
          <a:fontRef idx="minor"/>
        </p:style>
      </p:sp>
      <p:sp>
        <p:nvSpPr>
          <p:cNvPr id="141" name=""/>
          <p:cNvSpPr txBox="1"/>
          <p:nvPr/>
        </p:nvSpPr>
        <p:spPr>
          <a:xfrm>
            <a:off x="252000" y="2026800"/>
            <a:ext cx="6840000" cy="3301200"/>
          </a:xfrm>
          <a:prstGeom prst="rect">
            <a:avLst/>
          </a:prstGeom>
          <a:noFill/>
          <a:ln w="0">
            <a:noFill/>
          </a:ln>
        </p:spPr>
        <p:txBody>
          <a:bodyPr lIns="90000" rIns="90000" tIns="45000" bIns="45000" anchor="t">
            <a:noAutofit/>
          </a:bodyPr>
          <a:p>
            <a:pPr marL="291960" algn="just">
              <a:buNone/>
            </a:pPr>
            <a:r>
              <a:rPr b="0" lang="en-PH" sz="2100" spc="-1" strike="noStrike">
                <a:latin typeface="Lato"/>
                <a:ea typeface="AppleSystemUIFont"/>
              </a:rPr>
              <a:t>	</a:t>
            </a:r>
            <a:r>
              <a:rPr b="0" lang="en-PH" sz="2100" spc="-1" strike="noStrike">
                <a:latin typeface="Lato"/>
                <a:ea typeface="AppleSystemUIFont"/>
              </a:rPr>
              <a:t>One Sunday afternoon, after attending the mass at San Agustin Church, my family and I visited the La Cathedral Cafe in Intramuros. My sister and I were instantly amazed upon seeing the roof deck of the cafe. Once seated, Dad asked us to order what we like. I decided to try their grilled chicken Caesar salad and caffe latte. After enjoying our meal, my sister and I enjoyed the relaxing and romantic surroundings by taking pictures in the place.</a:t>
            </a:r>
            <a:endParaRPr b="0" lang="en-PH" sz="21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175040" y="371880"/>
            <a:ext cx="9372240" cy="734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 Narrative Text</a:t>
            </a:r>
            <a:r>
              <a:rPr b="1" lang="en-US" sz="2800" spc="-1" strike="noStrike">
                <a:solidFill>
                  <a:srgbClr val="000000"/>
                </a:solidFill>
                <a:latin typeface="Times New Roman"/>
                <a:ea typeface="Arial;Arial"/>
              </a:rPr>
              <a:t> </a:t>
            </a:r>
            <a:endParaRPr b="0" lang="en-PH" sz="2800" spc="-1" strike="noStrike">
              <a:latin typeface="Arial"/>
            </a:endParaRPr>
          </a:p>
        </p:txBody>
      </p:sp>
      <p:sp>
        <p:nvSpPr>
          <p:cNvPr id="143" name=""/>
          <p:cNvSpPr txBox="1"/>
          <p:nvPr/>
        </p:nvSpPr>
        <p:spPr>
          <a:xfrm>
            <a:off x="900000" y="1640520"/>
            <a:ext cx="10440000" cy="4034520"/>
          </a:xfrm>
          <a:prstGeom prst="rect">
            <a:avLst/>
          </a:prstGeom>
          <a:noFill/>
          <a:ln w="0">
            <a:noFill/>
          </a:ln>
        </p:spPr>
        <p:txBody>
          <a:bodyPr lIns="90000" rIns="90000" tIns="45000" bIns="45000" anchor="t">
            <a:noAutofit/>
          </a:bodyPr>
          <a:p>
            <a:pPr algn="just">
              <a:buNone/>
            </a:pPr>
            <a:r>
              <a:rPr b="0" lang="en-PH" sz="2100" spc="-1" strike="noStrike">
                <a:latin typeface="Lato"/>
                <a:ea typeface="AppleSystemUIFontBold"/>
              </a:rPr>
              <a:t>	</a:t>
            </a:r>
            <a:r>
              <a:rPr b="0" lang="en-PH" sz="2100" spc="-1" strike="noStrike">
                <a:latin typeface="Lato"/>
                <a:ea typeface="AppleSystemUIFontBold"/>
              </a:rPr>
              <a:t>Choose from the options inside the box the words that will complete the given paragraph.</a:t>
            </a:r>
            <a:endParaRPr b="0" lang="en-PH" sz="2100" spc="-1" strike="noStrike">
              <a:latin typeface="Lato"/>
            </a:endParaRPr>
          </a:p>
          <a:p>
            <a:pPr algn="just">
              <a:buNone/>
            </a:pPr>
            <a:endParaRPr b="0" lang="en-PH" sz="2100" spc="-1" strike="noStrike">
              <a:latin typeface="Lato"/>
            </a:endParaRPr>
          </a:p>
          <a:p>
            <a:pPr algn="just">
              <a:buNone/>
            </a:pPr>
            <a:r>
              <a:rPr b="0" lang="en-PH" sz="2100" spc="-1" strike="noStrike">
                <a:latin typeface="Lato"/>
                <a:ea typeface="AppleSystemUIFontBold"/>
              </a:rPr>
              <a:t>	</a:t>
            </a:r>
            <a:endParaRPr b="0" lang="en-PH" sz="2100" spc="-1" strike="noStrike">
              <a:latin typeface="Lato"/>
            </a:endParaRPr>
          </a:p>
          <a:p>
            <a:pPr algn="just">
              <a:buNone/>
            </a:pPr>
            <a:endParaRPr b="0" lang="en-PH" sz="2100" spc="-1" strike="noStrike">
              <a:latin typeface="Lato"/>
            </a:endParaRPr>
          </a:p>
          <a:p>
            <a:pPr algn="just">
              <a:buNone/>
            </a:pPr>
            <a:endParaRPr b="0" lang="en-PH" sz="2100" spc="-1" strike="noStrike">
              <a:latin typeface="Lato"/>
            </a:endParaRPr>
          </a:p>
          <a:p>
            <a:pPr algn="just">
              <a:buNone/>
            </a:pPr>
            <a:endParaRPr b="0" lang="en-PH" sz="2100" spc="-1" strike="noStrike">
              <a:latin typeface="Lato"/>
            </a:endParaRPr>
          </a:p>
          <a:p>
            <a:pPr algn="just">
              <a:buNone/>
            </a:pPr>
            <a:r>
              <a:rPr b="0" lang="en-PH" sz="2100" spc="-1" strike="noStrike">
                <a:latin typeface="Lato"/>
                <a:ea typeface="AppleSystemUIFontBold"/>
              </a:rPr>
              <a:t>	</a:t>
            </a:r>
            <a:r>
              <a:rPr b="0" lang="en-PH" sz="2100" spc="-1" strike="noStrike">
                <a:latin typeface="Lato"/>
                <a:ea typeface="AppleSystemUIFontBold"/>
              </a:rPr>
              <a:t>A</a:t>
            </a:r>
            <a:r>
              <a:rPr b="1" lang="en-PH" sz="2100" spc="-1" strike="noStrike">
                <a:latin typeface="Lato"/>
                <a:ea typeface="AppleSystemUIFontBold"/>
              </a:rPr>
              <a:t> ________ </a:t>
            </a:r>
            <a:r>
              <a:rPr b="0" lang="en-PH" sz="2100" spc="-1" strike="noStrike">
                <a:latin typeface="Lato"/>
                <a:ea typeface="AppleSystemUIFont"/>
              </a:rPr>
              <a:t>is a text type that presents a story or series of events that may ________, </a:t>
            </a:r>
            <a:r>
              <a:rPr b="0" lang="en-PH" sz="2100" spc="-1" strike="noStrike">
                <a:latin typeface="Lato"/>
                <a:ea typeface="AppleSystemUIFont"/>
              </a:rPr>
              <a:t>________</a:t>
            </a:r>
            <a:r>
              <a:rPr b="0" lang="en-PH" sz="2100" spc="-1" strike="noStrike">
                <a:latin typeface="Lato"/>
                <a:ea typeface="AppleSystemUIFont"/>
              </a:rPr>
              <a:t>, and share social values with the readers. Its elements such as _________, ________, series of events, and use of time words make it different from the other text types.</a:t>
            </a:r>
            <a:endParaRPr b="0" lang="en-PH" sz="2100" spc="-1" strike="noStrike">
              <a:latin typeface="Lato"/>
            </a:endParaRPr>
          </a:p>
        </p:txBody>
      </p:sp>
      <p:sp>
        <p:nvSpPr>
          <p:cNvPr id="144" name=""/>
          <p:cNvSpPr/>
          <p:nvPr/>
        </p:nvSpPr>
        <p:spPr>
          <a:xfrm>
            <a:off x="1008000" y="2700000"/>
            <a:ext cx="10152000" cy="972000"/>
          </a:xfrm>
          <a:prstGeom prst="rect">
            <a:avLst/>
          </a:prstGeom>
          <a:noFill/>
          <a:ln w="19080">
            <a:solidFill>
              <a:srgbClr val="3465a4"/>
            </a:solidFill>
            <a:round/>
          </a:ln>
        </p:spPr>
        <p:style>
          <a:lnRef idx="0"/>
          <a:fillRef idx="0"/>
          <a:effectRef idx="0"/>
          <a:fontRef idx="minor"/>
        </p:style>
      </p:sp>
      <p:sp>
        <p:nvSpPr>
          <p:cNvPr id="145" name=""/>
          <p:cNvSpPr txBox="1"/>
          <p:nvPr/>
        </p:nvSpPr>
        <p:spPr>
          <a:xfrm>
            <a:off x="3600000" y="3188880"/>
            <a:ext cx="1641960" cy="447120"/>
          </a:xfrm>
          <a:prstGeom prst="rect">
            <a:avLst/>
          </a:prstGeom>
          <a:noFill/>
          <a:ln w="0">
            <a:noFill/>
          </a:ln>
        </p:spPr>
        <p:txBody>
          <a:bodyPr lIns="90000" rIns="90000" tIns="45000" bIns="45000" anchor="t">
            <a:noAutofit/>
          </a:bodyPr>
          <a:p>
            <a:pPr algn="ctr">
              <a:buNone/>
            </a:pPr>
            <a:r>
              <a:rPr b="0" lang="en-PH" sz="2100" spc="-1" strike="noStrike">
                <a:highlight>
                  <a:srgbClr val="dee6ef"/>
                </a:highlight>
                <a:latin typeface="Lato"/>
                <a:ea typeface="AppleSystemUIFontBold"/>
              </a:rPr>
              <a:t>narrative</a:t>
            </a:r>
            <a:endParaRPr b="0" lang="en-PH" sz="2100" spc="-1" strike="noStrike">
              <a:highlight>
                <a:srgbClr val="dee6ef"/>
              </a:highlight>
              <a:latin typeface="Lato"/>
              <a:ea typeface="AppleSystemUIFontBold"/>
            </a:endParaRPr>
          </a:p>
        </p:txBody>
      </p:sp>
      <p:sp>
        <p:nvSpPr>
          <p:cNvPr id="146" name=""/>
          <p:cNvSpPr txBox="1"/>
          <p:nvPr/>
        </p:nvSpPr>
        <p:spPr>
          <a:xfrm>
            <a:off x="2160000" y="2720520"/>
            <a:ext cx="1156320" cy="447480"/>
          </a:xfrm>
          <a:prstGeom prst="rect">
            <a:avLst/>
          </a:prstGeom>
          <a:noFill/>
          <a:ln w="0">
            <a:noFill/>
          </a:ln>
        </p:spPr>
        <p:txBody>
          <a:bodyPr lIns="90000" rIns="90000" tIns="45000" bIns="45000" anchor="t">
            <a:noAutofit/>
          </a:bodyPr>
          <a:p>
            <a:pPr algn="ctr">
              <a:buNone/>
            </a:pPr>
            <a:r>
              <a:rPr b="0" lang="en-PH" sz="2100" spc="-1" strike="noStrike">
                <a:solidFill>
                  <a:srgbClr val="000000"/>
                </a:solidFill>
                <a:highlight>
                  <a:srgbClr val="dee6ef"/>
                </a:highlight>
                <a:latin typeface="Lato"/>
                <a:ea typeface="AppleSystemUIFont"/>
              </a:rPr>
              <a:t>amuse</a:t>
            </a:r>
            <a:endParaRPr b="0" lang="en-PH" sz="2100" spc="-1" strike="noStrike">
              <a:solidFill>
                <a:srgbClr val="000000"/>
              </a:solidFill>
              <a:highlight>
                <a:srgbClr val="dee6ef"/>
              </a:highlight>
              <a:latin typeface="Lato"/>
              <a:ea typeface="AppleSystemUIFont"/>
            </a:endParaRPr>
          </a:p>
        </p:txBody>
      </p:sp>
      <p:sp>
        <p:nvSpPr>
          <p:cNvPr id="147" name=""/>
          <p:cNvSpPr txBox="1"/>
          <p:nvPr/>
        </p:nvSpPr>
        <p:spPr>
          <a:xfrm>
            <a:off x="7245360" y="3188880"/>
            <a:ext cx="1286640" cy="447120"/>
          </a:xfrm>
          <a:prstGeom prst="rect">
            <a:avLst/>
          </a:prstGeom>
          <a:noFill/>
          <a:ln w="0">
            <a:noFill/>
          </a:ln>
        </p:spPr>
        <p:txBody>
          <a:bodyPr lIns="90000" rIns="90000" tIns="45000" bIns="45000" anchor="t">
            <a:noAutofit/>
          </a:bodyPr>
          <a:p>
            <a:pPr algn="ctr">
              <a:buNone/>
            </a:pPr>
            <a:r>
              <a:rPr b="0" lang="en-PH" sz="2100" spc="-1" strike="noStrike">
                <a:highlight>
                  <a:srgbClr val="dee6ef"/>
                </a:highlight>
                <a:latin typeface="Lato"/>
                <a:ea typeface="AppleSystemUIFont"/>
              </a:rPr>
              <a:t>entertain</a:t>
            </a:r>
            <a:endParaRPr b="0" lang="en-PH" sz="2100" spc="-1" strike="noStrike">
              <a:highlight>
                <a:srgbClr val="dee6ef"/>
              </a:highlight>
              <a:latin typeface="Lato"/>
              <a:ea typeface="AppleSystemUIFont"/>
            </a:endParaRPr>
          </a:p>
        </p:txBody>
      </p:sp>
      <p:sp>
        <p:nvSpPr>
          <p:cNvPr id="148" name=""/>
          <p:cNvSpPr txBox="1"/>
          <p:nvPr/>
        </p:nvSpPr>
        <p:spPr>
          <a:xfrm>
            <a:off x="5375520" y="2792880"/>
            <a:ext cx="1968480" cy="447120"/>
          </a:xfrm>
          <a:prstGeom prst="rect">
            <a:avLst/>
          </a:prstGeom>
          <a:noFill/>
          <a:ln w="0">
            <a:noFill/>
          </a:ln>
        </p:spPr>
        <p:txBody>
          <a:bodyPr lIns="90000" rIns="90000" tIns="45000" bIns="45000" anchor="t">
            <a:noAutofit/>
          </a:bodyPr>
          <a:p>
            <a:pPr algn="just">
              <a:buNone/>
            </a:pPr>
            <a:r>
              <a:rPr b="0" lang="en-PH" sz="2100" spc="-1" strike="noStrike">
                <a:highlight>
                  <a:srgbClr val="dee6ef"/>
                </a:highlight>
                <a:latin typeface="Lato"/>
                <a:ea typeface="AppleSystemUIFont"/>
              </a:rPr>
              <a:t>characters</a:t>
            </a:r>
            <a:endParaRPr b="0" lang="en-PH" sz="2100" spc="-1" strike="noStrike">
              <a:highlight>
                <a:srgbClr val="dee6ef"/>
              </a:highlight>
              <a:latin typeface="Lato"/>
              <a:ea typeface="AppleSystemUIFont"/>
            </a:endParaRPr>
          </a:p>
        </p:txBody>
      </p:sp>
      <p:sp>
        <p:nvSpPr>
          <p:cNvPr id="149" name=""/>
          <p:cNvSpPr txBox="1"/>
          <p:nvPr/>
        </p:nvSpPr>
        <p:spPr>
          <a:xfrm>
            <a:off x="8462520" y="2741760"/>
            <a:ext cx="1365480" cy="447120"/>
          </a:xfrm>
          <a:prstGeom prst="rect">
            <a:avLst/>
          </a:prstGeom>
          <a:noFill/>
          <a:ln w="0">
            <a:noFill/>
          </a:ln>
        </p:spPr>
        <p:txBody>
          <a:bodyPr lIns="90000" rIns="90000" tIns="45000" bIns="45000" anchor="t">
            <a:noAutofit/>
          </a:bodyPr>
          <a:p>
            <a:pPr algn="ctr">
              <a:buNone/>
            </a:pPr>
            <a:r>
              <a:rPr b="0" lang="en-PH" sz="2100" spc="-1" strike="noStrike">
                <a:highlight>
                  <a:srgbClr val="dee6ef"/>
                </a:highlight>
                <a:latin typeface="Lato"/>
                <a:ea typeface="AppleSystemUIFont"/>
              </a:rPr>
              <a:t>setting</a:t>
            </a:r>
            <a:endParaRPr b="0" lang="en-PH" sz="2100" spc="-1" strike="noStrike">
              <a:highlight>
                <a:srgbClr val="dee6ef"/>
              </a:highlight>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1283040" y="335880"/>
            <a:ext cx="9372240" cy="734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2800" spc="-1" strike="noStrike">
                <a:solidFill>
                  <a:srgbClr val="000000"/>
                </a:solidFill>
                <a:latin typeface="Lato"/>
                <a:ea typeface="Arial;Arial"/>
              </a:rPr>
              <a:t>Identifying the Structure, Purpose, Features, and Significant Details in a Narrative Text</a:t>
            </a:r>
            <a:r>
              <a:rPr b="1" lang="en-US" sz="2800" spc="-1" strike="noStrike">
                <a:solidFill>
                  <a:srgbClr val="000000"/>
                </a:solidFill>
                <a:latin typeface="Times New Roman"/>
                <a:ea typeface="Arial;Arial"/>
              </a:rPr>
              <a:t> </a:t>
            </a:r>
            <a:endParaRPr b="0" lang="en-PH" sz="2800" spc="-1" strike="noStrike">
              <a:latin typeface="Arial"/>
            </a:endParaRPr>
          </a:p>
        </p:txBody>
      </p:sp>
      <p:sp>
        <p:nvSpPr>
          <p:cNvPr id="151" name=""/>
          <p:cNvSpPr txBox="1"/>
          <p:nvPr/>
        </p:nvSpPr>
        <p:spPr>
          <a:xfrm>
            <a:off x="900000" y="1928520"/>
            <a:ext cx="10440000" cy="3907080"/>
          </a:xfrm>
          <a:prstGeom prst="rect">
            <a:avLst/>
          </a:prstGeom>
          <a:noFill/>
          <a:ln w="0">
            <a:noFill/>
          </a:ln>
        </p:spPr>
        <p:txBody>
          <a:bodyPr lIns="90000" rIns="90000" tIns="45000" bIns="45000" anchor="t">
            <a:noAutofit/>
          </a:bodyPr>
          <a:p>
            <a:pPr algn="just">
              <a:lnSpc>
                <a:spcPct val="100000"/>
              </a:lnSpc>
              <a:buNone/>
            </a:pPr>
            <a:r>
              <a:rPr b="0" lang="en-PH" sz="2100" spc="-1" strike="noStrike">
                <a:latin typeface="Lato"/>
                <a:ea typeface="AppleSystemUIFontBold"/>
              </a:rPr>
              <a:t>	</a:t>
            </a:r>
            <a:r>
              <a:rPr b="0" lang="en-PH" sz="2100" spc="-1" strike="noStrike">
                <a:latin typeface="Lato"/>
                <a:ea typeface="AppleSystemUIFontBold"/>
              </a:rPr>
              <a:t>Choose from the options inside the box the words that will complete the given paragraph.</a:t>
            </a:r>
            <a:endParaRPr b="0" lang="en-PH" sz="2100" spc="-1" strike="noStrike">
              <a:latin typeface="Lato"/>
              <a:ea typeface="PingFang SC"/>
            </a:endParaRPr>
          </a:p>
          <a:p>
            <a:pPr algn="just">
              <a:lnSpc>
                <a:spcPct val="100000"/>
              </a:lnSpc>
              <a:buNone/>
            </a:pPr>
            <a:endParaRPr b="0" lang="en-PH" sz="2100" spc="-1" strike="noStrike">
              <a:latin typeface="Lato"/>
              <a:ea typeface="PingFang SC"/>
            </a:endParaRPr>
          </a:p>
          <a:p>
            <a:pPr algn="just">
              <a:lnSpc>
                <a:spcPct val="100000"/>
              </a:lnSpc>
              <a:buNone/>
            </a:pPr>
            <a:r>
              <a:rPr b="0" lang="en-PH" sz="2100" spc="-1" strike="noStrike">
                <a:latin typeface="Lato"/>
                <a:ea typeface="AppleSystemUIFontBold"/>
              </a:rPr>
              <a:t>	</a:t>
            </a:r>
            <a:endParaRPr b="0" lang="en-PH" sz="2100" spc="-1" strike="noStrike">
              <a:latin typeface="Lato"/>
              <a:ea typeface="PingFang SC"/>
            </a:endParaRPr>
          </a:p>
          <a:p>
            <a:pPr algn="just">
              <a:lnSpc>
                <a:spcPct val="100000"/>
              </a:lnSpc>
              <a:buNone/>
            </a:pPr>
            <a:endParaRPr b="0" lang="en-PH" sz="2100" spc="-1" strike="noStrike">
              <a:latin typeface="Lato"/>
              <a:ea typeface="PingFang SC"/>
            </a:endParaRPr>
          </a:p>
          <a:p>
            <a:pPr algn="just">
              <a:lnSpc>
                <a:spcPct val="100000"/>
              </a:lnSpc>
              <a:buNone/>
            </a:pPr>
            <a:endParaRPr b="0" lang="en-PH" sz="2100" spc="-1" strike="noStrike">
              <a:latin typeface="Lato"/>
              <a:ea typeface="PingFang SC"/>
            </a:endParaRPr>
          </a:p>
          <a:p>
            <a:pPr algn="just">
              <a:lnSpc>
                <a:spcPct val="115000"/>
              </a:lnSpc>
              <a:spcBef>
                <a:spcPts val="283"/>
              </a:spcBef>
              <a:spcAft>
                <a:spcPts val="283"/>
              </a:spcAft>
              <a:buNone/>
            </a:pPr>
            <a:r>
              <a:rPr b="0" lang="en-PH" sz="2100" spc="-1" strike="noStrike">
                <a:latin typeface="Lato"/>
                <a:ea typeface="AppleSystemUIFontBold"/>
              </a:rPr>
              <a:t>	</a:t>
            </a:r>
            <a:r>
              <a:rPr b="0" lang="en-PH" sz="2100" spc="-1" strike="noStrike">
                <a:latin typeface="Lato"/>
                <a:ea typeface="AppleSystemUIFontBold"/>
              </a:rPr>
              <a:t>A </a:t>
            </a:r>
            <a:r>
              <a:rPr b="0" lang="en-PH" sz="2100" spc="-1" strike="noStrike" u="sng">
                <a:uFillTx/>
                <a:latin typeface="Lato"/>
                <a:ea typeface="AppleSystemUIFontBold"/>
              </a:rPr>
              <a:t>narrative</a:t>
            </a:r>
            <a:r>
              <a:rPr b="0" lang="en-PH" sz="2100" spc="-1" strike="noStrike">
                <a:latin typeface="Lato"/>
                <a:ea typeface="AppleSystemUIFontBold"/>
              </a:rPr>
              <a:t> </a:t>
            </a:r>
            <a:r>
              <a:rPr b="0" lang="en-PH" sz="2100" spc="-1" strike="noStrike">
                <a:latin typeface="Lato"/>
                <a:ea typeface="AppleSystemUIFont"/>
              </a:rPr>
              <a:t>is a text type that presents a story or series of events that may </a:t>
            </a:r>
            <a:r>
              <a:rPr b="0" lang="en-PH" sz="2100" spc="-1" strike="noStrike" u="sng">
                <a:uFillTx/>
                <a:latin typeface="Lato"/>
                <a:ea typeface="AppleSystemUIFont"/>
              </a:rPr>
              <a:t>amuse</a:t>
            </a:r>
            <a:r>
              <a:rPr b="0" lang="en-PH" sz="2100" spc="-1" strike="noStrike">
                <a:latin typeface="Lato"/>
                <a:ea typeface="AppleSystemUIFont"/>
              </a:rPr>
              <a:t>, </a:t>
            </a:r>
            <a:r>
              <a:rPr b="0" lang="en-PH" sz="2100" spc="-1" strike="noStrike" u="sng">
                <a:uFillTx/>
                <a:latin typeface="Lato"/>
                <a:ea typeface="AppleSystemUIFont"/>
              </a:rPr>
              <a:t>entertain</a:t>
            </a:r>
            <a:r>
              <a:rPr b="0" lang="en-PH" sz="2100" spc="-1" strike="noStrike">
                <a:latin typeface="Lato"/>
                <a:ea typeface="AppleSystemUIFont"/>
              </a:rPr>
              <a:t>, and share social values with the readers. Its elements such as </a:t>
            </a:r>
            <a:r>
              <a:rPr b="0" lang="en-PH" sz="2100" spc="-1" strike="noStrike" u="sng">
                <a:uFillTx/>
                <a:latin typeface="Lato"/>
                <a:ea typeface="AppleSystemUIFont"/>
              </a:rPr>
              <a:t>characters</a:t>
            </a:r>
            <a:r>
              <a:rPr b="0" lang="en-PH" sz="2100" spc="-1" strike="noStrike">
                <a:latin typeface="Lato"/>
                <a:ea typeface="AppleSystemUIFont"/>
              </a:rPr>
              <a:t>, </a:t>
            </a:r>
            <a:r>
              <a:rPr b="0" lang="en-PH" sz="2100" spc="-1" strike="noStrike" u="sng">
                <a:uFillTx/>
                <a:latin typeface="Lato"/>
                <a:ea typeface="AppleSystemUIFont"/>
              </a:rPr>
              <a:t>setting</a:t>
            </a:r>
            <a:r>
              <a:rPr b="0" lang="en-PH" sz="2100" spc="-1" strike="noStrike">
                <a:latin typeface="Lato"/>
                <a:ea typeface="AppleSystemUIFont"/>
              </a:rPr>
              <a:t>, series of events, and use of time words make it different from the other text types.</a:t>
            </a:r>
            <a:endParaRPr b="0" lang="en-PH" sz="2100" spc="-1" strike="noStrike">
              <a:latin typeface="Lato"/>
              <a:ea typeface="PingFang SC"/>
            </a:endParaRPr>
          </a:p>
        </p:txBody>
      </p:sp>
      <p:sp>
        <p:nvSpPr>
          <p:cNvPr id="152" name=""/>
          <p:cNvSpPr/>
          <p:nvPr/>
        </p:nvSpPr>
        <p:spPr>
          <a:xfrm>
            <a:off x="1008000" y="2952000"/>
            <a:ext cx="10152000" cy="972000"/>
          </a:xfrm>
          <a:prstGeom prst="rect">
            <a:avLst/>
          </a:prstGeom>
          <a:noFill/>
          <a:ln w="19080">
            <a:solidFill>
              <a:srgbClr val="3465a4"/>
            </a:solidFill>
            <a:round/>
          </a:ln>
        </p:spPr>
        <p:style>
          <a:lnRef idx="0"/>
          <a:fillRef idx="0"/>
          <a:effectRef idx="0"/>
          <a:fontRef idx="minor"/>
        </p:style>
      </p:sp>
      <p:sp>
        <p:nvSpPr>
          <p:cNvPr id="153" name=""/>
          <p:cNvSpPr txBox="1"/>
          <p:nvPr/>
        </p:nvSpPr>
        <p:spPr>
          <a:xfrm>
            <a:off x="3600000" y="3404880"/>
            <a:ext cx="1641960" cy="447120"/>
          </a:xfrm>
          <a:prstGeom prst="rect">
            <a:avLst/>
          </a:prstGeom>
          <a:noFill/>
          <a:ln w="0">
            <a:noFill/>
          </a:ln>
        </p:spPr>
        <p:txBody>
          <a:bodyPr lIns="90000" rIns="90000" tIns="45000" bIns="45000" anchor="t">
            <a:noAutofit/>
          </a:bodyPr>
          <a:p>
            <a:pPr algn="ctr">
              <a:buNone/>
            </a:pPr>
            <a:r>
              <a:rPr b="0" lang="en-PH" sz="2100" spc="-1" strike="noStrike">
                <a:highlight>
                  <a:srgbClr val="dee6ef"/>
                </a:highlight>
                <a:latin typeface="Lato"/>
                <a:ea typeface="AppleSystemUIFontBold"/>
              </a:rPr>
              <a:t>narrative</a:t>
            </a:r>
            <a:endParaRPr b="0" lang="en-PH" sz="2100" spc="-1" strike="noStrike">
              <a:highlight>
                <a:srgbClr val="dee6ef"/>
              </a:highlight>
              <a:latin typeface="Lato"/>
              <a:ea typeface="AppleSystemUIFontBold"/>
            </a:endParaRPr>
          </a:p>
        </p:txBody>
      </p:sp>
      <p:sp>
        <p:nvSpPr>
          <p:cNvPr id="154" name=""/>
          <p:cNvSpPr txBox="1"/>
          <p:nvPr/>
        </p:nvSpPr>
        <p:spPr>
          <a:xfrm>
            <a:off x="2160000" y="3044520"/>
            <a:ext cx="1156320" cy="447480"/>
          </a:xfrm>
          <a:prstGeom prst="rect">
            <a:avLst/>
          </a:prstGeom>
          <a:noFill/>
          <a:ln w="0">
            <a:noFill/>
          </a:ln>
        </p:spPr>
        <p:txBody>
          <a:bodyPr lIns="90000" rIns="90000" tIns="45000" bIns="45000" anchor="t">
            <a:noAutofit/>
          </a:bodyPr>
          <a:p>
            <a:pPr algn="ctr">
              <a:buNone/>
            </a:pPr>
            <a:r>
              <a:rPr b="0" lang="en-PH" sz="2100" spc="-1" strike="noStrike">
                <a:solidFill>
                  <a:srgbClr val="000000"/>
                </a:solidFill>
                <a:highlight>
                  <a:srgbClr val="dee6ef"/>
                </a:highlight>
                <a:latin typeface="Lato"/>
                <a:ea typeface="AppleSystemUIFont"/>
              </a:rPr>
              <a:t>amuse</a:t>
            </a:r>
            <a:endParaRPr b="0" lang="en-PH" sz="2100" spc="-1" strike="noStrike">
              <a:solidFill>
                <a:srgbClr val="000000"/>
              </a:solidFill>
              <a:highlight>
                <a:srgbClr val="dee6ef"/>
              </a:highlight>
              <a:latin typeface="Lato"/>
              <a:ea typeface="AppleSystemUIFont"/>
            </a:endParaRPr>
          </a:p>
        </p:txBody>
      </p:sp>
      <p:sp>
        <p:nvSpPr>
          <p:cNvPr id="155" name=""/>
          <p:cNvSpPr txBox="1"/>
          <p:nvPr/>
        </p:nvSpPr>
        <p:spPr>
          <a:xfrm>
            <a:off x="7245360" y="3404880"/>
            <a:ext cx="1286640" cy="447120"/>
          </a:xfrm>
          <a:prstGeom prst="rect">
            <a:avLst/>
          </a:prstGeom>
          <a:noFill/>
          <a:ln w="0">
            <a:noFill/>
          </a:ln>
        </p:spPr>
        <p:txBody>
          <a:bodyPr lIns="90000" rIns="90000" tIns="45000" bIns="45000" anchor="t">
            <a:noAutofit/>
          </a:bodyPr>
          <a:p>
            <a:pPr algn="ctr">
              <a:buNone/>
            </a:pPr>
            <a:r>
              <a:rPr b="0" lang="en-PH" sz="2100" spc="-1" strike="noStrike">
                <a:highlight>
                  <a:srgbClr val="dee6ef"/>
                </a:highlight>
                <a:latin typeface="Lato"/>
                <a:ea typeface="AppleSystemUIFont"/>
              </a:rPr>
              <a:t>entertain</a:t>
            </a:r>
            <a:endParaRPr b="0" lang="en-PH" sz="2100" spc="-1" strike="noStrike">
              <a:highlight>
                <a:srgbClr val="dee6ef"/>
              </a:highlight>
              <a:latin typeface="Lato"/>
              <a:ea typeface="AppleSystemUIFont"/>
            </a:endParaRPr>
          </a:p>
        </p:txBody>
      </p:sp>
      <p:sp>
        <p:nvSpPr>
          <p:cNvPr id="156" name=""/>
          <p:cNvSpPr txBox="1"/>
          <p:nvPr/>
        </p:nvSpPr>
        <p:spPr>
          <a:xfrm>
            <a:off x="5519520" y="3044880"/>
            <a:ext cx="1968480" cy="447120"/>
          </a:xfrm>
          <a:prstGeom prst="rect">
            <a:avLst/>
          </a:prstGeom>
          <a:noFill/>
          <a:ln w="0">
            <a:noFill/>
          </a:ln>
        </p:spPr>
        <p:txBody>
          <a:bodyPr lIns="90000" rIns="90000" tIns="45000" bIns="45000" anchor="t">
            <a:noAutofit/>
          </a:bodyPr>
          <a:p>
            <a:pPr algn="just">
              <a:buNone/>
            </a:pPr>
            <a:r>
              <a:rPr b="0" lang="en-PH" sz="2100" spc="-1" strike="noStrike">
                <a:highlight>
                  <a:srgbClr val="dee6ef"/>
                </a:highlight>
                <a:latin typeface="Lato"/>
                <a:ea typeface="AppleSystemUIFont"/>
              </a:rPr>
              <a:t>characters</a:t>
            </a:r>
            <a:endParaRPr b="0" lang="en-PH" sz="2100" spc="-1" strike="noStrike">
              <a:highlight>
                <a:srgbClr val="dee6ef"/>
              </a:highlight>
              <a:latin typeface="Lato"/>
              <a:ea typeface="AppleSystemUIFont"/>
            </a:endParaRPr>
          </a:p>
        </p:txBody>
      </p:sp>
      <p:sp>
        <p:nvSpPr>
          <p:cNvPr id="157" name=""/>
          <p:cNvSpPr txBox="1"/>
          <p:nvPr/>
        </p:nvSpPr>
        <p:spPr>
          <a:xfrm>
            <a:off x="8786520" y="3065760"/>
            <a:ext cx="1365480" cy="447120"/>
          </a:xfrm>
          <a:prstGeom prst="rect">
            <a:avLst/>
          </a:prstGeom>
          <a:noFill/>
          <a:ln w="0">
            <a:noFill/>
          </a:ln>
        </p:spPr>
        <p:txBody>
          <a:bodyPr lIns="90000" rIns="90000" tIns="45000" bIns="45000" anchor="t">
            <a:noAutofit/>
          </a:bodyPr>
          <a:p>
            <a:pPr algn="ctr">
              <a:buNone/>
            </a:pPr>
            <a:r>
              <a:rPr b="0" lang="en-PH" sz="2100" spc="-1" strike="noStrike">
                <a:highlight>
                  <a:srgbClr val="dee6ef"/>
                </a:highlight>
                <a:latin typeface="Lato"/>
                <a:ea typeface="AppleSystemUIFont"/>
              </a:rPr>
              <a:t>setting</a:t>
            </a:r>
            <a:endParaRPr b="0" lang="en-PH" sz="2100" spc="-1" strike="noStrike">
              <a:highlight>
                <a:srgbClr val="dee6ef"/>
              </a:highlight>
              <a:latin typeface="Lato"/>
              <a:ea typeface="AppleSystemUIFont"/>
            </a:endParaRPr>
          </a:p>
        </p:txBody>
      </p:sp>
      <p:sp>
        <p:nvSpPr>
          <p:cNvPr id="158" name=""/>
          <p:cNvSpPr txBox="1"/>
          <p:nvPr/>
        </p:nvSpPr>
        <p:spPr>
          <a:xfrm>
            <a:off x="4680000" y="1333080"/>
            <a:ext cx="2520000" cy="466920"/>
          </a:xfrm>
          <a:prstGeom prst="rect">
            <a:avLst/>
          </a:prstGeom>
          <a:noFill/>
          <a:ln w="0">
            <a:noFill/>
          </a:ln>
        </p:spPr>
        <p:txBody>
          <a:bodyPr lIns="90000" rIns="90000" tIns="45000" bIns="45000" anchor="t">
            <a:noAutofit/>
          </a:bodyPr>
          <a:p>
            <a:pPr algn="ctr">
              <a:buNone/>
            </a:pPr>
            <a:r>
              <a:rPr b="1" lang="en-PH" sz="2100" spc="-1" strike="noStrike">
                <a:solidFill>
                  <a:srgbClr val="c9211e"/>
                </a:solidFill>
                <a:latin typeface="Lato"/>
              </a:rPr>
              <a:t>ANSWER KEY</a:t>
            </a:r>
            <a:endParaRPr b="1" lang="en-PH" sz="21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513</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2023-07-08T09:52:19Z</dcterms:modified>
  <cp:revision>36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