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3240" cy="6819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0120" cy="2760120"/>
          </a:xfrm>
          <a:prstGeom prst="rect">
            <a:avLst/>
          </a:prstGeom>
          <a:ln w="0">
            <a:noFill/>
          </a:ln>
        </p:spPr>
      </p:pic>
      <p:sp>
        <p:nvSpPr>
          <p:cNvPr id="2" name="Rectangle 5"/>
          <p:cNvSpPr/>
          <p:nvPr/>
        </p:nvSpPr>
        <p:spPr>
          <a:xfrm>
            <a:off x="3487320" y="1475280"/>
            <a:ext cx="8665560" cy="3823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5560" cy="345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3240" cy="596160"/>
          </a:xfrm>
          <a:prstGeom prst="rect">
            <a:avLst/>
          </a:prstGeom>
          <a:ln w="0">
            <a:noFill/>
          </a:ln>
        </p:spPr>
      </p:pic>
      <p:sp>
        <p:nvSpPr>
          <p:cNvPr id="43" name="Rectangle 7"/>
          <p:cNvSpPr/>
          <p:nvPr/>
        </p:nvSpPr>
        <p:spPr>
          <a:xfrm>
            <a:off x="10868760" y="0"/>
            <a:ext cx="931680" cy="931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5760" cy="995760"/>
          </a:xfrm>
          <a:prstGeom prst="rect">
            <a:avLst/>
          </a:prstGeom>
          <a:ln w="0">
            <a:noFill/>
          </a:ln>
        </p:spPr>
      </p:pic>
      <p:sp>
        <p:nvSpPr>
          <p:cNvPr id="45" name="TextBox 9"/>
          <p:cNvSpPr/>
          <p:nvPr/>
        </p:nvSpPr>
        <p:spPr>
          <a:xfrm>
            <a:off x="185400" y="6362280"/>
            <a:ext cx="465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4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7560" cy="3345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8680" cy="10659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12192120" y="2160000"/>
            <a:ext cx="7681320" cy="39362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3816000" y="2475360"/>
            <a:ext cx="813348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Determining Tone and Mood through Positive and Negative Messages of a Text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260000" y="2520000"/>
            <a:ext cx="9644040" cy="1621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How do you determine if the messages are positive or negative?</a:t>
            </a:r>
            <a:endParaRPr b="0" lang="en-PH" sz="1800" spc="-1" strike="noStrike">
              <a:latin typeface="Arial"/>
            </a:endParaRPr>
          </a:p>
          <a:p>
            <a:pPr>
              <a:lnSpc>
                <a:spcPct val="115000"/>
              </a:lnSpc>
              <a:buNone/>
            </a:pPr>
            <a:r>
              <a:rPr b="0" lang="en-PH" sz="1800" spc="-1" strike="noStrike">
                <a:latin typeface="Lato"/>
              </a:rPr>
              <a:t>2. Based on your experience, what are the other ways of determining positive and negative </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messages conveyed in a text?</a:t>
            </a:r>
            <a:endParaRPr b="0" lang="en-PH" sz="1800" spc="-1" strike="noStrike">
              <a:latin typeface="Arial"/>
            </a:endParaRPr>
          </a:p>
        </p:txBody>
      </p:sp>
      <p:sp>
        <p:nvSpPr>
          <p:cNvPr id="162" name=""/>
          <p:cNvSpPr/>
          <p:nvPr/>
        </p:nvSpPr>
        <p:spPr>
          <a:xfrm>
            <a:off x="1080360" y="720360"/>
            <a:ext cx="9899640" cy="125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260000" y="2700000"/>
            <a:ext cx="9644040" cy="26323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How do you determine if the messages are positive or negative?</a:t>
            </a:r>
            <a:endParaRPr b="0" lang="en-PH" sz="1800" spc="-1" strike="noStrike">
              <a:latin typeface="Arial"/>
            </a:endParaRPr>
          </a:p>
          <a:p>
            <a:pPr>
              <a:lnSpc>
                <a:spcPct val="100000"/>
              </a:lnSpc>
              <a:buNone/>
            </a:pPr>
            <a:r>
              <a:rPr b="0" lang="en-PH" sz="1800" spc="-1" strike="noStrike">
                <a:latin typeface="Lato"/>
                <a:ea typeface="þnáþ"/>
              </a:rPr>
              <a:t>    </a:t>
            </a:r>
            <a:r>
              <a:rPr b="0" lang="en-PH" sz="1800" spc="-1" strike="noStrike">
                <a:latin typeface="Lato"/>
                <a:ea typeface="þnáþ"/>
              </a:rPr>
              <a:t>- I determine positive and negative messages by identifying fi rst if the language is literal or        figurative. After which, signal words should be sought.</a:t>
            </a:r>
            <a:endParaRPr b="0" lang="en-PH" sz="1800" spc="-1" strike="noStrike">
              <a:latin typeface="Arial"/>
            </a:endParaRPr>
          </a:p>
          <a:p>
            <a:pPr>
              <a:lnSpc>
                <a:spcPct val="200000"/>
              </a:lnSpc>
              <a:buNone/>
            </a:pPr>
            <a:r>
              <a:rPr b="0" lang="en-PH" sz="1800" spc="-1" strike="noStrike">
                <a:latin typeface="Lato"/>
                <a:ea typeface="þnáþ"/>
              </a:rPr>
              <a:t>2. Based on your experience, what are the other ways of determining positive and negative </a:t>
            </a:r>
            <a:endParaRPr b="0" lang="en-PH" sz="1800" spc="-1" strike="noStrike">
              <a:latin typeface="Arial"/>
            </a:endParaRPr>
          </a:p>
          <a:p>
            <a:pPr>
              <a:lnSpc>
                <a:spcPct val="115000"/>
              </a:lnSpc>
              <a:buNone/>
            </a:pPr>
            <a:r>
              <a:rPr b="0" lang="en-PH" sz="1800" spc="-1" strike="noStrike">
                <a:latin typeface="Lato"/>
                <a:ea typeface="þnáþ"/>
              </a:rPr>
              <a:t>    </a:t>
            </a:r>
            <a:r>
              <a:rPr b="0" lang="en-PH" sz="1800" spc="-1" strike="noStrike">
                <a:latin typeface="Lato"/>
                <a:ea typeface="þnáþ"/>
              </a:rPr>
              <a:t>messages conveyed in a text?</a:t>
            </a:r>
            <a:endParaRPr b="0" lang="en-PH" sz="1800" spc="-1" strike="noStrike">
              <a:latin typeface="Arial"/>
            </a:endParaRPr>
          </a:p>
          <a:p>
            <a:pPr>
              <a:lnSpc>
                <a:spcPct val="100000"/>
              </a:lnSpc>
              <a:buNone/>
            </a:pPr>
            <a:r>
              <a:rPr b="0" lang="en-PH" sz="1800" spc="-1" strike="noStrike">
                <a:latin typeface="Lato"/>
                <a:ea typeface="þnáþ"/>
              </a:rPr>
              <a:t>    </a:t>
            </a:r>
            <a:r>
              <a:rPr b="0" lang="en-PH" sz="1800" spc="-1" strike="noStrike">
                <a:latin typeface="Lato"/>
                <a:ea typeface="þnáþ"/>
              </a:rPr>
              <a:t>- Punctuations may also take a role in conveying messages. In addition, the background or </a:t>
            </a:r>
            <a:endParaRPr b="0" lang="en-PH" sz="1800" spc="-1" strike="noStrike">
              <a:latin typeface="Arial"/>
            </a:endParaRPr>
          </a:p>
          <a:p>
            <a:pPr>
              <a:lnSpc>
                <a:spcPct val="100000"/>
              </a:lnSpc>
              <a:buNone/>
            </a:pPr>
            <a:r>
              <a:rPr b="0" lang="en-PH" sz="1800" spc="-1" strike="noStrike">
                <a:latin typeface="Lato"/>
                <a:ea typeface="þnáþ"/>
              </a:rPr>
              <a:t>      </a:t>
            </a:r>
            <a:r>
              <a:rPr b="0" lang="en-PH" sz="1800" spc="-1" strike="noStrike">
                <a:latin typeface="Lato"/>
                <a:ea typeface="þnáþ"/>
              </a:rPr>
              <a:t>time when the author wrote the statement should be checked.</a:t>
            </a:r>
            <a:endParaRPr b="0" lang="en-PH" sz="1800" spc="-1" strike="noStrike">
              <a:latin typeface="Arial"/>
            </a:endParaRPr>
          </a:p>
        </p:txBody>
      </p:sp>
      <p:sp>
        <p:nvSpPr>
          <p:cNvPr id="164" name=""/>
          <p:cNvSpPr/>
          <p:nvPr/>
        </p:nvSpPr>
        <p:spPr>
          <a:xfrm>
            <a:off x="1080360" y="540360"/>
            <a:ext cx="9899640" cy="125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
        <p:nvSpPr>
          <p:cNvPr id="165" name=""/>
          <p:cNvSpPr/>
          <p:nvPr/>
        </p:nvSpPr>
        <p:spPr>
          <a:xfrm>
            <a:off x="5040000" y="1927800"/>
            <a:ext cx="269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1080000" y="1798200"/>
            <a:ext cx="1007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Understanding conveyed messages is important in our daily living. For example, reading a positive message makes someone respond positively and determining a negative message may elicit a negative response.</a:t>
            </a:r>
            <a:endParaRPr b="0" lang="en-PH" sz="1800" spc="-1" strike="noStrike">
              <a:latin typeface="Arial"/>
            </a:endParaRPr>
          </a:p>
        </p:txBody>
      </p:sp>
      <p:pic>
        <p:nvPicPr>
          <p:cNvPr id="128" name="" descr=""/>
          <p:cNvPicPr/>
          <p:nvPr/>
        </p:nvPicPr>
        <p:blipFill>
          <a:blip r:embed="rId1"/>
          <a:stretch/>
        </p:blipFill>
        <p:spPr>
          <a:xfrm>
            <a:off x="1197000" y="3060000"/>
            <a:ext cx="2748960" cy="1799640"/>
          </a:xfrm>
          <a:prstGeom prst="rect">
            <a:avLst/>
          </a:prstGeom>
          <a:ln w="19080">
            <a:solidFill>
              <a:srgbClr val="000000"/>
            </a:solidFill>
            <a:round/>
          </a:ln>
        </p:spPr>
      </p:pic>
      <p:pic>
        <p:nvPicPr>
          <p:cNvPr id="129" name="" descr=""/>
          <p:cNvPicPr/>
          <p:nvPr/>
        </p:nvPicPr>
        <p:blipFill>
          <a:blip r:embed="rId2"/>
          <a:stretch/>
        </p:blipFill>
        <p:spPr>
          <a:xfrm>
            <a:off x="6286320" y="3060000"/>
            <a:ext cx="2748960" cy="1727280"/>
          </a:xfrm>
          <a:prstGeom prst="rect">
            <a:avLst/>
          </a:prstGeom>
          <a:ln w="19080">
            <a:solidFill>
              <a:srgbClr val="000000"/>
            </a:solidFill>
            <a:round/>
          </a:ln>
        </p:spPr>
      </p:pic>
      <p:sp>
        <p:nvSpPr>
          <p:cNvPr id="130" name=""/>
          <p:cNvSpPr/>
          <p:nvPr/>
        </p:nvSpPr>
        <p:spPr>
          <a:xfrm>
            <a:off x="1066320" y="5127840"/>
            <a:ext cx="1009296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Their physical appearances combined with </a:t>
            </a:r>
            <a:r>
              <a:rPr b="0" i="1" lang="en-PH" sz="1800" spc="-1" strike="noStrike">
                <a:solidFill>
                  <a:srgbClr val="000000"/>
                </a:solidFill>
                <a:latin typeface="Lato"/>
                <a:ea typeface="DejaVu Sans"/>
              </a:rPr>
              <a:t>figures, colors,</a:t>
            </a:r>
            <a:r>
              <a:rPr b="0" lang="en-PH" sz="1800" spc="-1" strike="noStrike">
                <a:solidFill>
                  <a:srgbClr val="000000"/>
                </a:solidFill>
                <a:latin typeface="Lato"/>
                <a:ea typeface="DejaVu Sans"/>
              </a:rPr>
              <a:t> and </a:t>
            </a:r>
            <a:r>
              <a:rPr b="0" i="1" lang="en-PH" sz="1800" spc="-1" strike="noStrike">
                <a:solidFill>
                  <a:srgbClr val="000000"/>
                </a:solidFill>
                <a:latin typeface="Lato"/>
                <a:ea typeface="DejaVu Sans"/>
              </a:rPr>
              <a:t>lighting</a:t>
            </a:r>
            <a:r>
              <a:rPr b="0" lang="en-PH" sz="1800" spc="-1" strike="noStrike">
                <a:solidFill>
                  <a:srgbClr val="000000"/>
                </a:solidFill>
                <a:latin typeface="Lato"/>
                <a:ea typeface="DejaVu Sans"/>
              </a:rPr>
              <a:t> either denote or connote their meanings.</a:t>
            </a:r>
            <a:endParaRPr b="0" lang="en-PH" sz="1800" spc="-1" strike="noStrike">
              <a:latin typeface="Arial"/>
            </a:endParaRPr>
          </a:p>
        </p:txBody>
      </p:sp>
      <p:sp>
        <p:nvSpPr>
          <p:cNvPr id="131" name=""/>
          <p:cNvSpPr/>
          <p:nvPr/>
        </p:nvSpPr>
        <p:spPr>
          <a:xfrm>
            <a:off x="4140000" y="3277800"/>
            <a:ext cx="197964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image on the left can be associated with a positive message</a:t>
            </a:r>
            <a:endParaRPr b="0" lang="en-PH" sz="1800" spc="-1" strike="noStrike">
              <a:latin typeface="Arial"/>
            </a:endParaRPr>
          </a:p>
        </p:txBody>
      </p:sp>
      <p:sp>
        <p:nvSpPr>
          <p:cNvPr id="132" name=""/>
          <p:cNvSpPr/>
          <p:nvPr/>
        </p:nvSpPr>
        <p:spPr>
          <a:xfrm>
            <a:off x="9252000" y="3364560"/>
            <a:ext cx="226764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This image one on the right has a negative message.</a:t>
            </a:r>
            <a:endParaRPr b="0" lang="en-PH" sz="1800" spc="-1" strike="noStrike">
              <a:latin typeface="Arial"/>
            </a:endParaRPr>
          </a:p>
        </p:txBody>
      </p:sp>
      <p:sp>
        <p:nvSpPr>
          <p:cNvPr id="133" name=""/>
          <p:cNvSpPr/>
          <p:nvPr/>
        </p:nvSpPr>
        <p:spPr>
          <a:xfrm>
            <a:off x="3780000" y="3599640"/>
            <a:ext cx="360000" cy="360"/>
          </a:xfrm>
          <a:prstGeom prst="line">
            <a:avLst/>
          </a:prstGeom>
          <a:ln w="0">
            <a:solidFill>
              <a:srgbClr val="ffbf00"/>
            </a:solidFill>
            <a:tailEnd len="med" type="triangle" w="med"/>
          </a:ln>
        </p:spPr>
        <p:style>
          <a:lnRef idx="0"/>
          <a:fillRef idx="0"/>
          <a:effectRef idx="0"/>
          <a:fontRef idx="minor"/>
        </p:style>
      </p:sp>
      <p:sp>
        <p:nvSpPr>
          <p:cNvPr id="134" name=""/>
          <p:cNvSpPr/>
          <p:nvPr/>
        </p:nvSpPr>
        <p:spPr>
          <a:xfrm>
            <a:off x="8892000" y="3599640"/>
            <a:ext cx="360000" cy="360"/>
          </a:xfrm>
          <a:prstGeom prst="line">
            <a:avLst/>
          </a:prstGeom>
          <a:ln w="0">
            <a:solidFill>
              <a:srgbClr val="ffbf00"/>
            </a:solidFill>
            <a:tailEnd len="med" type="triangle" w="med"/>
          </a:ln>
        </p:spPr>
        <p:style>
          <a:lnRef idx="0"/>
          <a:fillRef idx="0"/>
          <a:effectRef idx="0"/>
          <a:fontRef idx="minor"/>
        </p:style>
      </p:sp>
      <p:sp>
        <p:nvSpPr>
          <p:cNvPr id="135" name=""/>
          <p:cNvSpPr/>
          <p:nvPr/>
        </p:nvSpPr>
        <p:spPr>
          <a:xfrm>
            <a:off x="972000" y="42156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222200" y="1980000"/>
            <a:ext cx="9577440" cy="2846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reading literature toward textual understanding, it is imperative to determine the traits and characteristics of the narrator and the characters. To attain this, messages should be processed carefully whether they depict either positive or negative meanings.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How do we determine if the messages are positive or negative? What are the signs to look out for when reading a text?</a:t>
            </a:r>
            <a:endParaRPr b="0" lang="en-PH" sz="1800" spc="-1" strike="noStrike">
              <a:latin typeface="Arial"/>
            </a:endParaRPr>
          </a:p>
        </p:txBody>
      </p:sp>
      <p:sp>
        <p:nvSpPr>
          <p:cNvPr id="137" name=""/>
          <p:cNvSpPr/>
          <p:nvPr/>
        </p:nvSpPr>
        <p:spPr>
          <a:xfrm>
            <a:off x="1260000" y="3960000"/>
            <a:ext cx="9536760" cy="1315080"/>
          </a:xfrm>
          <a:prstGeom prst="rect">
            <a:avLst/>
          </a:prstGeom>
          <a:noFill/>
          <a:ln w="0">
            <a:noFill/>
          </a:ln>
        </p:spPr>
        <p:style>
          <a:lnRef idx="0"/>
          <a:fillRef idx="0"/>
          <a:effectRef idx="0"/>
          <a:fontRef idx="minor"/>
        </p:style>
        <p:txBody>
          <a:bodyPr lIns="90000" rIns="90000" tIns="45000" bIns="45000" anchor="t">
            <a:noAutofit/>
          </a:bodyPr>
          <a:p>
            <a:pPr lvl="2" marL="648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Positive messages</a:t>
            </a:r>
            <a:r>
              <a:rPr b="0" lang="en-PH" sz="1800" spc="-1" strike="noStrike">
                <a:solidFill>
                  <a:srgbClr val="000000"/>
                </a:solidFill>
                <a:latin typeface="Lato"/>
                <a:ea typeface="DejaVu Sans"/>
              </a:rPr>
              <a:t> are messages that convey good feelings. They usually consist of good news such as appreciation, congratulation, interest, and recognition.</a:t>
            </a:r>
            <a:endParaRPr b="0" lang="en-PH" sz="1800" spc="-1" strike="noStrike">
              <a:latin typeface="Arial"/>
            </a:endParaRPr>
          </a:p>
        </p:txBody>
      </p:sp>
      <p:sp>
        <p:nvSpPr>
          <p:cNvPr id="138" name=""/>
          <p:cNvSpPr/>
          <p:nvPr/>
        </p:nvSpPr>
        <p:spPr>
          <a:xfrm>
            <a:off x="1262880" y="4860000"/>
            <a:ext cx="9536760" cy="1315080"/>
          </a:xfrm>
          <a:prstGeom prst="rect">
            <a:avLst/>
          </a:prstGeom>
          <a:noFill/>
          <a:ln w="0">
            <a:noFill/>
          </a:ln>
        </p:spPr>
        <p:style>
          <a:lnRef idx="0"/>
          <a:fillRef idx="0"/>
          <a:effectRef idx="0"/>
          <a:fontRef idx="minor"/>
        </p:style>
        <p:txBody>
          <a:bodyPr lIns="90000" rIns="90000" tIns="45000" bIns="45000" anchor="t">
            <a:noAutofit/>
          </a:bodyPr>
          <a:p>
            <a:pPr lvl="2" marL="648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Negative messages</a:t>
            </a:r>
            <a:r>
              <a:rPr b="0" lang="en-PH" sz="1800" spc="-1" strike="noStrike">
                <a:solidFill>
                  <a:srgbClr val="000000"/>
                </a:solidFill>
                <a:latin typeface="Lato"/>
                <a:ea typeface="DejaVu Sans"/>
              </a:rPr>
              <a:t> are messages that convey negative feelings. They may consist of messages of dissatisfaction, disappointment, refusal, rejection, and insult.</a:t>
            </a:r>
            <a:endParaRPr b="0" lang="en-PH" sz="1800" spc="-1" strike="noStrike">
              <a:latin typeface="Arial"/>
            </a:endParaRPr>
          </a:p>
        </p:txBody>
      </p:sp>
      <p:sp>
        <p:nvSpPr>
          <p:cNvPr id="139" name=""/>
          <p:cNvSpPr/>
          <p:nvPr/>
        </p:nvSpPr>
        <p:spPr>
          <a:xfrm>
            <a:off x="1008000" y="46800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0" name=""/>
          <p:cNvGraphicFramePr/>
          <p:nvPr/>
        </p:nvGraphicFramePr>
        <p:xfrm>
          <a:off x="1252440" y="1820520"/>
          <a:ext cx="9727200" cy="2355120"/>
        </p:xfrm>
        <a:graphic>
          <a:graphicData uri="http://schemas.openxmlformats.org/drawingml/2006/table">
            <a:tbl>
              <a:tblPr/>
              <a:tblGrid>
                <a:gridCol w="5215320"/>
                <a:gridCol w="4512240"/>
              </a:tblGrid>
              <a:tr h="532080">
                <a:tc gridSpan="2">
                  <a:txBody>
                    <a:bodyPr lIns="90000" rIns="90000" anchor="ctr">
                      <a:noAutofit/>
                    </a:bodyPr>
                    <a:p>
                      <a:pPr algn="ctr">
                        <a:lnSpc>
                          <a:spcPct val="100000"/>
                        </a:lnSpc>
                        <a:buNone/>
                      </a:pPr>
                      <a:r>
                        <a:rPr b="1" lang="en-PH" sz="1800" spc="-1" strike="noStrike">
                          <a:latin typeface="Lato"/>
                        </a:rPr>
                        <a:t>Literal Language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cc99"/>
                    </a:solidFill>
                  </a:tcPr>
                </a:tc>
                <a:tc hMerge="1">
                  <a:tcPr anchor="t" marL="90000" marR="90000">
                    <a:solidFill>
                      <a:srgbClr val="729fcf"/>
                    </a:solidFill>
                  </a:tcPr>
                </a:tc>
              </a:tr>
              <a:tr h="469800">
                <a:tc>
                  <a:txBody>
                    <a:bodyPr lIns="90000" rIns="90000" anchor="ctr">
                      <a:noAutofit/>
                    </a:bodyPr>
                    <a:p>
                      <a:pPr algn="ctr">
                        <a:lnSpc>
                          <a:spcPct val="100000"/>
                        </a:lnSpc>
                        <a:buNone/>
                      </a:pPr>
                      <a:r>
                        <a:rPr b="1" lang="en-PH" sz="1800" spc="-1" strike="noStrike">
                          <a:latin typeface="Lato"/>
                        </a:rPr>
                        <a:t>Positive Messages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99"/>
                    </a:solidFill>
                  </a:tcPr>
                </a:tc>
                <a:tc>
                  <a:txBody>
                    <a:bodyPr lIns="90000" rIns="90000" anchor="ctr">
                      <a:noAutofit/>
                    </a:bodyPr>
                    <a:p>
                      <a:pPr algn="ctr">
                        <a:lnSpc>
                          <a:spcPct val="100000"/>
                        </a:lnSpc>
                        <a:buNone/>
                      </a:pPr>
                      <a:r>
                        <a:rPr b="1" lang="en-PH" sz="1800" spc="-1" strike="noStrike">
                          <a:latin typeface="Lato"/>
                        </a:rPr>
                        <a:t>Negative Messages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99"/>
                    </a:solidFill>
                  </a:tcPr>
                </a:tc>
              </a:tr>
              <a:tr h="1353600">
                <a:tc>
                  <a:txBody>
                    <a:bodyPr lIns="90000" rIns="90000" anchor="ctr">
                      <a:noAutofit/>
                    </a:bodyPr>
                    <a:p>
                      <a:pPr algn="just">
                        <a:lnSpc>
                          <a:spcPct val="100000"/>
                        </a:lnSpc>
                        <a:buNone/>
                      </a:pPr>
                      <a:r>
                        <a:rPr b="0" lang="en-PH" sz="1800" spc="-1" strike="noStrike">
                          <a:latin typeface="Lato"/>
                        </a:rPr>
                        <a:t>1. I </a:t>
                      </a:r>
                      <a:r>
                        <a:rPr b="0" lang="en-PH" sz="1800" spc="-1" strike="noStrike" u="sng">
                          <a:uFillTx/>
                          <a:latin typeface="Lato"/>
                        </a:rPr>
                        <a:t>appreciate</a:t>
                      </a:r>
                      <a:r>
                        <a:rPr b="0" lang="en-PH" sz="1800" spc="-1" strike="noStrike">
                          <a:latin typeface="Lato"/>
                        </a:rPr>
                        <a:t> </a:t>
                      </a:r>
                      <a:r>
                        <a:rPr b="0" lang="en-PH" sz="1800" spc="-1" strike="noStrike">
                          <a:latin typeface="Lato"/>
                          <a:ea typeface="þnáþ"/>
                        </a:rPr>
                        <a:t>the eff orts of the food carrier for </a:t>
                      </a:r>
                      <a:endParaRPr b="0" lang="en-PH" sz="1800" spc="-1" strike="noStrike">
                        <a:latin typeface="Arial"/>
                      </a:endParaRPr>
                    </a:p>
                    <a:p>
                      <a:pPr algn="just">
                        <a:lnSpc>
                          <a:spcPct val="100000"/>
                        </a:lnSpc>
                        <a:buNone/>
                      </a:pPr>
                      <a:r>
                        <a:rPr b="0" lang="en-PH" sz="1800" spc="-1" strike="noStrike">
                          <a:latin typeface="Lato"/>
                          <a:ea typeface="þnáþ"/>
                        </a:rPr>
                        <a:t>    </a:t>
                      </a:r>
                      <a:r>
                        <a:rPr b="0" lang="en-PH" sz="1800" spc="-1" strike="noStrike">
                          <a:latin typeface="Lato"/>
                          <a:ea typeface="þnáþ"/>
                        </a:rPr>
                        <a:t>delivering our orders on time.</a:t>
                      </a:r>
                      <a:endParaRPr b="0" lang="en-PH" sz="1800" spc="-1" strike="noStrike">
                        <a:latin typeface="Arial"/>
                      </a:endParaRPr>
                    </a:p>
                    <a:p>
                      <a:pPr algn="just">
                        <a:lnSpc>
                          <a:spcPct val="100000"/>
                        </a:lnSpc>
                        <a:buNone/>
                      </a:pPr>
                      <a:r>
                        <a:rPr b="0" lang="en-PH" sz="1800" spc="-1" strike="noStrike">
                          <a:latin typeface="Lato"/>
                          <a:ea typeface="þnáþ"/>
                        </a:rPr>
                        <a:t>2. The narrator </a:t>
                      </a:r>
                      <a:r>
                        <a:rPr b="0" lang="en-PH" sz="1800" spc="-1" strike="noStrike" u="sng">
                          <a:uFillTx/>
                          <a:latin typeface="Lato"/>
                          <a:ea typeface="þnáþ"/>
                        </a:rPr>
                        <a:t>felt excited</a:t>
                      </a:r>
                      <a:r>
                        <a:rPr b="0" lang="en-PH" sz="1800" spc="-1" strike="noStrike">
                          <a:latin typeface="Lato"/>
                          <a:ea typeface="þnáþ"/>
                        </a:rPr>
                        <a:t> when he knew that his </a:t>
                      </a:r>
                      <a:endParaRPr b="0" lang="en-PH" sz="1800" spc="-1" strike="noStrike">
                        <a:latin typeface="Arial"/>
                      </a:endParaRPr>
                    </a:p>
                    <a:p>
                      <a:pPr algn="just">
                        <a:lnSpc>
                          <a:spcPct val="100000"/>
                        </a:lnSpc>
                        <a:buNone/>
                      </a:pPr>
                      <a:r>
                        <a:rPr b="0" lang="en-PH" sz="1800" spc="-1" strike="noStrike">
                          <a:latin typeface="Lato"/>
                          <a:ea typeface="þnáþ"/>
                        </a:rPr>
                        <a:t>    </a:t>
                      </a:r>
                      <a:r>
                        <a:rPr b="0" lang="en-PH" sz="1800" spc="-1" strike="noStrike">
                          <a:latin typeface="Lato"/>
                          <a:ea typeface="þnáþ"/>
                        </a:rPr>
                        <a:t>sister would meet him in the studio.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cc"/>
                    </a:solidFill>
                  </a:tcPr>
                </a:tc>
                <a:tc>
                  <a:txBody>
                    <a:bodyPr lIns="90000" rIns="90000" anchor="ctr">
                      <a:noAutofit/>
                    </a:bodyPr>
                    <a:p>
                      <a:pPr>
                        <a:lnSpc>
                          <a:spcPct val="100000"/>
                        </a:lnSpc>
                        <a:spcBef>
                          <a:spcPts val="1134"/>
                        </a:spcBef>
                        <a:spcAft>
                          <a:spcPts val="1134"/>
                        </a:spcAft>
                        <a:buNone/>
                      </a:pPr>
                      <a:r>
                        <a:rPr b="0" lang="en-PH" sz="1800" spc="-1" strike="noStrike">
                          <a:latin typeface="Lato"/>
                        </a:rPr>
                        <a:t>1. Our books are nowhere to be found.</a:t>
                      </a:r>
                      <a:endParaRPr b="0" lang="en-PH" sz="1800" spc="-1" strike="noStrike">
                        <a:latin typeface="Arial"/>
                      </a:endParaRPr>
                    </a:p>
                    <a:p>
                      <a:pPr>
                        <a:lnSpc>
                          <a:spcPct val="100000"/>
                        </a:lnSpc>
                        <a:spcBef>
                          <a:spcPts val="1134"/>
                        </a:spcBef>
                        <a:spcAft>
                          <a:spcPts val="1134"/>
                        </a:spcAft>
                        <a:buNone/>
                      </a:pPr>
                      <a:r>
                        <a:rPr b="0" lang="en-PH" sz="1800" spc="-1" strike="noStrike">
                          <a:latin typeface="Lato"/>
                        </a:rPr>
                        <a:t>2. This situation makes me lonely.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cc"/>
                    </a:solidFill>
                  </a:tcPr>
                </a:tc>
              </a:tr>
            </a:tbl>
          </a:graphicData>
        </a:graphic>
      </p:graphicFrame>
      <p:sp>
        <p:nvSpPr>
          <p:cNvPr id="141" name=""/>
          <p:cNvSpPr/>
          <p:nvPr/>
        </p:nvSpPr>
        <p:spPr>
          <a:xfrm>
            <a:off x="1183680" y="4425120"/>
            <a:ext cx="9795960" cy="223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As you compare positive and negative messages in literal language, flag words are present. For example, the words </a:t>
            </a:r>
            <a:r>
              <a:rPr b="0" i="1" lang="en-PH" sz="1800" spc="-1" strike="noStrike">
                <a:latin typeface="Lato"/>
              </a:rPr>
              <a:t>appreciate</a:t>
            </a:r>
            <a:r>
              <a:rPr b="0" lang="en-PH" sz="1800" spc="-1" strike="noStrike">
                <a:latin typeface="Lato"/>
              </a:rPr>
              <a:t>, </a:t>
            </a:r>
            <a:r>
              <a:rPr b="0" i="1" lang="en-PH" sz="1800" spc="-1" strike="noStrike">
                <a:latin typeface="Lato"/>
              </a:rPr>
              <a:t>much joy</a:t>
            </a:r>
            <a:r>
              <a:rPr b="0" lang="en-PH" sz="1800" spc="-1" strike="noStrike">
                <a:latin typeface="Lato"/>
              </a:rPr>
              <a:t>, and </a:t>
            </a:r>
            <a:r>
              <a:rPr b="0" i="1" lang="en-PH" sz="1800" spc="-1" strike="noStrike">
                <a:latin typeface="Lato"/>
              </a:rPr>
              <a:t>felt excited</a:t>
            </a:r>
            <a:r>
              <a:rPr b="0" lang="en-PH" sz="1800" spc="-1" strike="noStrike">
                <a:latin typeface="Lato"/>
              </a:rPr>
              <a:t> all mean positive thoughts when understood literally. Furthermore, </a:t>
            </a:r>
            <a:r>
              <a:rPr b="0" i="1" lang="en-PH" sz="1800" spc="-1" strike="noStrike">
                <a:latin typeface="Lato"/>
              </a:rPr>
              <a:t>nowhere</a:t>
            </a:r>
            <a:r>
              <a:rPr b="0" lang="en-PH" sz="1800" spc="-1" strike="noStrike">
                <a:latin typeface="Lato"/>
              </a:rPr>
              <a:t>, </a:t>
            </a:r>
            <a:r>
              <a:rPr b="0" i="1" lang="en-PH" sz="1800" spc="-1" strike="noStrike">
                <a:latin typeface="Lato"/>
              </a:rPr>
              <a:t>lonely</a:t>
            </a:r>
            <a:r>
              <a:rPr b="0" lang="en-PH" sz="1800" spc="-1" strike="noStrike">
                <a:latin typeface="Lato"/>
              </a:rPr>
              <a:t>, and </a:t>
            </a:r>
            <a:r>
              <a:rPr b="0" i="1" lang="en-PH" sz="1800" spc="-1" strike="noStrike">
                <a:latin typeface="Lato"/>
              </a:rPr>
              <a:t>destroyed</a:t>
            </a:r>
            <a:r>
              <a:rPr b="0" lang="en-PH" sz="1800" spc="-1" strike="noStrike">
                <a:latin typeface="Lato"/>
              </a:rPr>
              <a:t> mean negative thoughts.</a:t>
            </a:r>
            <a:endParaRPr b="0" lang="en-PH" sz="1800" spc="-1" strike="noStrike">
              <a:latin typeface="Arial"/>
            </a:endParaRPr>
          </a:p>
        </p:txBody>
      </p:sp>
      <p:sp>
        <p:nvSpPr>
          <p:cNvPr id="142" name=""/>
          <p:cNvSpPr/>
          <p:nvPr/>
        </p:nvSpPr>
        <p:spPr>
          <a:xfrm>
            <a:off x="1115640" y="37188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3" name=""/>
          <p:cNvGraphicFramePr/>
          <p:nvPr/>
        </p:nvGraphicFramePr>
        <p:xfrm>
          <a:off x="1461600" y="2134800"/>
          <a:ext cx="9388800" cy="2544840"/>
        </p:xfrm>
        <a:graphic>
          <a:graphicData uri="http://schemas.openxmlformats.org/drawingml/2006/table">
            <a:tbl>
              <a:tblPr/>
              <a:tblGrid>
                <a:gridCol w="4694040"/>
                <a:gridCol w="4695120"/>
              </a:tblGrid>
              <a:tr h="539280">
                <a:tc gridSpan="2">
                  <a:txBody>
                    <a:bodyPr lIns="90000" rIns="90000" anchor="ctr">
                      <a:noAutofit/>
                    </a:bodyPr>
                    <a:p>
                      <a:pPr algn="ctr">
                        <a:lnSpc>
                          <a:spcPct val="100000"/>
                        </a:lnSpc>
                        <a:buNone/>
                      </a:pPr>
                      <a:r>
                        <a:rPr b="1" lang="en-PH" sz="1800" spc="-1" strike="noStrike">
                          <a:latin typeface="Lato"/>
                        </a:rPr>
                        <a:t>Figurative Language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cc99"/>
                    </a:solidFill>
                  </a:tcPr>
                </a:tc>
                <a:tc hMerge="1">
                  <a:tcPr anchor="t" marL="90000" marR="90000">
                    <a:solidFill>
                      <a:srgbClr val="729fcf"/>
                    </a:solidFill>
                  </a:tcPr>
                </a:tc>
              </a:tr>
              <a:tr h="475920">
                <a:tc>
                  <a:txBody>
                    <a:bodyPr lIns="90000" rIns="90000" anchor="ctr">
                      <a:noAutofit/>
                    </a:bodyPr>
                    <a:p>
                      <a:pPr algn="ctr">
                        <a:lnSpc>
                          <a:spcPct val="100000"/>
                        </a:lnSpc>
                        <a:buNone/>
                      </a:pPr>
                      <a:r>
                        <a:rPr b="1" lang="en-PH" sz="1800" spc="-1" strike="noStrike">
                          <a:latin typeface="Lato"/>
                        </a:rPr>
                        <a:t>Positive Messages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99"/>
                    </a:solidFill>
                  </a:tcPr>
                </a:tc>
                <a:tc>
                  <a:txBody>
                    <a:bodyPr lIns="90000" rIns="90000" anchor="ctr">
                      <a:noAutofit/>
                    </a:bodyPr>
                    <a:p>
                      <a:pPr algn="ctr">
                        <a:lnSpc>
                          <a:spcPct val="100000"/>
                        </a:lnSpc>
                        <a:buNone/>
                      </a:pPr>
                      <a:r>
                        <a:rPr b="1" lang="en-PH" sz="1800" spc="-1" strike="noStrike">
                          <a:latin typeface="Lato"/>
                        </a:rPr>
                        <a:t>Negative Messages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99"/>
                    </a:solidFill>
                  </a:tcPr>
                </a:tc>
              </a:tr>
              <a:tr h="1530000">
                <a:tc>
                  <a:txBody>
                    <a:bodyPr lIns="90000" rIns="90000" anchor="ctr">
                      <a:noAutofit/>
                    </a:bodyPr>
                    <a:p>
                      <a:pPr algn="just">
                        <a:lnSpc>
                          <a:spcPct val="100000"/>
                        </a:lnSpc>
                        <a:buNone/>
                      </a:pPr>
                      <a:r>
                        <a:rPr b="0" lang="en-PH" sz="1800" spc="-1" strike="noStrike">
                          <a:latin typeface="Lato"/>
                        </a:rPr>
                        <a:t>1. There is always a </a:t>
                      </a:r>
                      <a:r>
                        <a:rPr b="0" lang="en-PH" sz="1800" spc="-1" strike="noStrike" u="sng">
                          <a:uFillTx/>
                          <a:latin typeface="Lato"/>
                        </a:rPr>
                        <a:t>silver lining</a:t>
                      </a:r>
                      <a:r>
                        <a:rPr b="0" lang="en-PH" sz="1800" spc="-1" strike="noStrike">
                          <a:latin typeface="Lato"/>
                        </a:rPr>
                        <a:t> after every </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storm.</a:t>
                      </a:r>
                      <a:endParaRPr b="0" lang="en-PH" sz="1800" spc="-1" strike="noStrike">
                        <a:latin typeface="Arial"/>
                      </a:endParaRPr>
                    </a:p>
                    <a:p>
                      <a:pPr algn="just">
                        <a:lnSpc>
                          <a:spcPct val="150000"/>
                        </a:lnSpc>
                        <a:buNone/>
                      </a:pPr>
                      <a:r>
                        <a:rPr b="0" lang="en-PH" sz="1800" spc="-1" strike="noStrike">
                          <a:latin typeface="Lato"/>
                        </a:rPr>
                        <a:t>2. The </a:t>
                      </a:r>
                      <a:r>
                        <a:rPr b="0" lang="en-PH" sz="1800" spc="-1" strike="noStrike" u="sng">
                          <a:uFillTx/>
                          <a:latin typeface="Lato"/>
                        </a:rPr>
                        <a:t>athlete</a:t>
                      </a:r>
                      <a:r>
                        <a:rPr b="0" lang="en-PH" sz="1800" spc="-1" strike="noStrike">
                          <a:latin typeface="Lato"/>
                        </a:rPr>
                        <a:t> ran </a:t>
                      </a:r>
                      <a:r>
                        <a:rPr b="0" lang="en-PH" sz="1800" spc="-1" strike="noStrike" u="sng">
                          <a:uFillTx/>
                          <a:latin typeface="Lato"/>
                        </a:rPr>
                        <a:t>as swift as the wind</a:t>
                      </a:r>
                      <a:r>
                        <a:rPr b="0" lang="en-PH" sz="1800" spc="-1" strike="noStrike">
                          <a:latin typeface="Lato"/>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cc"/>
                    </a:solidFill>
                  </a:tcPr>
                </a:tc>
                <a:tc>
                  <a:txBody>
                    <a:bodyPr lIns="90000" rIns="90000" anchor="ctr">
                      <a:noAutofit/>
                    </a:bodyPr>
                    <a:p>
                      <a:pPr>
                        <a:lnSpc>
                          <a:spcPct val="100000"/>
                        </a:lnSpc>
                        <a:buNone/>
                      </a:pPr>
                      <a:r>
                        <a:rPr b="0" lang="en-PH" sz="1800" spc="-1" strike="noStrike">
                          <a:latin typeface="Lato"/>
                          <a:ea typeface="PingFang SC"/>
                        </a:rPr>
                        <a:t>1. My world </a:t>
                      </a:r>
                      <a:r>
                        <a:rPr b="0" lang="en-PH" sz="1800" spc="-1" strike="noStrike" u="sng">
                          <a:uFillTx/>
                          <a:latin typeface="Lato"/>
                          <a:ea typeface="PingFang SC"/>
                        </a:rPr>
                        <a:t>shattered in pieces</a:t>
                      </a:r>
                      <a:r>
                        <a:rPr b="0" lang="en-PH" sz="1800" spc="-1" strike="noStrike">
                          <a:latin typeface="Lato"/>
                          <a:ea typeface="PingFang SC"/>
                        </a:rPr>
                        <a:t> when I </a:t>
                      </a:r>
                      <a:r>
                        <a:rPr b="0" lang="en-PH" sz="1800" spc="-1" strike="noStrike" u="sng">
                          <a:uFillTx/>
                          <a:latin typeface="Lato"/>
                          <a:ea typeface="PingFang SC"/>
                        </a:rPr>
                        <a:t>did</a:t>
                      </a: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u="sng">
                          <a:uFillTx/>
                          <a:latin typeface="Lato"/>
                          <a:ea typeface="PingFang SC"/>
                        </a:rPr>
                        <a:t>not attain</a:t>
                      </a:r>
                      <a:r>
                        <a:rPr b="0" lang="en-PH" sz="1800" spc="-1" strike="noStrike">
                          <a:latin typeface="Lato"/>
                          <a:ea typeface="PingFang SC"/>
                        </a:rPr>
                        <a:t> my aspiration.</a:t>
                      </a:r>
                      <a:endParaRPr b="0" lang="en-PH" sz="1800" spc="-1" strike="noStrike">
                        <a:latin typeface="Arial"/>
                      </a:endParaRPr>
                    </a:p>
                    <a:p>
                      <a:pPr>
                        <a:lnSpc>
                          <a:spcPct val="150000"/>
                        </a:lnSpc>
                        <a:buNone/>
                      </a:pPr>
                      <a:r>
                        <a:rPr b="0" lang="en-PH" sz="1800" spc="-1" strike="noStrike">
                          <a:latin typeface="Lato"/>
                          <a:ea typeface="PingFang SC"/>
                        </a:rPr>
                        <a:t>2. </a:t>
                      </a:r>
                      <a:r>
                        <a:rPr b="0" lang="en-PH" sz="1800" spc="-1" strike="noStrike" u="sng">
                          <a:uFillTx/>
                          <a:latin typeface="Lato"/>
                          <a:ea typeface="PingFang SC"/>
                        </a:rPr>
                        <a:t>I don’t have all day</a:t>
                      </a:r>
                      <a:r>
                        <a:rPr b="0" lang="en-PH" sz="1800" spc="-1" strike="noStrike">
                          <a:latin typeface="Lato"/>
                          <a:ea typeface="PingFang SC"/>
                        </a:rPr>
                        <a:t> to wait for your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submission.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cc"/>
                    </a:solidFill>
                  </a:tcPr>
                </a:tc>
              </a:tr>
            </a:tbl>
          </a:graphicData>
        </a:graphic>
      </p:graphicFrame>
      <p:sp>
        <p:nvSpPr>
          <p:cNvPr id="144" name=""/>
          <p:cNvSpPr/>
          <p:nvPr/>
        </p:nvSpPr>
        <p:spPr>
          <a:xfrm>
            <a:off x="1440000" y="4932000"/>
            <a:ext cx="935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Figurative language uses words to give implied meanings or alter the literal meaning of the sentence.</a:t>
            </a:r>
            <a:endParaRPr b="0" lang="en-PH" sz="1800" spc="-1" strike="noStrike">
              <a:latin typeface="Arial"/>
            </a:endParaRPr>
          </a:p>
        </p:txBody>
      </p:sp>
      <p:sp>
        <p:nvSpPr>
          <p:cNvPr id="145" name=""/>
          <p:cNvSpPr/>
          <p:nvPr/>
        </p:nvSpPr>
        <p:spPr>
          <a:xfrm>
            <a:off x="1187640" y="57600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439280" y="1836000"/>
            <a:ext cx="774036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þnáþ"/>
              </a:rPr>
              <a:t>Positive and negative messages in figurative language:</a:t>
            </a:r>
            <a:endParaRPr b="0" lang="en-PH" sz="1800" spc="-1" strike="noStrike">
              <a:latin typeface="Arial"/>
            </a:endParaRPr>
          </a:p>
        </p:txBody>
      </p:sp>
      <p:sp>
        <p:nvSpPr>
          <p:cNvPr id="147" name=""/>
          <p:cNvSpPr/>
          <p:nvPr/>
        </p:nvSpPr>
        <p:spPr>
          <a:xfrm>
            <a:off x="1439280" y="2340000"/>
            <a:ext cx="936036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There is always a </a:t>
            </a:r>
            <a:r>
              <a:rPr b="0" lang="en-PH" sz="1800" spc="-1" strike="noStrike" u="sng">
                <a:uFillTx/>
                <a:latin typeface="Lato"/>
              </a:rPr>
              <a:t>silver lining</a:t>
            </a:r>
            <a:r>
              <a:rPr b="0" lang="en-PH" sz="1800" spc="-1" strike="noStrike">
                <a:latin typeface="Lato"/>
              </a:rPr>
              <a:t> after every storm.</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Silver lining” is used as a metaphor for optimism and hope.</a:t>
            </a:r>
            <a:endParaRPr b="0" lang="en-PH" sz="1800" spc="-1" strike="noStrike">
              <a:latin typeface="Arial"/>
            </a:endParaRPr>
          </a:p>
        </p:txBody>
      </p:sp>
      <p:sp>
        <p:nvSpPr>
          <p:cNvPr id="148" name=""/>
          <p:cNvSpPr/>
          <p:nvPr/>
        </p:nvSpPr>
        <p:spPr>
          <a:xfrm>
            <a:off x="1439280" y="3118680"/>
            <a:ext cx="882036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The </a:t>
            </a:r>
            <a:r>
              <a:rPr b="0" lang="en-PH" sz="1800" spc="-1" strike="noStrike" u="sng">
                <a:uFillTx/>
                <a:latin typeface="Lato"/>
              </a:rPr>
              <a:t>athlete</a:t>
            </a:r>
            <a:r>
              <a:rPr b="0" lang="en-PH" sz="1800" spc="-1" strike="noStrike">
                <a:latin typeface="Lato"/>
              </a:rPr>
              <a:t> ran </a:t>
            </a:r>
            <a:r>
              <a:rPr b="0" lang="en-PH" sz="1800" spc="-1" strike="noStrike" u="sng">
                <a:uFillTx/>
                <a:latin typeface="Lato"/>
              </a:rPr>
              <a:t>as swift as the wind</a:t>
            </a: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sentence compares the athlete’s performance to the wind in a simile.</a:t>
            </a:r>
            <a:endParaRPr b="0" lang="en-PH" sz="1800" spc="-1" strike="noStrike">
              <a:latin typeface="Arial"/>
            </a:endParaRPr>
          </a:p>
        </p:txBody>
      </p:sp>
      <p:sp>
        <p:nvSpPr>
          <p:cNvPr id="149" name=""/>
          <p:cNvSpPr/>
          <p:nvPr/>
        </p:nvSpPr>
        <p:spPr>
          <a:xfrm>
            <a:off x="1439280" y="3937680"/>
            <a:ext cx="979236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My world </a:t>
            </a:r>
            <a:r>
              <a:rPr b="0" lang="en-PH" sz="1800" spc="-1" strike="noStrike" u="sng">
                <a:uFillTx/>
                <a:latin typeface="Lato"/>
              </a:rPr>
              <a:t>shattered in pieces</a:t>
            </a:r>
            <a:r>
              <a:rPr b="0" lang="en-PH" sz="1800" spc="-1" strike="noStrike">
                <a:latin typeface="Lato"/>
              </a:rPr>
              <a:t> when I </a:t>
            </a:r>
            <a:r>
              <a:rPr b="0" lang="en-PH" sz="1800" spc="-1" strike="noStrike" u="sng">
                <a:uFillTx/>
                <a:latin typeface="Lato"/>
              </a:rPr>
              <a:t>did not attain</a:t>
            </a:r>
            <a:r>
              <a:rPr b="0" lang="en-PH" sz="1800" spc="-1" strike="noStrike">
                <a:latin typeface="Lato"/>
              </a:rPr>
              <a:t> my aspiration.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The subject exaggerates his or her experiences through the phrase </a:t>
            </a:r>
            <a:r>
              <a:rPr b="0" i="1" lang="en-PH" sz="1800" spc="-1" strike="noStrike">
                <a:latin typeface="Lato"/>
              </a:rPr>
              <a:t>shattered in       </a:t>
            </a:r>
            <a:endParaRPr b="0" lang="en-PH" sz="1800" spc="-1" strike="noStrike">
              <a:latin typeface="Arial"/>
            </a:endParaRPr>
          </a:p>
          <a:p>
            <a:pPr>
              <a:lnSpc>
                <a:spcPct val="100000"/>
              </a:lnSpc>
              <a:buNone/>
            </a:pPr>
            <a:r>
              <a:rPr b="0" i="1" lang="en-PH" sz="1800" spc="-1" strike="noStrike">
                <a:latin typeface="Lato"/>
              </a:rPr>
              <a:t>    </a:t>
            </a:r>
            <a:r>
              <a:rPr b="0" i="1" lang="en-PH" sz="1800" spc="-1" strike="noStrike">
                <a:latin typeface="Lato"/>
              </a:rPr>
              <a:t>pieces</a:t>
            </a:r>
            <a:r>
              <a:rPr b="0" lang="en-PH" sz="1800" spc="-1" strike="noStrike">
                <a:latin typeface="Lato"/>
              </a:rPr>
              <a:t> when he or she was unable to get what he or she wanted.</a:t>
            </a:r>
            <a:endParaRPr b="0" lang="en-PH" sz="1800" spc="-1" strike="noStrike">
              <a:latin typeface="Arial"/>
            </a:endParaRPr>
          </a:p>
        </p:txBody>
      </p:sp>
      <p:sp>
        <p:nvSpPr>
          <p:cNvPr id="150" name=""/>
          <p:cNvSpPr/>
          <p:nvPr/>
        </p:nvSpPr>
        <p:spPr>
          <a:xfrm>
            <a:off x="1367280" y="5220000"/>
            <a:ext cx="4808880" cy="49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51" name=""/>
          <p:cNvSpPr/>
          <p:nvPr/>
        </p:nvSpPr>
        <p:spPr>
          <a:xfrm>
            <a:off x="1475280" y="5038560"/>
            <a:ext cx="936036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4. I </a:t>
            </a:r>
            <a:r>
              <a:rPr b="0" lang="en-PH" sz="1800" spc="-1" strike="noStrike" u="sng">
                <a:uFillTx/>
                <a:latin typeface="Lato"/>
              </a:rPr>
              <a:t>don’t have all day</a:t>
            </a:r>
            <a:r>
              <a:rPr b="0" lang="en-PH" sz="1800" spc="-1" strike="noStrike">
                <a:latin typeface="Lato"/>
              </a:rPr>
              <a:t> to wait for your submission.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subject affirms that he or she does not have all the time to wait.</a:t>
            </a:r>
            <a:endParaRPr b="0" lang="en-PH" sz="1800" spc="-1" strike="noStrike">
              <a:latin typeface="Arial"/>
            </a:endParaRPr>
          </a:p>
        </p:txBody>
      </p:sp>
      <p:sp>
        <p:nvSpPr>
          <p:cNvPr id="152" name=""/>
          <p:cNvSpPr/>
          <p:nvPr/>
        </p:nvSpPr>
        <p:spPr>
          <a:xfrm>
            <a:off x="1079640" y="40788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408320" y="2299680"/>
            <a:ext cx="9571320" cy="3459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If we can identify the messages in a text, it will be easy for us to determine also its tone and the mood.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The </a:t>
            </a:r>
            <a:r>
              <a:rPr b="1" lang="en-PH" sz="1800" spc="-1" strike="noStrike">
                <a:latin typeface="Lato"/>
              </a:rPr>
              <a:t>tone</a:t>
            </a:r>
            <a:r>
              <a:rPr b="0" lang="en-PH" sz="1800" spc="-1" strike="noStrike">
                <a:latin typeface="Lato"/>
              </a:rPr>
              <a:t> is the attitude of the author toward the subject of the literary text. It is shown through the use of words and how these words mean to fulfill their emotional purpose.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On the other hand, the </a:t>
            </a:r>
            <a:r>
              <a:rPr b="1" lang="en-PH" sz="1800" spc="-1" strike="noStrike">
                <a:latin typeface="Lato"/>
              </a:rPr>
              <a:t>mood</a:t>
            </a:r>
            <a:r>
              <a:rPr b="0" lang="en-PH" sz="1800" spc="-1" strike="noStrike">
                <a:latin typeface="Lato"/>
              </a:rPr>
              <a:t> is the emotional atmosphere that the literary text creates in the minds of the reader. It is primarily through the depiction of setting where you initially feel the emotions.</a:t>
            </a:r>
            <a:endParaRPr b="0" lang="en-PH" sz="1800" spc="-1" strike="noStrike">
              <a:latin typeface="Arial"/>
            </a:endParaRPr>
          </a:p>
        </p:txBody>
      </p:sp>
      <p:sp>
        <p:nvSpPr>
          <p:cNvPr id="154" name=""/>
          <p:cNvSpPr/>
          <p:nvPr/>
        </p:nvSpPr>
        <p:spPr>
          <a:xfrm>
            <a:off x="1151640" y="56736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079640" y="387360"/>
            <a:ext cx="9899640" cy="1376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
        <p:nvSpPr>
          <p:cNvPr id="156" name=""/>
          <p:cNvSpPr/>
          <p:nvPr/>
        </p:nvSpPr>
        <p:spPr>
          <a:xfrm>
            <a:off x="1079640" y="1728000"/>
            <a:ext cx="999000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Complete the table on the next page with what you feel upon reading the lines from the Korean literary texts.</a:t>
            </a:r>
            <a:endParaRPr b="0" lang="en-PH" sz="1800" spc="-1" strike="noStrike">
              <a:latin typeface="Arial"/>
            </a:endParaRPr>
          </a:p>
        </p:txBody>
      </p:sp>
      <p:graphicFrame>
        <p:nvGraphicFramePr>
          <p:cNvPr id="157" name=""/>
          <p:cNvGraphicFramePr/>
          <p:nvPr/>
        </p:nvGraphicFramePr>
        <p:xfrm>
          <a:off x="1174680" y="2621160"/>
          <a:ext cx="9804960" cy="2589840"/>
        </p:xfrm>
        <a:graphic>
          <a:graphicData uri="http://schemas.openxmlformats.org/drawingml/2006/table">
            <a:tbl>
              <a:tblPr/>
              <a:tblGrid>
                <a:gridCol w="7807320"/>
                <a:gridCol w="1998000"/>
              </a:tblGrid>
              <a:tr h="371160">
                <a:tc>
                  <a:txBody>
                    <a:bodyPr lIns="90000" rIns="90000" anchor="ctr">
                      <a:noAutofit/>
                    </a:bodyPr>
                    <a:p>
                      <a:pPr algn="ctr">
                        <a:lnSpc>
                          <a:spcPct val="100000"/>
                        </a:lnSpc>
                        <a:buNone/>
                      </a:pPr>
                      <a:r>
                        <a:rPr b="0" lang="en-PH" sz="1800" spc="-1" strike="noStrike">
                          <a:latin typeface="Lato"/>
                        </a:rPr>
                        <a:t>Lines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 Feel That…</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39800">
                <a:tc>
                  <a:txBody>
                    <a:bodyPr lIns="90000" rIns="90000" anchor="t">
                      <a:noAutofit/>
                    </a:bodyPr>
                    <a:p>
                      <a:pPr>
                        <a:lnSpc>
                          <a:spcPct val="100000"/>
                        </a:lnSpc>
                        <a:buNone/>
                      </a:pPr>
                      <a:r>
                        <a:rPr b="0" lang="en-PH" sz="1600" spc="-1" strike="noStrike">
                          <a:latin typeface="Lato"/>
                        </a:rPr>
                        <a:t>“</a:t>
                      </a:r>
                      <a:r>
                        <a:rPr b="0" lang="en-PH" sz="1600" spc="-1" strike="noStrike">
                          <a:latin typeface="Lato"/>
                        </a:rPr>
                        <a:t>My husband had always been a tender and loving soulmate before he left for the war, but ever since he returned home, he has been unpredictable.”</a:t>
                      </a:r>
                      <a:endParaRPr b="0" lang="en-PH" sz="1600" spc="-1" strike="noStrike">
                        <a:latin typeface="Arial"/>
                      </a:endParaRPr>
                    </a:p>
                    <a:p>
                      <a:pPr>
                        <a:lnSpc>
                          <a:spcPct val="100000"/>
                        </a:lnSpc>
                        <a:buNone/>
                      </a:pPr>
                      <a:r>
                        <a:rPr b="0" lang="en-PH" sz="1600" spc="-1" strike="noStrike">
                          <a:latin typeface="Lato"/>
                        </a:rPr>
                        <a:t>From “The Tiger’s Whiskers,” Korean Folktale</a:t>
                      </a:r>
                      <a:endParaRPr b="0" lang="en-PH" sz="16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39800">
                <a:tc>
                  <a:txBody>
                    <a:bodyPr lIns="90000" rIns="90000" anchor="ctr">
                      <a:noAutofit/>
                    </a:bodyPr>
                    <a:p>
                      <a:pPr>
                        <a:lnSpc>
                          <a:spcPct val="100000"/>
                        </a:lnSpc>
                        <a:buNone/>
                      </a:pPr>
                      <a:r>
                        <a:rPr b="0" lang="en-PH" sz="1800" spc="-1" strike="noStrike">
                          <a:latin typeface="Lato"/>
                        </a:rPr>
                        <a:t>“</a:t>
                      </a:r>
                      <a:r>
                        <a:rPr b="0" lang="en-PH" sz="1800" spc="-1" strike="noStrike">
                          <a:latin typeface="Lato"/>
                        </a:rPr>
                        <a:t>It doesn’t feel right that my possession is in the hands of a stranger.”</a:t>
                      </a:r>
                      <a:endParaRPr b="0" lang="en-PH" sz="1800" spc="-1" strike="noStrike">
                        <a:latin typeface="Arial"/>
                      </a:endParaRPr>
                    </a:p>
                    <a:p>
                      <a:pPr>
                        <a:lnSpc>
                          <a:spcPct val="100000"/>
                        </a:lnSpc>
                        <a:buNone/>
                      </a:pPr>
                      <a:r>
                        <a:rPr b="0" lang="en-PH" sz="1800" spc="-1" strike="noStrike">
                          <a:latin typeface="Lato"/>
                        </a:rPr>
                        <a:t>From “Lie to Me,” drama series by Lee Soo-yeon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39440">
                <a:tc>
                  <a:txBody>
                    <a:bodyPr lIns="90000" rIns="90000" anchor="ctr">
                      <a:noAutofit/>
                    </a:bodyPr>
                    <a:p>
                      <a:pPr>
                        <a:lnSpc>
                          <a:spcPct val="100000"/>
                        </a:lnSpc>
                        <a:buNone/>
                      </a:pPr>
                      <a:r>
                        <a:rPr b="0" lang="en-PH" sz="1800" spc="-1" strike="noStrike">
                          <a:latin typeface="Lato"/>
                        </a:rPr>
                        <a:t>“</a:t>
                      </a:r>
                      <a:r>
                        <a:rPr b="0" lang="en-PH" sz="1800" spc="-1" strike="noStrike">
                          <a:latin typeface="Lato"/>
                        </a:rPr>
                        <a:t>She’s someone who can fi nd joy and hope in little things. Being with her brings me  joy.”</a:t>
                      </a:r>
                      <a:endParaRPr b="0" lang="en-PH" sz="1800" spc="-1" strike="noStrike">
                        <a:latin typeface="Arial"/>
                      </a:endParaRPr>
                    </a:p>
                    <a:p>
                      <a:pPr>
                        <a:lnSpc>
                          <a:spcPct val="100000"/>
                        </a:lnSpc>
                        <a:buNone/>
                      </a:pPr>
                      <a:r>
                        <a:rPr b="0" lang="en-PH" sz="1800" spc="-1" strike="noStrike">
                          <a:latin typeface="Lato"/>
                        </a:rPr>
                        <a:t>From “Full House,” drama series by Min Hyo-jung</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332000" y="2880000"/>
            <a:ext cx="9539640" cy="1928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I feel that there is such loneliness in the worry of knowing that your loved one’s attitude </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has changed.</a:t>
            </a:r>
            <a:endParaRPr b="0" lang="en-PH" sz="1800" spc="-1" strike="noStrike">
              <a:latin typeface="Arial"/>
            </a:endParaRPr>
          </a:p>
          <a:p>
            <a:pPr>
              <a:lnSpc>
                <a:spcPct val="150000"/>
              </a:lnSpc>
              <a:buNone/>
            </a:pPr>
            <a:r>
              <a:rPr b="0" lang="en-PH" sz="1800" spc="-1" strike="noStrike">
                <a:latin typeface="Lato"/>
              </a:rPr>
              <a:t>2. I feel that it is insecurity that causes a person to become too possessive.</a:t>
            </a:r>
            <a:endParaRPr b="0" lang="en-PH" sz="1800" spc="-1" strike="noStrike">
              <a:latin typeface="Arial"/>
            </a:endParaRPr>
          </a:p>
          <a:p>
            <a:pPr>
              <a:lnSpc>
                <a:spcPct val="150000"/>
              </a:lnSpc>
              <a:buNone/>
            </a:pPr>
            <a:r>
              <a:rPr b="0" lang="en-PH" sz="1800" spc="-1" strike="noStrike">
                <a:latin typeface="Lato"/>
              </a:rPr>
              <a:t>3. I feel that genuine joy does not count the quantity and amount of objects present.</a:t>
            </a:r>
            <a:endParaRPr b="0" lang="en-PH" sz="1800" spc="-1" strike="noStrike">
              <a:latin typeface="Arial"/>
            </a:endParaRPr>
          </a:p>
        </p:txBody>
      </p:sp>
      <p:sp>
        <p:nvSpPr>
          <p:cNvPr id="159" name=""/>
          <p:cNvSpPr/>
          <p:nvPr/>
        </p:nvSpPr>
        <p:spPr>
          <a:xfrm>
            <a:off x="1080360" y="720000"/>
            <a:ext cx="9899640" cy="125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
              </a:rPr>
              <a:t>Determining Tone and Mood through Positive and Negative Messages of a Text</a:t>
            </a:r>
            <a:endParaRPr b="0" lang="en-PH" sz="3200" spc="-1" strike="noStrike">
              <a:latin typeface="Arial"/>
            </a:endParaRPr>
          </a:p>
        </p:txBody>
      </p:sp>
      <p:sp>
        <p:nvSpPr>
          <p:cNvPr id="160" name=""/>
          <p:cNvSpPr/>
          <p:nvPr/>
        </p:nvSpPr>
        <p:spPr>
          <a:xfrm>
            <a:off x="5040000" y="1979640"/>
            <a:ext cx="269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4137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2023-07-11T14:58:39Z</dcterms:modified>
  <cp:revision>223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