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1320" cy="68472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8200" cy="2788200"/>
          </a:xfrm>
          <a:prstGeom prst="rect">
            <a:avLst/>
          </a:prstGeom>
          <a:ln w="0">
            <a:noFill/>
          </a:ln>
        </p:spPr>
      </p:pic>
      <p:sp>
        <p:nvSpPr>
          <p:cNvPr id="2" name="Rectangle 5"/>
          <p:cNvSpPr/>
          <p:nvPr/>
        </p:nvSpPr>
        <p:spPr>
          <a:xfrm>
            <a:off x="3487320" y="1475280"/>
            <a:ext cx="8693640" cy="38516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3640" cy="3733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1320" cy="624240"/>
          </a:xfrm>
          <a:prstGeom prst="rect">
            <a:avLst/>
          </a:prstGeom>
          <a:ln w="0">
            <a:noFill/>
          </a:ln>
        </p:spPr>
      </p:pic>
      <p:sp>
        <p:nvSpPr>
          <p:cNvPr id="43" name="Rectangle 7"/>
          <p:cNvSpPr/>
          <p:nvPr/>
        </p:nvSpPr>
        <p:spPr>
          <a:xfrm>
            <a:off x="10868760" y="0"/>
            <a:ext cx="959760" cy="9597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3840" cy="1023840"/>
          </a:xfrm>
          <a:prstGeom prst="rect">
            <a:avLst/>
          </a:prstGeom>
          <a:ln w="0">
            <a:noFill/>
          </a:ln>
        </p:spPr>
      </p:pic>
      <p:sp>
        <p:nvSpPr>
          <p:cNvPr id="45" name="TextBox 9"/>
          <p:cNvSpPr/>
          <p:nvPr/>
        </p:nvSpPr>
        <p:spPr>
          <a:xfrm>
            <a:off x="185400" y="6362280"/>
            <a:ext cx="4681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5640" cy="33739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08000"/>
            <a:ext cx="80895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PAGWAWAKAS NG KUWENTO GAMIT ANG DATING KAALAMAN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82400" cy="629640"/>
          </a:xfrm>
          <a:prstGeom prst="rect">
            <a:avLst/>
          </a:prstGeom>
          <a:noFill/>
          <a:ln w="0">
            <a:noFill/>
          </a:ln>
        </p:spPr>
        <p:style>
          <a:lnRef idx="0"/>
          <a:fillRef idx="0"/>
          <a:effectRef idx="0"/>
          <a:fontRef idx="minor"/>
        </p:style>
      </p:sp>
      <p:sp>
        <p:nvSpPr>
          <p:cNvPr id="126" name=""/>
          <p:cNvSpPr/>
          <p:nvPr/>
        </p:nvSpPr>
        <p:spPr>
          <a:xfrm>
            <a:off x="540000" y="3240000"/>
            <a:ext cx="10793160" cy="2513160"/>
          </a:xfrm>
          <a:prstGeom prst="rect">
            <a:avLst/>
          </a:prstGeom>
          <a:noFill/>
          <a:ln w="0">
            <a:noFill/>
          </a:ln>
        </p:spPr>
        <p:style>
          <a:lnRef idx="0"/>
          <a:fillRef idx="0"/>
          <a:effectRef idx="0"/>
          <a:fontRef idx="minor"/>
        </p:style>
      </p:sp>
      <p:sp>
        <p:nvSpPr>
          <p:cNvPr id="127" name="PlaceHolder 12"/>
          <p:cNvSpPr/>
          <p:nvPr/>
        </p:nvSpPr>
        <p:spPr>
          <a:xfrm>
            <a:off x="902520" y="1800000"/>
            <a:ext cx="10437120" cy="710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dula ay isang uri ng panitikan na itinatanghal sa entablado upang maipakita ang mga tagpo o eksena sa kuwento. Ito ay may tatlong bahagi:</a:t>
            </a:r>
            <a:endParaRPr b="0" lang="en-PH" sz="1800" spc="-1" strike="noStrike">
              <a:latin typeface="Arial"/>
            </a:endParaRPr>
          </a:p>
          <a:p>
            <a:pPr marL="360000">
              <a:lnSpc>
                <a:spcPct val="200000"/>
              </a:lnSpc>
              <a:buNone/>
            </a:pPr>
            <a:r>
              <a:rPr b="1" lang="en-PH" sz="1800" spc="-1" strike="noStrike">
                <a:solidFill>
                  <a:srgbClr val="000000"/>
                </a:solidFill>
                <a:latin typeface="Lato"/>
                <a:ea typeface="DejaVu Sans"/>
              </a:rPr>
              <a:t>1. Simula –</a:t>
            </a:r>
            <a:r>
              <a:rPr b="0" lang="en-PH" sz="1800" spc="-1" strike="noStrike">
                <a:solidFill>
                  <a:srgbClr val="000000"/>
                </a:solidFill>
                <a:latin typeface="Lato"/>
                <a:ea typeface="DejaVu Sans"/>
              </a:rPr>
              <a:t> ipinakikita nito ang tagpuan, tauhan, at sulyap sa suliranin.</a:t>
            </a:r>
            <a:endParaRPr b="0" lang="en-PH" sz="1800" spc="-1" strike="noStrike">
              <a:latin typeface="Arial"/>
            </a:endParaRPr>
          </a:p>
          <a:p>
            <a:pPr marL="360000">
              <a:lnSpc>
                <a:spcPct val="200000"/>
              </a:lnSpc>
              <a:buNone/>
            </a:pPr>
            <a:r>
              <a:rPr b="1" lang="en-PH" sz="1800" spc="-1" strike="noStrike">
                <a:solidFill>
                  <a:srgbClr val="000000"/>
                </a:solidFill>
                <a:latin typeface="Lato"/>
                <a:ea typeface="DejaVu Sans"/>
              </a:rPr>
              <a:t>2. Gitna –</a:t>
            </a:r>
            <a:r>
              <a:rPr b="0" lang="en-PH" sz="1800" spc="-1" strike="noStrike">
                <a:solidFill>
                  <a:srgbClr val="000000"/>
                </a:solidFill>
                <a:latin typeface="Lato"/>
                <a:ea typeface="DejaVu Sans"/>
              </a:rPr>
              <a:t> matutunghayan dito ang mga detalye at pangyayari hanggang sa kasukdulan ng kuwento.</a:t>
            </a:r>
            <a:endParaRPr b="0" lang="en-PH" sz="1800" spc="-1" strike="noStrike">
              <a:latin typeface="Arial"/>
            </a:endParaRPr>
          </a:p>
          <a:p>
            <a:pPr marL="360000">
              <a:lnSpc>
                <a:spcPct val="200000"/>
              </a:lnSpc>
              <a:buNone/>
            </a:pPr>
            <a:r>
              <a:rPr b="1" lang="en-PH" sz="1800" spc="-1" strike="noStrike">
                <a:solidFill>
                  <a:srgbClr val="000000"/>
                </a:solidFill>
                <a:latin typeface="Lato"/>
                <a:ea typeface="DejaVu Sans"/>
              </a:rPr>
              <a:t>3. Wakas –</a:t>
            </a:r>
            <a:r>
              <a:rPr b="0" lang="en-PH" sz="1800" spc="-1" strike="noStrike">
                <a:solidFill>
                  <a:srgbClr val="000000"/>
                </a:solidFill>
                <a:latin typeface="Lato"/>
                <a:ea typeface="DejaVu Sans"/>
              </a:rPr>
              <a:t> ito ang kinalabasan ng mga pangyayari o ng mga kalutasan ng mga suliranin nito.</a:t>
            </a:r>
            <a:endParaRPr b="0" lang="en-PH" sz="1800" spc="-1" strike="noStrike">
              <a:latin typeface="Arial"/>
            </a:endParaRPr>
          </a:p>
        </p:txBody>
      </p:sp>
      <p:sp>
        <p:nvSpPr>
          <p:cNvPr id="128" name="PlaceHolder 8"/>
          <p:cNvSpPr/>
          <p:nvPr/>
        </p:nvSpPr>
        <p:spPr>
          <a:xfrm>
            <a:off x="294840" y="0"/>
            <a:ext cx="10504800" cy="23346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KUWENTO</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2880000"/>
            <a:ext cx="12182400" cy="629640"/>
          </a:xfrm>
          <a:prstGeom prst="rect">
            <a:avLst/>
          </a:prstGeom>
          <a:noFill/>
          <a:ln w="0">
            <a:noFill/>
          </a:ln>
        </p:spPr>
        <p:style>
          <a:lnRef idx="0"/>
          <a:fillRef idx="0"/>
          <a:effectRef idx="0"/>
          <a:fontRef idx="minor"/>
        </p:style>
      </p:sp>
      <p:sp>
        <p:nvSpPr>
          <p:cNvPr id="130" name=""/>
          <p:cNvSpPr/>
          <p:nvPr/>
        </p:nvSpPr>
        <p:spPr>
          <a:xfrm>
            <a:off x="540000" y="3240000"/>
            <a:ext cx="10793160" cy="2513160"/>
          </a:xfrm>
          <a:prstGeom prst="rect">
            <a:avLst/>
          </a:prstGeom>
          <a:noFill/>
          <a:ln w="0">
            <a:noFill/>
          </a:ln>
        </p:spPr>
        <p:style>
          <a:lnRef idx="0"/>
          <a:fillRef idx="0"/>
          <a:effectRef idx="0"/>
          <a:fontRef idx="minor"/>
        </p:style>
      </p:sp>
      <p:sp>
        <p:nvSpPr>
          <p:cNvPr id="131" name="PlaceHolder 1"/>
          <p:cNvSpPr/>
          <p:nvPr/>
        </p:nvSpPr>
        <p:spPr>
          <a:xfrm>
            <a:off x="540720" y="1980000"/>
            <a:ext cx="10979280" cy="818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ito ay makikita sa huling bahagi ng kuwento. Maaari itong masaya o malungkot. Maaaring nagtagumpay ang pangunahing tauhan o maaari namang nabigo.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Dito matutunghayan ang kinalabasan ng mga pangyayari o ng mga kalutasan ng mga suliranin. May pagkakataong maganda ang wakas ng kuwento ngunit mayroon din namang hindi.</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May kuwento rin namang mahihinuha ng mga mambabasa ang kinalabasan nito. Sa pagbabago ng ilang bahagi ng kuwento, maaaring maiba ang wakas at mensahe nito.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Minsan naman ay binibigyan ng pagkakataon na ang mga mambabasa ang magbigay ng sariling wakas ng kuwento batay sa mga inilahad na pangyayari.</a:t>
            </a:r>
            <a:endParaRPr b="0" lang="en-PH" sz="1800" spc="-1" strike="noStrike">
              <a:latin typeface="Arial"/>
            </a:endParaRPr>
          </a:p>
        </p:txBody>
      </p:sp>
      <p:sp>
        <p:nvSpPr>
          <p:cNvPr id="132" name="PlaceHolder 2"/>
          <p:cNvSpPr/>
          <p:nvPr/>
        </p:nvSpPr>
        <p:spPr>
          <a:xfrm>
            <a:off x="295200" y="-174600"/>
            <a:ext cx="10504800" cy="23346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WAKAS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360000" y="2880000"/>
            <a:ext cx="12182400" cy="629640"/>
          </a:xfrm>
          <a:prstGeom prst="rect">
            <a:avLst/>
          </a:prstGeom>
          <a:noFill/>
          <a:ln w="0">
            <a:noFill/>
          </a:ln>
        </p:spPr>
        <p:style>
          <a:lnRef idx="0"/>
          <a:fillRef idx="0"/>
          <a:effectRef idx="0"/>
          <a:fontRef idx="minor"/>
        </p:style>
      </p:sp>
      <p:sp>
        <p:nvSpPr>
          <p:cNvPr id="134" name=""/>
          <p:cNvSpPr/>
          <p:nvPr/>
        </p:nvSpPr>
        <p:spPr>
          <a:xfrm>
            <a:off x="540000" y="3240000"/>
            <a:ext cx="10793160" cy="2513160"/>
          </a:xfrm>
          <a:prstGeom prst="rect">
            <a:avLst/>
          </a:prstGeom>
          <a:noFill/>
          <a:ln w="0">
            <a:noFill/>
          </a:ln>
        </p:spPr>
        <p:style>
          <a:lnRef idx="0"/>
          <a:fillRef idx="0"/>
          <a:effectRef idx="0"/>
          <a:fontRef idx="minor"/>
        </p:style>
      </p:sp>
      <p:sp>
        <p:nvSpPr>
          <p:cNvPr id="135" name="PlaceHolder 3"/>
          <p:cNvSpPr/>
          <p:nvPr/>
        </p:nvSpPr>
        <p:spPr>
          <a:xfrm>
            <a:off x="540000" y="2061360"/>
            <a:ext cx="10979280" cy="81864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Isipin kung ano ang gusto mong wakas: masaya, malungkot, o masalimuot.</a:t>
            </a:r>
            <a:endParaRPr b="0" lang="en-PH" sz="1800" spc="-1" strike="noStrike">
              <a:latin typeface="Arial"/>
            </a:endParaRPr>
          </a:p>
          <a:p>
            <a:pPr>
              <a:lnSpc>
                <a:spcPct val="20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Isipin kung ano ang gusto mong mangyari sa pangunahing tauhan: magtatagumpay ba siya o mabibigo?</a:t>
            </a:r>
            <a:endParaRPr b="0" lang="en-PH" sz="1800" spc="-1" strike="noStrike">
              <a:latin typeface="Arial"/>
            </a:endParaRPr>
          </a:p>
          <a:p>
            <a:pPr>
              <a:lnSpc>
                <a:spcPct val="20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Ilapat sa suliranin o problema ng pangunahing tauhan ang wakas ng kuwento. Ang pagkakalutas sa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s         suliranin ng pangunahing tauhan ay isang bahagi ng wakas ng kuwento.</a:t>
            </a:r>
            <a:endParaRPr b="0" lang="en-PH" sz="1800" spc="-1" strike="noStrike">
              <a:latin typeface="Arial"/>
            </a:endParaRPr>
          </a:p>
        </p:txBody>
      </p:sp>
      <p:sp>
        <p:nvSpPr>
          <p:cNvPr id="136" name="PlaceHolder 4"/>
          <p:cNvSpPr/>
          <p:nvPr/>
        </p:nvSpPr>
        <p:spPr>
          <a:xfrm>
            <a:off x="294840" y="5400"/>
            <a:ext cx="10504800" cy="2334600"/>
          </a:xfrm>
          <a:prstGeom prst="rect">
            <a:avLst/>
          </a:prstGeom>
          <a:noFill/>
          <a:ln w="0">
            <a:noFill/>
          </a:ln>
        </p:spPr>
        <p:style>
          <a:lnRef idx="0"/>
          <a:fillRef idx="0"/>
          <a:effectRef idx="0"/>
          <a:fontRef idx="minor"/>
        </p:style>
        <p:txBody>
          <a:bodyPr lIns="90000" rIns="90000" tIns="45000" bIns="45000" anchor="ctr">
            <a:normAutofit/>
          </a:bodyPr>
          <a:p>
            <a:pPr algn="ctr">
              <a:lnSpc>
                <a:spcPct val="115000"/>
              </a:lnSpc>
              <a:buNone/>
            </a:pPr>
            <a:endParaRPr b="0" lang="en-PH" sz="1800" spc="-1" strike="noStrike">
              <a:latin typeface="Arial"/>
            </a:endParaRPr>
          </a:p>
          <a:p>
            <a:pPr algn="ctr">
              <a:lnSpc>
                <a:spcPct val="115000"/>
              </a:lnSpc>
              <a:buNone/>
            </a:pPr>
            <a:endParaRPr b="0" lang="en-PH" sz="1800" spc="-1" strike="noStrike">
              <a:latin typeface="Arial"/>
            </a:endParaRPr>
          </a:p>
          <a:p>
            <a:pPr algn="ctr">
              <a:lnSpc>
                <a:spcPct val="115000"/>
              </a:lnSpc>
              <a:buNone/>
            </a:pPr>
            <a:r>
              <a:rPr b="1" lang="en-US" sz="2200" spc="-1" strike="noStrike">
                <a:solidFill>
                  <a:srgbClr val="000000"/>
                </a:solidFill>
                <a:latin typeface="Lato"/>
                <a:ea typeface="DejaVu Sans"/>
              </a:rPr>
              <a:t>MGA HAKBANG SA PAGSULAT NG WAKAS NG KUWENTO</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360000" y="2880000"/>
            <a:ext cx="12182400" cy="629640"/>
          </a:xfrm>
          <a:prstGeom prst="rect">
            <a:avLst/>
          </a:prstGeom>
          <a:noFill/>
          <a:ln w="0">
            <a:noFill/>
          </a:ln>
        </p:spPr>
        <p:style>
          <a:lnRef idx="0"/>
          <a:fillRef idx="0"/>
          <a:effectRef idx="0"/>
          <a:fontRef idx="minor"/>
        </p:style>
      </p:sp>
      <p:sp>
        <p:nvSpPr>
          <p:cNvPr id="138" name=""/>
          <p:cNvSpPr/>
          <p:nvPr/>
        </p:nvSpPr>
        <p:spPr>
          <a:xfrm>
            <a:off x="540000" y="3240000"/>
            <a:ext cx="10793160" cy="2513160"/>
          </a:xfrm>
          <a:prstGeom prst="rect">
            <a:avLst/>
          </a:prstGeom>
          <a:noFill/>
          <a:ln w="0">
            <a:noFill/>
          </a:ln>
        </p:spPr>
        <p:style>
          <a:lnRef idx="0"/>
          <a:fillRef idx="0"/>
          <a:effectRef idx="0"/>
          <a:fontRef idx="minor"/>
        </p:style>
      </p:sp>
      <p:sp>
        <p:nvSpPr>
          <p:cNvPr id="139" name="PlaceHolder 5"/>
          <p:cNvSpPr/>
          <p:nvPr/>
        </p:nvSpPr>
        <p:spPr>
          <a:xfrm>
            <a:off x="540000" y="1161360"/>
            <a:ext cx="10979280" cy="818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Magkakaroon ng paligsahan sa pagbasa nang malakas ang mga mag-aaral sa ikalawang baitang. Inihanda ng guro ang maikling palatuntunan. Nagsasanay sa pagbasa ang mga kalahok tuwing hapon. Naghahanda rin ang mga guro upang maging maayos ang pagtatanghal ng mga bata. Inanyayahan din ang mga magulang ng mga bata. Naglinis ng silid ang dyanitor at iniayos niya ang mga upuan dito. Ang lahat ay nananabik na sa gagawing paligsahan. Kapapaskil lamang ng paanyaya sa labas ng paaralan.</a:t>
            </a:r>
            <a:endParaRPr b="0" lang="en-PH" sz="1800" spc="-1" strike="noStrike">
              <a:latin typeface=""/>
              <a:ea typeface=""/>
            </a:endParaRPr>
          </a:p>
          <a:p>
            <a:pPr algn="just">
              <a:lnSpc>
                <a:spcPct val="150000"/>
              </a:lnSpc>
              <a:buNone/>
            </a:pPr>
            <a:endParaRPr b="0" lang="en-PH" sz="1800" spc="-1" strike="noStrike">
              <a:latin typeface=""/>
              <a:ea typeface=""/>
            </a:endParaRPr>
          </a:p>
          <a:p>
            <a:pPr algn="just">
              <a:lnSpc>
                <a:spcPct val="150000"/>
              </a:lnSpc>
              <a:buNone/>
            </a:pPr>
            <a:r>
              <a:rPr b="1" lang="en-PH" sz="1800" spc="-1" strike="noStrike">
                <a:solidFill>
                  <a:srgbClr val="000000"/>
                </a:solidFill>
                <a:latin typeface="Arial"/>
                <a:ea typeface="DejaVu Sans"/>
              </a:rPr>
              <a:t>MAAARING WAKAS NG KUWENTO:</a:t>
            </a:r>
            <a:endParaRPr b="0" lang="en-PH" sz="1800" spc="-1" strike="noStrike">
              <a:latin typeface=""/>
              <a:ea typeface=""/>
            </a:endParaRPr>
          </a:p>
          <a:p>
            <a:pPr algn="just">
              <a:lnSpc>
                <a:spcPct val="15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Naging matagumpay ang paligsahan at ang lahat ay naging masaya kahit ang mga hindi nagwagi sapagkat batid nilang pinag-isipan ng mga hurado ang nanalo at sapagkat sobrang pinaghandaan ito ng buong paaralan.</a:t>
            </a:r>
            <a:endParaRPr b="0" lang="en-PH" sz="1800" spc="-1" strike="noStrike">
              <a:latin typeface=""/>
              <a:ea typeface=""/>
            </a:endParaRPr>
          </a:p>
          <a:p>
            <a:pPr algn="just">
              <a:lnSpc>
                <a:spcPct val="150000"/>
              </a:lnSpc>
              <a:buNone/>
            </a:pPr>
            <a:r>
              <a:rPr b="0" lang="en-PH" sz="1800" spc="-1" strike="noStrike">
                <a:solidFill>
                  <a:srgbClr val="000000"/>
                </a:solidFill>
                <a:latin typeface="Arial"/>
                <a:ea typeface="DejaVu Sans"/>
              </a:rPr>
              <a:t>	</a:t>
            </a:r>
            <a:endParaRPr b="0" lang="en-PH" sz="1800" spc="-1" strike="noStrike">
              <a:latin typeface=""/>
              <a:ea typeface=""/>
            </a:endParaRPr>
          </a:p>
          <a:p>
            <a:pPr algn="just">
              <a:lnSpc>
                <a:spcPct val="150000"/>
              </a:lnSpc>
              <a:buNone/>
            </a:pPr>
            <a:r>
              <a:rPr b="0" lang="en-PH" sz="1800" spc="-1" strike="noStrike">
                <a:solidFill>
                  <a:srgbClr val="000000"/>
                </a:solidFill>
                <a:latin typeface="Arial"/>
                <a:ea typeface="DejaVu Sans"/>
              </a:rPr>
              <a:t>	</a:t>
            </a:r>
            <a:endParaRPr b="0" lang="en-PH" sz="1800" spc="-1" strike="noStrike">
              <a:latin typeface=""/>
              <a:ea typeface=""/>
            </a:endParaRPr>
          </a:p>
        </p:txBody>
      </p:sp>
      <p:sp>
        <p:nvSpPr>
          <p:cNvPr id="140" name="PlaceHolder 6"/>
          <p:cNvSpPr/>
          <p:nvPr/>
        </p:nvSpPr>
        <p:spPr>
          <a:xfrm>
            <a:off x="-3844800" y="-900000"/>
            <a:ext cx="10504800" cy="2334600"/>
          </a:xfrm>
          <a:prstGeom prst="rect">
            <a:avLst/>
          </a:prstGeom>
          <a:noFill/>
          <a:ln w="0">
            <a:noFill/>
          </a:ln>
        </p:spPr>
        <p:style>
          <a:lnRef idx="0"/>
          <a:fillRef idx="0"/>
          <a:effectRef idx="0"/>
          <a:fontRef idx="minor"/>
        </p:style>
        <p:txBody>
          <a:bodyPr lIns="90000" rIns="90000" tIns="45000" bIns="45000" anchor="ctr">
            <a:normAutofit/>
          </a:bodyPr>
          <a:p>
            <a:pPr algn="ctr">
              <a:lnSpc>
                <a:spcPct val="115000"/>
              </a:lnSpc>
              <a:buNone/>
            </a:pPr>
            <a:endParaRPr b="0" lang="en-PH" sz="1800" spc="-1" strike="noStrike">
              <a:latin typeface="Arial"/>
            </a:endParaRPr>
          </a:p>
          <a:p>
            <a:pPr algn="ctr">
              <a:lnSpc>
                <a:spcPct val="115000"/>
              </a:lnSpc>
              <a:buNone/>
            </a:pPr>
            <a:endParaRPr b="0" lang="en-PH" sz="1800" spc="-1" strike="noStrike">
              <a:latin typeface="Arial"/>
            </a:endParaRPr>
          </a:p>
          <a:p>
            <a:pPr algn="ctr">
              <a:lnSpc>
                <a:spcPct val="115000"/>
              </a:lnSpc>
              <a:buNone/>
            </a:pPr>
            <a:r>
              <a:rPr b="1" lang="en-US" sz="2200" spc="-1" strike="noStrike">
                <a:solidFill>
                  <a:srgbClr val="000000"/>
                </a:solidFill>
                <a:latin typeface="Lato"/>
                <a:ea typeface="DejaVu Sans"/>
              </a:rPr>
              <a:t>HALIMBAWA:</a:t>
            </a:r>
            <a:endParaRPr b="0" lang="en-PH" sz="2200" spc="-1" strike="noStrike">
              <a:latin typeface="Arial"/>
            </a:endParaRPr>
          </a:p>
        </p:txBody>
      </p:sp>
      <p:sp>
        <p:nvSpPr>
          <p:cNvPr id="141" name=""/>
          <p:cNvSpPr/>
          <p:nvPr/>
        </p:nvSpPr>
        <p:spPr>
          <a:xfrm>
            <a:off x="540000" y="1161360"/>
            <a:ext cx="11160000" cy="2348280"/>
          </a:xfrm>
          <a:prstGeom prst="rect">
            <a:avLst/>
          </a:prstGeom>
          <a:noFill/>
          <a:ln w="0">
            <a:solidFill>
              <a:srgbClr val="000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itle 1"/>
          <p:cNvSpPr/>
          <p:nvPr/>
        </p:nvSpPr>
        <p:spPr>
          <a:xfrm>
            <a:off x="1523880" y="1799640"/>
            <a:ext cx="9133200" cy="237672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360000" y="2880000"/>
            <a:ext cx="12182400" cy="629640"/>
          </a:xfrm>
          <a:prstGeom prst="rect">
            <a:avLst/>
          </a:prstGeom>
          <a:noFill/>
          <a:ln w="0">
            <a:noFill/>
          </a:ln>
        </p:spPr>
        <p:style>
          <a:lnRef idx="0"/>
          <a:fillRef idx="0"/>
          <a:effectRef idx="0"/>
          <a:fontRef idx="minor"/>
        </p:style>
      </p:sp>
      <p:sp>
        <p:nvSpPr>
          <p:cNvPr id="144" name=""/>
          <p:cNvSpPr/>
          <p:nvPr/>
        </p:nvSpPr>
        <p:spPr>
          <a:xfrm>
            <a:off x="540000" y="3240000"/>
            <a:ext cx="10793160" cy="2513160"/>
          </a:xfrm>
          <a:prstGeom prst="rect">
            <a:avLst/>
          </a:prstGeom>
          <a:noFill/>
          <a:ln w="0">
            <a:noFill/>
          </a:ln>
        </p:spPr>
        <p:style>
          <a:lnRef idx="0"/>
          <a:fillRef idx="0"/>
          <a:effectRef idx="0"/>
          <a:fontRef idx="minor"/>
        </p:style>
      </p:sp>
      <p:sp>
        <p:nvSpPr>
          <p:cNvPr id="145" name="PlaceHolder 10"/>
          <p:cNvSpPr/>
          <p:nvPr/>
        </p:nvSpPr>
        <p:spPr>
          <a:xfrm>
            <a:off x="360000" y="548280"/>
            <a:ext cx="10978560" cy="710280"/>
          </a:xfrm>
          <a:prstGeom prst="rect">
            <a:avLst/>
          </a:prstGeom>
          <a:noFill/>
          <a:ln w="0">
            <a:noFill/>
          </a:ln>
        </p:spPr>
        <p:style>
          <a:lnRef idx="0"/>
          <a:fillRef idx="0"/>
          <a:effectRef idx="0"/>
          <a:fontRef idx="minor"/>
        </p:style>
      </p:sp>
      <p:sp>
        <p:nvSpPr>
          <p:cNvPr id="146" name="PlaceHolder 11"/>
          <p:cNvSpPr/>
          <p:nvPr/>
        </p:nvSpPr>
        <p:spPr>
          <a:xfrm>
            <a:off x="295200" y="-360000"/>
            <a:ext cx="10504800" cy="23346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1800" spc="-1" strike="noStrike">
                <a:solidFill>
                  <a:srgbClr val="000000"/>
                </a:solidFill>
                <a:latin typeface="Lato"/>
                <a:ea typeface="DejaVu Sans"/>
              </a:rPr>
              <a:t>Panuto: </a:t>
            </a:r>
            <a:r>
              <a:rPr b="0" lang="en-US" sz="1800" spc="-1" strike="noStrike">
                <a:solidFill>
                  <a:srgbClr val="000000"/>
                </a:solidFill>
                <a:latin typeface="Lato"/>
                <a:ea typeface="DejaVu Sans"/>
              </a:rPr>
              <a:t>Pagtapatin ang Hanay A na naglalaman ng iba’t ibang sitwasyon </a:t>
            </a:r>
            <a:r>
              <a:rPr b="0" lang="en-US" sz="1800" spc="-1" strike="noStrike">
                <a:solidFill>
                  <a:srgbClr val="000000"/>
                </a:solidFill>
                <a:latin typeface="Lato"/>
                <a:ea typeface="DejaVu Sans"/>
              </a:rPr>
              <a:t> sa Hanay B na naglalaman naman ng mga maaaring maging wakas ng kuwento. Isulat ang titik ng tamang sagot sa iyong kuwaderno.</a:t>
            </a:r>
            <a:endParaRPr b="0" lang="en-PH" sz="1800" spc="-1" strike="noStrike">
              <a:latin typeface="Arial"/>
            </a:endParaRPr>
          </a:p>
        </p:txBody>
      </p:sp>
      <p:sp>
        <p:nvSpPr>
          <p:cNvPr id="147" name=""/>
          <p:cNvSpPr/>
          <p:nvPr/>
        </p:nvSpPr>
        <p:spPr>
          <a:xfrm>
            <a:off x="6480000" y="1941480"/>
            <a:ext cx="4860000" cy="25585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a. Siya ay nagwagi sa timpalak.</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b. Basa siyang umuwi sa kanilang tahanan at nagkaroon siya ng sipon kinabukasan.</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c. Ipinagmamalaki siya ng kaniyang mga magulang at ibinili pa ito ng paborito niyang pagkain.</a:t>
            </a:r>
            <a:endParaRPr b="0" lang="en-PH" sz="1800" spc="-1" strike="noStrike">
              <a:latin typeface="Arial"/>
            </a:endParaRPr>
          </a:p>
        </p:txBody>
      </p:sp>
      <p:sp>
        <p:nvSpPr>
          <p:cNvPr id="148" name=""/>
          <p:cNvSpPr/>
          <p:nvPr/>
        </p:nvSpPr>
        <p:spPr>
          <a:xfrm>
            <a:off x="720000" y="1581480"/>
            <a:ext cx="4860000" cy="25585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 Pauwi na si Mac sa kanilang tahanan nang biglang bumuhos ang malakas na ulan. </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Labis nagsasanay si Nikko sa darating na palarong-pambansa sapagkat sasali siya sa timpalak na </a:t>
            </a:r>
            <a:r>
              <a:rPr b="0" i="1" lang="en-PH" sz="1800" spc="-1" strike="noStrike">
                <a:solidFill>
                  <a:srgbClr val="000000"/>
                </a:solidFill>
                <a:latin typeface="Lato"/>
                <a:ea typeface="DejaVu Sans"/>
              </a:rPr>
              <a:t>swimming.</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Umuwing may bitbit na medalya si Chris mula sa sinalihan niyang timpalak sa masining na pagbigkas ng kuwento.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360000" y="2880000"/>
            <a:ext cx="12182400" cy="629640"/>
          </a:xfrm>
          <a:prstGeom prst="rect">
            <a:avLst/>
          </a:prstGeom>
          <a:noFill/>
          <a:ln w="0">
            <a:noFill/>
          </a:ln>
        </p:spPr>
        <p:style>
          <a:lnRef idx="0"/>
          <a:fillRef idx="0"/>
          <a:effectRef idx="0"/>
          <a:fontRef idx="minor"/>
        </p:style>
      </p:sp>
      <p:sp>
        <p:nvSpPr>
          <p:cNvPr id="150" name=""/>
          <p:cNvSpPr/>
          <p:nvPr/>
        </p:nvSpPr>
        <p:spPr>
          <a:xfrm>
            <a:off x="540000" y="3240000"/>
            <a:ext cx="10793160" cy="2513160"/>
          </a:xfrm>
          <a:prstGeom prst="rect">
            <a:avLst/>
          </a:prstGeom>
          <a:noFill/>
          <a:ln w="0">
            <a:noFill/>
          </a:ln>
        </p:spPr>
        <p:style>
          <a:lnRef idx="0"/>
          <a:fillRef idx="0"/>
          <a:effectRef idx="0"/>
          <a:fontRef idx="minor"/>
        </p:style>
      </p:sp>
      <p:sp>
        <p:nvSpPr>
          <p:cNvPr id="151" name="PlaceHolder 14"/>
          <p:cNvSpPr/>
          <p:nvPr/>
        </p:nvSpPr>
        <p:spPr>
          <a:xfrm>
            <a:off x="360000" y="548280"/>
            <a:ext cx="10978560" cy="710280"/>
          </a:xfrm>
          <a:prstGeom prst="rect">
            <a:avLst/>
          </a:prstGeom>
          <a:noFill/>
          <a:ln w="0">
            <a:noFill/>
          </a:ln>
        </p:spPr>
        <p:style>
          <a:lnRef idx="0"/>
          <a:fillRef idx="0"/>
          <a:effectRef idx="0"/>
          <a:fontRef idx="minor"/>
        </p:style>
      </p:sp>
      <p:sp>
        <p:nvSpPr>
          <p:cNvPr id="152" name="PlaceHolder 16"/>
          <p:cNvSpPr/>
          <p:nvPr/>
        </p:nvSpPr>
        <p:spPr>
          <a:xfrm>
            <a:off x="180000" y="-900000"/>
            <a:ext cx="10504800" cy="23346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SUSI SA PAGWAWASTO:</a:t>
            </a:r>
            <a:endParaRPr b="0" lang="en-PH" sz="3600" spc="-1" strike="noStrike">
              <a:latin typeface="Arial"/>
            </a:endParaRPr>
          </a:p>
        </p:txBody>
      </p:sp>
      <p:sp>
        <p:nvSpPr>
          <p:cNvPr id="153" name=""/>
          <p:cNvSpPr/>
          <p:nvPr/>
        </p:nvSpPr>
        <p:spPr>
          <a:xfrm>
            <a:off x="1800000" y="1259280"/>
            <a:ext cx="8099280" cy="264924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Arial"/>
                <a:ea typeface="DejaVu Sans"/>
              </a:rPr>
              <a:t>1. B</a:t>
            </a:r>
            <a:endParaRPr b="0" lang="en-PH" sz="1800" spc="-1" strike="noStrike">
              <a:latin typeface="Arial"/>
            </a:endParaRPr>
          </a:p>
          <a:p>
            <a:pPr>
              <a:lnSpc>
                <a:spcPct val="200000"/>
              </a:lnSpc>
              <a:buNone/>
            </a:pPr>
            <a:r>
              <a:rPr b="0" lang="en-PH" sz="1800" spc="-1" strike="noStrike">
                <a:solidFill>
                  <a:srgbClr val="000000"/>
                </a:solidFill>
                <a:latin typeface="Arial"/>
                <a:ea typeface="DejaVu Sans"/>
              </a:rPr>
              <a:t>2. A</a:t>
            </a:r>
            <a:endParaRPr b="0" lang="en-PH" sz="1800" spc="-1" strike="noStrike">
              <a:latin typeface="Arial"/>
            </a:endParaRPr>
          </a:p>
          <a:p>
            <a:pPr>
              <a:lnSpc>
                <a:spcPct val="200000"/>
              </a:lnSpc>
              <a:buNone/>
            </a:pPr>
            <a:r>
              <a:rPr b="0" lang="en-PH" sz="1800" spc="-1" strike="noStrike">
                <a:solidFill>
                  <a:srgbClr val="000000"/>
                </a:solidFill>
                <a:latin typeface="Arial"/>
                <a:ea typeface="DejaVu Sans"/>
              </a:rPr>
              <a:t>3. C</a:t>
            </a:r>
            <a:endParaRPr b="0" lang="en-PH" sz="1800" spc="-1" strike="noStrike">
              <a:latin typeface="Arial"/>
            </a:endParaRPr>
          </a:p>
          <a:p>
            <a:pPr>
              <a:lnSpc>
                <a:spcPct val="2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2052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2023-03-22T10:39:20Z</dcterms:modified>
  <cp:revision>128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