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19.png" ContentType="image/png"/>
  <Override PartName="/ppt/media/image14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2680" cy="6838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9560" cy="2779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5000" cy="38430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5000" cy="364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2680" cy="615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1120" cy="9511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5200" cy="1015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7000" cy="33652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80000"/>
            <a:ext cx="8080920" cy="134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Amazing Albay</a:t>
            </a:r>
            <a:endParaRPr b="0" lang="en-PH" sz="36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US" sz="32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(Adjectives)</a:t>
            </a:r>
            <a:endParaRPr b="0" lang="en-PH" sz="32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974520" y="64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4523400" y="576000"/>
            <a:ext cx="6011280" cy="53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On our last day, before we got to the airport, my parents shopped for native products like pili nut candies, dried fish, pancit, and abaca handicrafts.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Soon, it was ti me to go home. I gave a last look at the beautiful Mayon Volcano.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469760" cy="622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332000" y="720000"/>
            <a:ext cx="8818560" cy="5219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solidFill>
            <a:srgbClr val="729fcf">
              <a:alpha val="1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]ëþ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]ëþ"/>
              </a:rPr>
              <a:t>Think Well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1. How will you describe Mayon Volcano?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2. Why is Albay an interesting place to visit?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3. Ask each other questions about the story.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8388000" y="3024000"/>
            <a:ext cx="3312000" cy="309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2520000" y="396000"/>
            <a:ext cx="7919280" cy="554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/>
          <p:nvPr/>
        </p:nvSpPr>
        <p:spPr>
          <a:xfrm>
            <a:off x="360000" y="360000"/>
            <a:ext cx="2241720" cy="35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Rhymes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400" spc="-1" strike="noStrike">
              <a:latin typeface="Lato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880000" y="720000"/>
            <a:ext cx="3338280" cy="503928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6219000" y="720000"/>
            <a:ext cx="395712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Old Mother Hubbard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Old Mother Hubbard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went to the cupboard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to get her poor dog a bone.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But when she got there,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cupboard was bare.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so the poor dog had none.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17640" y="4500000"/>
            <a:ext cx="1961640" cy="16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2520000" y="396000"/>
            <a:ext cx="7919280" cy="554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360000" y="360000"/>
            <a:ext cx="2241720" cy="16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Rhymes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6219000" y="720000"/>
            <a:ext cx="395712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Pussycat, Pussycat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Pussycat, pussycat,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where have you been?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I've been up to London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to visit the Queen.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Pussycat pussycat,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did you do there?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I frightened a little mouse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under her chair.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7640" y="4500000"/>
            <a:ext cx="1961640" cy="167148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2700000" y="1620000"/>
            <a:ext cx="3599280" cy="26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2520000" y="396000"/>
            <a:ext cx="7919280" cy="554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/>
          <p:nvPr/>
        </p:nvSpPr>
        <p:spPr>
          <a:xfrm>
            <a:off x="360000" y="360000"/>
            <a:ext cx="2241720" cy="16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Rhymes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17640" y="4500000"/>
            <a:ext cx="1961640" cy="167148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2919240" y="702360"/>
            <a:ext cx="3740040" cy="480348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/>
          <p:nvPr/>
        </p:nvSpPr>
        <p:spPr>
          <a:xfrm>
            <a:off x="5580000" y="720000"/>
            <a:ext cx="452412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Six Little Mice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Six little mice sat down to spin;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Pussy passed by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she peeped in.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are you doing,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my little men?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Weaving coats for gentlemen.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2520000" y="396000"/>
            <a:ext cx="7919280" cy="554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noFill/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180000" y="360000"/>
            <a:ext cx="2519280" cy="39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Oral Language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Rhymes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17640" y="4500000"/>
            <a:ext cx="1961640" cy="1671480"/>
          </a:xfrm>
          <a:prstGeom prst="rect">
            <a:avLst/>
          </a:prstGeom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2811960" y="720000"/>
            <a:ext cx="3479040" cy="485928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5940000" y="720000"/>
            <a:ext cx="4488120" cy="48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The Old Woman Who Lived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in a Shoe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There was an old woman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who lived in a shoe;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She had so many children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She didn’t know what to do.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She gave them some broth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without any bread,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And whipped them all soundly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and put them to bed.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1332000" y="1116000"/>
            <a:ext cx="8818560" cy="320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solidFill>
            <a:srgbClr val="729fcf">
              <a:alpha val="9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]ëþ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€ž]ëþ"/>
              </a:rPr>
              <a:t>Grammar:</a:t>
            </a:r>
            <a:endParaRPr b="0" lang="en-PH" sz="2400" spc="-1" strike="noStrike">
              <a:latin typeface="Arial"/>
              <a:ea typeface="PingFang SC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Adjectives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describe people, places, things, and events.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7200000" y="3240000"/>
            <a:ext cx="3059280" cy="28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830520" y="180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Phonological Awareness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Rhyming Words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Recall that words rhyme when they have the same ending sound. Sing and cling rhyme because both of them end with the “-ing” sound.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049400" y="2563560"/>
            <a:ext cx="2945880" cy="2978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4140000" y="2563560"/>
            <a:ext cx="2879280" cy="2978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7200000" y="2520000"/>
            <a:ext cx="3328560" cy="302184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sp>
        <p:nvSpPr>
          <p:cNvPr id="129" name=""/>
          <p:cNvSpPr/>
          <p:nvPr/>
        </p:nvSpPr>
        <p:spPr>
          <a:xfrm>
            <a:off x="1473120" y="5623560"/>
            <a:ext cx="2234160" cy="4964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tall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ball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7272000" y="5623560"/>
            <a:ext cx="3240000" cy="4964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ground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     found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4137120" y="5623560"/>
            <a:ext cx="2846880" cy="49644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clown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brown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974520" y="504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974520" y="4939560"/>
            <a:ext cx="2985480" cy="602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jump 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bump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488000" y="4939560"/>
            <a:ext cx="3023280" cy="602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nurse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  purse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35" name=""/>
          <p:cNvSpPr/>
          <p:nvPr/>
        </p:nvSpPr>
        <p:spPr>
          <a:xfrm>
            <a:off x="4320000" y="4939560"/>
            <a:ext cx="2880000" cy="60228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mouse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      house</a:t>
            </a:r>
            <a:endParaRPr b="0" lang="en-PH" sz="2400" spc="-1" strike="noStrike">
              <a:latin typeface="Lato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990720" y="720000"/>
            <a:ext cx="2968560" cy="3959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4140000" y="720000"/>
            <a:ext cx="3059280" cy="3959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7380000" y="720000"/>
            <a:ext cx="3059280" cy="3959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974520" y="216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Book and Print Knowledge</a:t>
            </a:r>
            <a:endParaRPr b="0" lang="en-PH" sz="2400" spc="-1" strike="noStrike">
              <a:latin typeface="Lato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Below is a page from a book. It is called Table of Contents. It is a list of the topics or titles that the book contains. It also gives the page number where each topic can be found.</a:t>
            </a:r>
            <a:endParaRPr b="0" lang="en-PH" sz="2400" spc="-1" strike="noStrike">
              <a:latin typeface="Lato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400" spc="-1" strike="noStrike">
              <a:latin typeface="Lato"/>
            </a:endParaRPr>
          </a:p>
        </p:txBody>
      </p:sp>
      <p:sp>
        <p:nvSpPr>
          <p:cNvPr id="140" name=""/>
          <p:cNvSpPr/>
          <p:nvPr/>
        </p:nvSpPr>
        <p:spPr>
          <a:xfrm>
            <a:off x="1440000" y="1980000"/>
            <a:ext cx="8458560" cy="4140000"/>
          </a:xfrm>
          <a:custGeom>
            <a:avLst/>
            <a:gdLst/>
            <a:ahLst/>
            <a:rect l="l" t="t" r="r" b="b"/>
            <a:pathLst>
              <a:path w="23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1334" y="13001"/>
                </a:lnTo>
                <a:lnTo>
                  <a:pt x="21334" y="13001"/>
                </a:lnTo>
                <a:cubicBezTo>
                  <a:pt x="21715" y="13001"/>
                  <a:pt x="22088" y="12901"/>
                  <a:pt x="22418" y="12711"/>
                </a:cubicBezTo>
                <a:cubicBezTo>
                  <a:pt x="22747" y="12521"/>
                  <a:pt x="23021" y="12247"/>
                  <a:pt x="23211" y="11918"/>
                </a:cubicBezTo>
                <a:cubicBezTo>
                  <a:pt x="23401" y="11588"/>
                  <a:pt x="23501" y="11215"/>
                  <a:pt x="23501" y="10834"/>
                </a:cubicBezTo>
                <a:lnTo>
                  <a:pt x="23501" y="2166"/>
                </a:lnTo>
                <a:lnTo>
                  <a:pt x="23501" y="2167"/>
                </a:lnTo>
                <a:lnTo>
                  <a:pt x="23501" y="2167"/>
                </a:lnTo>
                <a:cubicBezTo>
                  <a:pt x="23501" y="1786"/>
                  <a:pt x="23401" y="1413"/>
                  <a:pt x="23211" y="1083"/>
                </a:cubicBezTo>
                <a:cubicBezTo>
                  <a:pt x="23021" y="754"/>
                  <a:pt x="22747" y="480"/>
                  <a:pt x="22418" y="290"/>
                </a:cubicBezTo>
                <a:cubicBezTo>
                  <a:pt x="22088" y="100"/>
                  <a:pt x="21715" y="0"/>
                  <a:pt x="21334" y="0"/>
                </a:cubicBezTo>
                <a:lnTo>
                  <a:pt x="2166" y="0"/>
                </a:lnTo>
              </a:path>
            </a:pathLst>
          </a:custGeom>
          <a:solidFill>
            <a:srgbClr val="dee6ef">
              <a:alpha val="2000"/>
            </a:srgbClr>
          </a:solidFill>
          <a:ln w="0">
            <a:solidFill>
              <a:srgbClr val="2a609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TABLE OF CONTENTS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Title of the Story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Page Number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Music Maker................................................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Day at the Fair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10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Duel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..................................................................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21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Seals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...........................................................................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26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Surprise for Mom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30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 Day at the Farm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................................................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42 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highlight>
                  <a:srgbClr val="f7d1d5"/>
                </a:highlight>
                <a:latin typeface="Lato"/>
                <a:ea typeface="DejaVu Sans"/>
              </a:rPr>
              <a:t>Vocabulary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332000" y="936000"/>
            <a:ext cx="8818560" cy="500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solidFill>
            <a:srgbClr val="729fcf">
              <a:alpha val="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Recall the repeating words you have studied. Here are more examples of repeating words: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knock-knock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–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 a sound made when you hit a door;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sometimes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used as the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first line of a joke.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Make a knock-knock on the door.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pitter-patter 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–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 sound of quick light steps or taps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I hear the pitter-patter of the raindrops on our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roof.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974520" y="46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Vocabulary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332000" y="936000"/>
            <a:ext cx="8818560" cy="5003280"/>
          </a:xfrm>
          <a:custGeom>
            <a:avLst/>
            <a:gdLst/>
            <a:ahLst/>
            <a:rect l="l" t="t" r="r" b="b"/>
            <a:pathLst>
              <a:path w="24502" h="13002">
                <a:moveTo>
                  <a:pt x="2166" y="0"/>
                </a:moveTo>
                <a:lnTo>
                  <a:pt x="2167" y="0"/>
                </a:lnTo>
                <a:cubicBezTo>
                  <a:pt x="1786" y="0"/>
                  <a:pt x="1413" y="100"/>
                  <a:pt x="1083" y="290"/>
                </a:cubicBezTo>
                <a:cubicBezTo>
                  <a:pt x="754" y="480"/>
                  <a:pt x="480" y="754"/>
                  <a:pt x="290" y="1083"/>
                </a:cubicBezTo>
                <a:cubicBezTo>
                  <a:pt x="100" y="1413"/>
                  <a:pt x="0" y="1786"/>
                  <a:pt x="0" y="2167"/>
                </a:cubicBezTo>
                <a:lnTo>
                  <a:pt x="0" y="10834"/>
                </a:lnTo>
                <a:lnTo>
                  <a:pt x="0" y="10834"/>
                </a:lnTo>
                <a:cubicBezTo>
                  <a:pt x="0" y="11215"/>
                  <a:pt x="100" y="11588"/>
                  <a:pt x="290" y="11918"/>
                </a:cubicBezTo>
                <a:cubicBezTo>
                  <a:pt x="480" y="12247"/>
                  <a:pt x="754" y="12521"/>
                  <a:pt x="1083" y="12711"/>
                </a:cubicBezTo>
                <a:cubicBezTo>
                  <a:pt x="1413" y="12901"/>
                  <a:pt x="1786" y="13001"/>
                  <a:pt x="2167" y="13001"/>
                </a:cubicBezTo>
                <a:lnTo>
                  <a:pt x="22334" y="13001"/>
                </a:lnTo>
                <a:lnTo>
                  <a:pt x="22334" y="13001"/>
                </a:lnTo>
                <a:cubicBezTo>
                  <a:pt x="22715" y="13001"/>
                  <a:pt x="23088" y="12901"/>
                  <a:pt x="23418" y="12711"/>
                </a:cubicBezTo>
                <a:cubicBezTo>
                  <a:pt x="23747" y="12521"/>
                  <a:pt x="24021" y="12247"/>
                  <a:pt x="24211" y="11918"/>
                </a:cubicBezTo>
                <a:cubicBezTo>
                  <a:pt x="24401" y="11588"/>
                  <a:pt x="24501" y="11215"/>
                  <a:pt x="24501" y="10834"/>
                </a:cubicBezTo>
                <a:lnTo>
                  <a:pt x="24501" y="2166"/>
                </a:lnTo>
                <a:lnTo>
                  <a:pt x="24501" y="2167"/>
                </a:lnTo>
                <a:lnTo>
                  <a:pt x="24501" y="2167"/>
                </a:lnTo>
                <a:cubicBezTo>
                  <a:pt x="24501" y="1786"/>
                  <a:pt x="24401" y="1413"/>
                  <a:pt x="24211" y="1083"/>
                </a:cubicBezTo>
                <a:cubicBezTo>
                  <a:pt x="24021" y="754"/>
                  <a:pt x="23747" y="480"/>
                  <a:pt x="23418" y="290"/>
                </a:cubicBezTo>
                <a:cubicBezTo>
                  <a:pt x="23088" y="100"/>
                  <a:pt x="22715" y="0"/>
                  <a:pt x="22334" y="0"/>
                </a:cubicBezTo>
                <a:lnTo>
                  <a:pt x="2166" y="0"/>
                </a:lnTo>
              </a:path>
            </a:pathLst>
          </a:custGeom>
          <a:solidFill>
            <a:srgbClr val="729fcf">
              <a:alpha val="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3. sing-song –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a manner of speaking in which your voice rises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and falls in a pattern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Reciting a poem should not be in a sing-song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manner.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4. topsy-turvy –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upside down; disorderly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The things in my room are topsy-turvy.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5. wishy-washy –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weak; cannot decide</a:t>
            </a:r>
            <a:endParaRPr b="0" lang="en-PH" sz="2400" spc="-1" strike="noStrike">
              <a:latin typeface="Arial"/>
              <a:ea typeface="PingFang SC"/>
            </a:endParaRPr>
          </a:p>
          <a:p>
            <a:pPr marL="288000"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 He is wishy-washy about his problem.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974520" y="64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974520" y="288000"/>
            <a:ext cx="10725480" cy="49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Amazing Albay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by Priscilla A. Reyes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My family and I spent a few days in Albay. It is in the Bicol Region. We took a plane from Manila to Legazpi. When we got off the plane, what beautiful sight do you think caught our attention?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Wow! What a perfect cone Mayon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Volcano has! From the airport, we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took a tricycle to reach the balai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where we would stay in for the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weekend. The lady owner  welcomed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us with a smile.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940000" y="2700000"/>
            <a:ext cx="6227280" cy="34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974520" y="64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470520" y="396000"/>
            <a:ext cx="9716760" cy="560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Without wasting our ti me, we went to The Embarcadero, a waterfront located at the harbor area of Legazpi City. It is Legazpi’s newest commercial and entertainment center with many stores, restaurants, and arcades. It has become popular among tourists.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For lunch, we had Bicol Express and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pinangat. We bought cheap and tasty snacks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sold on the streets like the  sinapot, ginamsan, 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5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balisongsong, dila-dila, and putot sabaan.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6656760" y="2700000"/>
            <a:ext cx="5488560" cy="350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974520" y="648000"/>
            <a:ext cx="9643320" cy="503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4523400" y="576000"/>
            <a:ext cx="6011280" cy="538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€ž]ëþ"/>
              </a:rPr>
              <a:t>We went to Cagsawa Ruins. Cagsawa was a town built in 1814, but when Mayon Volcano erupted, the town were buried and man y people died. This is the most popular site for picture taking. There are stores that sell souvenir items. Mom bought a few. There is also a picnic area. What we failed to do was go to the beaches to watch the butanding or whale shark. Anyway, Dad said we might be back next year.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469760" cy="622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2023-08-24T14:45:42Z</dcterms:modified>
  <cp:revision>188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