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5480" cy="68313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2360" cy="2772360"/>
          </a:xfrm>
          <a:prstGeom prst="rect">
            <a:avLst/>
          </a:prstGeom>
          <a:ln w="0">
            <a:noFill/>
          </a:ln>
        </p:spPr>
      </p:pic>
      <p:sp>
        <p:nvSpPr>
          <p:cNvPr id="2" name="Rectangle 5"/>
          <p:cNvSpPr/>
          <p:nvPr/>
        </p:nvSpPr>
        <p:spPr>
          <a:xfrm>
            <a:off x="3487320" y="1475280"/>
            <a:ext cx="8677800" cy="38358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7800" cy="3574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5480" cy="608400"/>
          </a:xfrm>
          <a:prstGeom prst="rect">
            <a:avLst/>
          </a:prstGeom>
          <a:ln w="0">
            <a:noFill/>
          </a:ln>
        </p:spPr>
      </p:pic>
      <p:sp>
        <p:nvSpPr>
          <p:cNvPr id="43" name="Rectangle 7"/>
          <p:cNvSpPr/>
          <p:nvPr/>
        </p:nvSpPr>
        <p:spPr>
          <a:xfrm>
            <a:off x="10868760" y="0"/>
            <a:ext cx="943920" cy="9439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8000" cy="1008000"/>
          </a:xfrm>
          <a:prstGeom prst="rect">
            <a:avLst/>
          </a:prstGeom>
          <a:ln w="0">
            <a:noFill/>
          </a:ln>
        </p:spPr>
      </p:pic>
      <p:sp>
        <p:nvSpPr>
          <p:cNvPr id="45" name="TextBox 9"/>
          <p:cNvSpPr/>
          <p:nvPr/>
        </p:nvSpPr>
        <p:spPr>
          <a:xfrm>
            <a:off x="185400" y="6362280"/>
            <a:ext cx="4665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6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9800" cy="33580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1334880" y="2520000"/>
            <a:ext cx="7664040" cy="10782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47400" cy="192204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3560" cy="394848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320000" y="2700000"/>
            <a:ext cx="7090200" cy="68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PingFang SC"/>
              </a:rPr>
              <a:t>Self-Discovery through Literature Analysis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756000" y="58032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Self-Discovery through Literature Analysis</a:t>
            </a:r>
            <a:endParaRPr b="0" lang="en-PH" sz="3600" spc="-1" strike="noStrike">
              <a:latin typeface="Arial"/>
            </a:endParaRPr>
          </a:p>
        </p:txBody>
      </p:sp>
      <p:sp>
        <p:nvSpPr>
          <p:cNvPr id="168" name=""/>
          <p:cNvSpPr/>
          <p:nvPr/>
        </p:nvSpPr>
        <p:spPr>
          <a:xfrm>
            <a:off x="1153080" y="1980000"/>
            <a:ext cx="9826560" cy="1791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Think of instances when you have attended a homily or a worship service. What do you remember about the sermon? Do you agree or disagree with the speaker? How did it affect you?</a:t>
            </a:r>
            <a:endParaRPr b="0" lang="en-PH" sz="2000" spc="-1" strike="noStrike">
              <a:latin typeface="Arial"/>
            </a:endParaRPr>
          </a:p>
        </p:txBody>
      </p:sp>
      <p:sp>
        <p:nvSpPr>
          <p:cNvPr id="169" name=""/>
          <p:cNvSpPr/>
          <p:nvPr/>
        </p:nvSpPr>
        <p:spPr>
          <a:xfrm>
            <a:off x="1621080" y="3240000"/>
            <a:ext cx="874044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Consider your possible responses to the aforementioned questions.</a:t>
            </a:r>
            <a:endParaRPr b="0" lang="en-PH" sz="2000" spc="-1" strike="noStrike">
              <a:latin typeface="Arial"/>
            </a:endParaRPr>
          </a:p>
        </p:txBody>
      </p:sp>
      <p:sp>
        <p:nvSpPr>
          <p:cNvPr id="170" name=""/>
          <p:cNvSpPr/>
          <p:nvPr/>
        </p:nvSpPr>
        <p:spPr>
          <a:xfrm>
            <a:off x="2808000" y="3710880"/>
            <a:ext cx="8711640" cy="1450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000" spc="-1" strike="noStrike">
                <a:latin typeface="Lato"/>
              </a:rPr>
              <a:t>Of course</a:t>
            </a:r>
            <a:r>
              <a:rPr b="0" lang="en-PH" sz="2000" spc="-1" strike="noStrike">
                <a:latin typeface="Lato"/>
              </a:rPr>
              <a:t>, I agree with the speaker’s message.</a:t>
            </a:r>
            <a:endParaRPr b="0" lang="en-PH" sz="2000" spc="-1" strike="noStrike">
              <a:latin typeface="Arial"/>
            </a:endParaRPr>
          </a:p>
          <a:p>
            <a:pPr>
              <a:lnSpc>
                <a:spcPct val="100000"/>
              </a:lnSpc>
              <a:buNone/>
            </a:pPr>
            <a:r>
              <a:rPr b="0" i="1" lang="en-PH" sz="2000" spc="-1" strike="noStrike">
                <a:latin typeface="Lato"/>
              </a:rPr>
              <a:t>No</a:t>
            </a:r>
            <a:r>
              <a:rPr b="0" lang="en-PH" sz="2000" spc="-1" strike="noStrike">
                <a:latin typeface="Lato"/>
              </a:rPr>
              <a:t>, seriously, I believe otherwise.</a:t>
            </a:r>
            <a:endParaRPr b="0" lang="en-PH" sz="2000" spc="-1" strike="noStrike">
              <a:latin typeface="Arial"/>
            </a:endParaRPr>
          </a:p>
        </p:txBody>
      </p:sp>
      <p:sp>
        <p:nvSpPr>
          <p:cNvPr id="171" name=""/>
          <p:cNvSpPr/>
          <p:nvPr/>
        </p:nvSpPr>
        <p:spPr>
          <a:xfrm>
            <a:off x="1152000" y="4536000"/>
            <a:ext cx="9827640" cy="1450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Which words express agreement? Disagreement? Can you give other examples of agreement? Disagreement?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p:nvPr/>
        </p:nvSpPr>
        <p:spPr>
          <a:xfrm>
            <a:off x="900000" y="52632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Self-Discovery through Literature Analysis</a:t>
            </a:r>
            <a:endParaRPr b="0" lang="en-PH" sz="3600" spc="-1" strike="noStrike">
              <a:latin typeface="Arial"/>
            </a:endParaRPr>
          </a:p>
        </p:txBody>
      </p:sp>
      <p:sp>
        <p:nvSpPr>
          <p:cNvPr id="173" name=""/>
          <p:cNvSpPr/>
          <p:nvPr/>
        </p:nvSpPr>
        <p:spPr>
          <a:xfrm>
            <a:off x="1080000" y="1800000"/>
            <a:ext cx="4278600" cy="1215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Allegory</a:t>
            </a:r>
            <a:endParaRPr b="0" lang="en-PH" sz="2200" spc="-1" strike="noStrike">
              <a:latin typeface="Arial"/>
            </a:endParaRPr>
          </a:p>
        </p:txBody>
      </p:sp>
      <p:sp>
        <p:nvSpPr>
          <p:cNvPr id="174" name=""/>
          <p:cNvSpPr/>
          <p:nvPr/>
        </p:nvSpPr>
        <p:spPr>
          <a:xfrm>
            <a:off x="1440000" y="2368800"/>
            <a:ext cx="9750600" cy="21312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latin typeface="Lato"/>
              </a:rPr>
              <a:t>a work of literature in which events, characters, and details of the setting have a symbolic meaning.</a:t>
            </a:r>
            <a:endParaRPr b="0" lang="en-PH" sz="2000" spc="-1" strike="noStrike">
              <a:latin typeface="Arial"/>
            </a:endParaRPr>
          </a:p>
        </p:txBody>
      </p:sp>
      <p:sp>
        <p:nvSpPr>
          <p:cNvPr id="175" name=""/>
          <p:cNvSpPr/>
          <p:nvPr/>
        </p:nvSpPr>
        <p:spPr>
          <a:xfrm>
            <a:off x="1440000" y="3212640"/>
            <a:ext cx="8931240" cy="17910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latin typeface="Lato"/>
              </a:rPr>
              <a:t>used to teach or explain moral principles and universal truths.</a:t>
            </a:r>
            <a:endParaRPr b="0" lang="en-PH" sz="2000" spc="-1" strike="noStrike">
              <a:latin typeface="Arial"/>
            </a:endParaRPr>
          </a:p>
        </p:txBody>
      </p:sp>
      <p:sp>
        <p:nvSpPr>
          <p:cNvPr id="176" name=""/>
          <p:cNvSpPr/>
          <p:nvPr/>
        </p:nvSpPr>
        <p:spPr>
          <a:xfrm>
            <a:off x="1440360" y="3752640"/>
            <a:ext cx="9719640" cy="17910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latin typeface="Lato"/>
              </a:rPr>
              <a:t>literary forms that are related to allegories are fables and parables.</a:t>
            </a:r>
            <a:endParaRPr b="0" lang="en-PH" sz="2000" spc="-1" strike="noStrike">
              <a:latin typeface="Arial"/>
            </a:endParaRPr>
          </a:p>
        </p:txBody>
      </p:sp>
      <p:sp>
        <p:nvSpPr>
          <p:cNvPr id="177" name=""/>
          <p:cNvSpPr/>
          <p:nvPr/>
        </p:nvSpPr>
        <p:spPr>
          <a:xfrm>
            <a:off x="1073520" y="4464000"/>
            <a:ext cx="10086480" cy="90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Has anyone told you a story or a parable that has had a strong impact on you? Did the story create that “impact” on you because of the story itself or because of the storyteller?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
          <p:cNvSpPr/>
          <p:nvPr/>
        </p:nvSpPr>
        <p:spPr>
          <a:xfrm>
            <a:off x="720000" y="52632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Self-Discovery through Literature Analysis</a:t>
            </a:r>
            <a:endParaRPr b="0" lang="en-PH" sz="3200" spc="-1" strike="noStrike">
              <a:latin typeface="Arial"/>
            </a:endParaRPr>
          </a:p>
        </p:txBody>
      </p:sp>
      <p:sp>
        <p:nvSpPr>
          <p:cNvPr id="179" name=""/>
          <p:cNvSpPr/>
          <p:nvPr/>
        </p:nvSpPr>
        <p:spPr>
          <a:xfrm>
            <a:off x="292320" y="2304000"/>
            <a:ext cx="6763320" cy="359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endParaRPr b="0" lang="en-PH" sz="1800" spc="-1" strike="noStrike">
              <a:latin typeface="Arial"/>
            </a:endParaRPr>
          </a:p>
          <a:p>
            <a:pPr algn="ctr">
              <a:lnSpc>
                <a:spcPct val="100000"/>
              </a:lnSpc>
              <a:buNone/>
            </a:pPr>
            <a:r>
              <a:rPr b="0" lang="en-PH" sz="1800" spc="-1" strike="noStrike">
                <a:latin typeface="Lato"/>
              </a:rPr>
              <a:t>I had a gig-horse, and I called him Pleasure</a:t>
            </a:r>
            <a:endParaRPr b="0" lang="en-PH" sz="1800" spc="-1" strike="noStrike">
              <a:latin typeface="Arial"/>
            </a:endParaRPr>
          </a:p>
          <a:p>
            <a:pPr algn="ctr">
              <a:lnSpc>
                <a:spcPct val="100000"/>
              </a:lnSpc>
              <a:buNone/>
            </a:pPr>
            <a:r>
              <a:rPr b="0" lang="en-PH" sz="1800" spc="-1" strike="noStrike">
                <a:latin typeface="Lato"/>
              </a:rPr>
              <a:t>Because on Sundays for a little jaunt</a:t>
            </a:r>
            <a:endParaRPr b="0" lang="en-PH" sz="1800" spc="-1" strike="noStrike">
              <a:latin typeface="Arial"/>
            </a:endParaRPr>
          </a:p>
          <a:p>
            <a:pPr algn="ctr">
              <a:lnSpc>
                <a:spcPct val="100000"/>
              </a:lnSpc>
              <a:buNone/>
            </a:pPr>
            <a:r>
              <a:rPr b="0" lang="en-PH" sz="1800" spc="-1" strike="noStrike">
                <a:latin typeface="Lato"/>
              </a:rPr>
              <a:t>He was so fast and showy, quite a treasure;</a:t>
            </a:r>
            <a:endParaRPr b="0" lang="en-PH" sz="1800" spc="-1" strike="noStrike">
              <a:latin typeface="Arial"/>
            </a:endParaRPr>
          </a:p>
          <a:p>
            <a:pPr algn="ctr">
              <a:lnSpc>
                <a:spcPct val="100000"/>
              </a:lnSpc>
              <a:buNone/>
            </a:pPr>
            <a:r>
              <a:rPr b="0" lang="en-PH" sz="1800" spc="-1" strike="noStrike">
                <a:latin typeface="Lato"/>
              </a:rPr>
              <a:t>Although he sometimes kicked and shied aslant.</a:t>
            </a:r>
            <a:endParaRPr b="0" lang="en-PH" sz="1800" spc="-1" strike="noStrike">
              <a:latin typeface="Arial"/>
            </a:endParaRPr>
          </a:p>
          <a:p>
            <a:pPr algn="ctr">
              <a:lnSpc>
                <a:spcPct val="100000"/>
              </a:lnSpc>
              <a:buNone/>
            </a:pPr>
            <a:r>
              <a:rPr b="0" lang="en-PH" sz="1800" spc="-1" strike="noStrike">
                <a:latin typeface="Lato"/>
              </a:rPr>
              <a:t>I had a chaise, and christened it Enjoyment,</a:t>
            </a:r>
            <a:endParaRPr b="0" lang="en-PH" sz="1800" spc="-1" strike="noStrike">
              <a:latin typeface="Arial"/>
            </a:endParaRPr>
          </a:p>
          <a:p>
            <a:pPr algn="ctr">
              <a:lnSpc>
                <a:spcPct val="100000"/>
              </a:lnSpc>
              <a:buNone/>
            </a:pPr>
            <a:r>
              <a:rPr b="0" lang="en-PH" sz="1800" spc="-1" strike="noStrike">
                <a:latin typeface="Lato"/>
              </a:rPr>
              <a:t>With yellow body and the wheels of red,</a:t>
            </a:r>
            <a:endParaRPr b="0" lang="en-PH" sz="1800" spc="-1" strike="noStrike">
              <a:latin typeface="Arial"/>
            </a:endParaRPr>
          </a:p>
          <a:p>
            <a:pPr algn="ctr">
              <a:lnSpc>
                <a:spcPct val="100000"/>
              </a:lnSpc>
              <a:buNone/>
            </a:pPr>
            <a:r>
              <a:rPr b="0" lang="en-PH" sz="1800" spc="-1" strike="noStrike">
                <a:latin typeface="Lato"/>
              </a:rPr>
              <a:t>Because it was only used for one employment,</a:t>
            </a:r>
            <a:endParaRPr b="0" lang="en-PH" sz="1800" spc="-1" strike="noStrike">
              <a:latin typeface="Arial"/>
            </a:endParaRPr>
          </a:p>
          <a:p>
            <a:pPr algn="ctr">
              <a:lnSpc>
                <a:spcPct val="100000"/>
              </a:lnSpc>
              <a:buNone/>
            </a:pPr>
            <a:r>
              <a:rPr b="0" lang="en-PH" sz="1800" spc="-1" strike="noStrike">
                <a:latin typeface="Lato"/>
              </a:rPr>
              <a:t>Namely, to go wherever Pleasure led.</a:t>
            </a:r>
            <a:endParaRPr b="0" lang="en-PH" sz="1800" spc="-1" strike="noStrike">
              <a:latin typeface="Arial"/>
            </a:endParaRPr>
          </a:p>
          <a:p>
            <a:pPr algn="ct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p:txBody>
      </p:sp>
      <p:sp>
        <p:nvSpPr>
          <p:cNvPr id="180" name=""/>
          <p:cNvSpPr/>
          <p:nvPr/>
        </p:nvSpPr>
        <p:spPr>
          <a:xfrm>
            <a:off x="3780000" y="1716840"/>
            <a:ext cx="5219640" cy="1450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A Moral Vehicle</a:t>
            </a:r>
            <a:endParaRPr b="0" lang="en-PH" sz="2000" spc="-1" strike="noStrike">
              <a:latin typeface="Arial"/>
            </a:endParaRPr>
          </a:p>
          <a:p>
            <a:pPr algn="ctr">
              <a:lnSpc>
                <a:spcPct val="100000"/>
              </a:lnSpc>
              <a:buNone/>
            </a:pPr>
            <a:r>
              <a:rPr b="0" i="1" lang="en-PH" sz="2000" spc="-1" strike="noStrike">
                <a:latin typeface="Lato"/>
              </a:rPr>
              <a:t>Thomas Hood</a:t>
            </a:r>
            <a:endParaRPr b="0" lang="en-PH" sz="2000" spc="-1" strike="noStrike">
              <a:latin typeface="Arial"/>
            </a:endParaRPr>
          </a:p>
        </p:txBody>
      </p:sp>
      <p:sp>
        <p:nvSpPr>
          <p:cNvPr id="181" name=""/>
          <p:cNvSpPr/>
          <p:nvPr/>
        </p:nvSpPr>
        <p:spPr>
          <a:xfrm>
            <a:off x="5904000" y="2827080"/>
            <a:ext cx="5939640" cy="347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rPr>
              <a:t>I had a wife, her nickname was Delight:</a:t>
            </a:r>
            <a:endParaRPr b="0" lang="en-PH" sz="1800" spc="-1" strike="noStrike">
              <a:latin typeface="Arial"/>
            </a:endParaRPr>
          </a:p>
          <a:p>
            <a:pPr algn="ctr">
              <a:lnSpc>
                <a:spcPct val="100000"/>
              </a:lnSpc>
              <a:buNone/>
            </a:pPr>
            <a:r>
              <a:rPr b="0" lang="en-PH" sz="1800" spc="-1" strike="noStrike">
                <a:latin typeface="Lato"/>
              </a:rPr>
              <a:t>A son called Frolic, who was never still:</a:t>
            </a:r>
            <a:endParaRPr b="0" lang="en-PH" sz="1800" spc="-1" strike="noStrike">
              <a:latin typeface="Arial"/>
            </a:endParaRPr>
          </a:p>
          <a:p>
            <a:pPr algn="ctr">
              <a:lnSpc>
                <a:spcPct val="100000"/>
              </a:lnSpc>
              <a:buNone/>
            </a:pPr>
            <a:r>
              <a:rPr b="0" lang="en-PH" sz="1800" spc="-1" strike="noStrike">
                <a:latin typeface="Lato"/>
              </a:rPr>
              <a:t>Alas! how often dark succeeds to bright!</a:t>
            </a:r>
            <a:endParaRPr b="0" lang="en-PH" sz="1800" spc="-1" strike="noStrike">
              <a:latin typeface="Arial"/>
            </a:endParaRPr>
          </a:p>
          <a:p>
            <a:pPr algn="ctr">
              <a:lnSpc>
                <a:spcPct val="100000"/>
              </a:lnSpc>
              <a:buNone/>
            </a:pPr>
            <a:r>
              <a:rPr b="0" lang="en-PH" sz="1800" spc="-1" strike="noStrike">
                <a:latin typeface="Lato"/>
              </a:rPr>
              <a:t>Delight was thrown, and Frolic had a spill,</a:t>
            </a:r>
            <a:endParaRPr b="0" lang="en-PH" sz="1800" spc="-1" strike="noStrike">
              <a:latin typeface="Arial"/>
            </a:endParaRPr>
          </a:p>
          <a:p>
            <a:pPr algn="ctr">
              <a:lnSpc>
                <a:spcPct val="100000"/>
              </a:lnSpc>
              <a:buNone/>
            </a:pPr>
            <a:r>
              <a:rPr b="0" lang="en-PH" sz="1800" spc="-1" strike="noStrike">
                <a:latin typeface="Lato"/>
              </a:rPr>
              <a:t>Enjoyment was upset and shattered quite,</a:t>
            </a:r>
            <a:endParaRPr b="0" lang="en-PH" sz="1800" spc="-1" strike="noStrike">
              <a:latin typeface="Arial"/>
            </a:endParaRPr>
          </a:p>
          <a:p>
            <a:pPr algn="ctr">
              <a:lnSpc>
                <a:spcPct val="100000"/>
              </a:lnSpc>
              <a:buNone/>
            </a:pPr>
            <a:r>
              <a:rPr b="0" lang="en-PH" sz="1800" spc="-1" strike="noStrike">
                <a:latin typeface="Lato"/>
              </a:rPr>
              <a:t>And Pleasure fell a splitter on Paine’s Hill.</a:t>
            </a:r>
            <a:endParaRPr b="0" lang="en-PH" sz="1800" spc="-1" strike="noStrike">
              <a:latin typeface="Arial"/>
            </a:endParaRPr>
          </a:p>
        </p:txBody>
      </p:sp>
      <p:sp>
        <p:nvSpPr>
          <p:cNvPr id="182" name=""/>
          <p:cNvSpPr/>
          <p:nvPr/>
        </p:nvSpPr>
        <p:spPr>
          <a:xfrm>
            <a:off x="864000" y="1440000"/>
            <a:ext cx="10439640" cy="4139640"/>
          </a:xfrm>
          <a:custGeom>
            <a:avLst/>
            <a:gdLst/>
            <a:ahLst/>
            <a:rect l="l" t="t" r="r" b="b"/>
            <a:pathLst>
              <a:path w="29002" h="11502">
                <a:moveTo>
                  <a:pt x="1916" y="0"/>
                </a:moveTo>
                <a:lnTo>
                  <a:pt x="1917" y="0"/>
                </a:lnTo>
                <a:cubicBezTo>
                  <a:pt x="1580" y="0"/>
                  <a:pt x="1250" y="89"/>
                  <a:pt x="958" y="257"/>
                </a:cubicBezTo>
                <a:cubicBezTo>
                  <a:pt x="667" y="425"/>
                  <a:pt x="425" y="667"/>
                  <a:pt x="257" y="958"/>
                </a:cubicBezTo>
                <a:cubicBezTo>
                  <a:pt x="89" y="1250"/>
                  <a:pt x="0" y="1580"/>
                  <a:pt x="0" y="1917"/>
                </a:cubicBezTo>
                <a:lnTo>
                  <a:pt x="0" y="9584"/>
                </a:lnTo>
                <a:lnTo>
                  <a:pt x="0" y="9584"/>
                </a:lnTo>
                <a:cubicBezTo>
                  <a:pt x="0" y="9921"/>
                  <a:pt x="89" y="10251"/>
                  <a:pt x="257" y="10543"/>
                </a:cubicBezTo>
                <a:cubicBezTo>
                  <a:pt x="425" y="10834"/>
                  <a:pt x="667" y="11076"/>
                  <a:pt x="958" y="11244"/>
                </a:cubicBezTo>
                <a:cubicBezTo>
                  <a:pt x="1250" y="11412"/>
                  <a:pt x="1580" y="11501"/>
                  <a:pt x="1917" y="11501"/>
                </a:cubicBezTo>
                <a:lnTo>
                  <a:pt x="27084" y="11501"/>
                </a:lnTo>
                <a:lnTo>
                  <a:pt x="27084" y="11501"/>
                </a:lnTo>
                <a:cubicBezTo>
                  <a:pt x="27421" y="11501"/>
                  <a:pt x="27751" y="11412"/>
                  <a:pt x="28043" y="11244"/>
                </a:cubicBezTo>
                <a:cubicBezTo>
                  <a:pt x="28334" y="11076"/>
                  <a:pt x="28576" y="10834"/>
                  <a:pt x="28744" y="10543"/>
                </a:cubicBezTo>
                <a:cubicBezTo>
                  <a:pt x="28912" y="10251"/>
                  <a:pt x="29001" y="9921"/>
                  <a:pt x="29001" y="9584"/>
                </a:cubicBezTo>
                <a:lnTo>
                  <a:pt x="29001" y="1916"/>
                </a:lnTo>
                <a:lnTo>
                  <a:pt x="29001" y="1917"/>
                </a:lnTo>
                <a:lnTo>
                  <a:pt x="29001" y="1917"/>
                </a:lnTo>
                <a:cubicBezTo>
                  <a:pt x="29001" y="1580"/>
                  <a:pt x="28912" y="1250"/>
                  <a:pt x="28744" y="958"/>
                </a:cubicBezTo>
                <a:cubicBezTo>
                  <a:pt x="28576" y="667"/>
                  <a:pt x="28334" y="425"/>
                  <a:pt x="28043" y="257"/>
                </a:cubicBezTo>
                <a:cubicBezTo>
                  <a:pt x="27751" y="89"/>
                  <a:pt x="27421" y="0"/>
                  <a:pt x="27084" y="0"/>
                </a:cubicBezTo>
                <a:lnTo>
                  <a:pt x="1916" y="0"/>
                </a:lnTo>
              </a:path>
            </a:pathLst>
          </a:custGeom>
          <a:no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
          <p:cNvSpPr/>
          <p:nvPr/>
        </p:nvSpPr>
        <p:spPr>
          <a:xfrm>
            <a:off x="828000" y="43632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Self-Discovery through Literature Analysis</a:t>
            </a:r>
            <a:endParaRPr b="0" lang="en-PH" sz="3600" spc="-1" strike="noStrike">
              <a:latin typeface="Arial"/>
            </a:endParaRPr>
          </a:p>
        </p:txBody>
      </p:sp>
      <p:sp>
        <p:nvSpPr>
          <p:cNvPr id="184" name=""/>
          <p:cNvSpPr/>
          <p:nvPr/>
        </p:nvSpPr>
        <p:spPr>
          <a:xfrm>
            <a:off x="1062360" y="1836000"/>
            <a:ext cx="9917280" cy="1110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Did you know that the poem “A Time to Talk” by Robert Frost uses </a:t>
            </a:r>
            <a:r>
              <a:rPr b="1" lang="en-PH" sz="2000" spc="-1" strike="noStrike">
                <a:latin typeface="Lato"/>
                <a:ea typeface="ÎÇäþ"/>
              </a:rPr>
              <a:t>figurative language</a:t>
            </a:r>
            <a:r>
              <a:rPr b="0" lang="en-PH" sz="2000" spc="-1" strike="noStrike">
                <a:latin typeface="Lato"/>
                <a:ea typeface="ÎÇäþ"/>
              </a:rPr>
              <a:t> that helps build its theme?</a:t>
            </a:r>
            <a:endParaRPr b="0" lang="en-PH" sz="2000" spc="-1" strike="noStrike">
              <a:latin typeface="Arial"/>
            </a:endParaRPr>
          </a:p>
        </p:txBody>
      </p:sp>
      <p:sp>
        <p:nvSpPr>
          <p:cNvPr id="185" name=""/>
          <p:cNvSpPr/>
          <p:nvPr/>
        </p:nvSpPr>
        <p:spPr>
          <a:xfrm>
            <a:off x="1098360" y="2736000"/>
            <a:ext cx="9881280" cy="1110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A </a:t>
            </a:r>
            <a:r>
              <a:rPr b="1" lang="en-PH" sz="2000" spc="-1" strike="noStrike">
                <a:latin typeface="Lato"/>
              </a:rPr>
              <a:t>simile</a:t>
            </a:r>
            <a:r>
              <a:rPr b="0" lang="en-PH" sz="2000" spc="-1" strike="noStrike">
                <a:latin typeface="Lato"/>
              </a:rPr>
              <a:t> </a:t>
            </a:r>
            <a:r>
              <a:rPr b="0" lang="en-PH" sz="2000" spc="-1" strike="noStrike">
                <a:latin typeface="Lato"/>
                <a:ea typeface="ÎÇäþ"/>
              </a:rPr>
              <a:t>is a figure of speech (figurative language) that uses the words “like” or “as” in order to compare one thing with another.</a:t>
            </a:r>
            <a:endParaRPr b="0" lang="en-PH" sz="2000" spc="-1" strike="noStrike">
              <a:latin typeface="Arial"/>
            </a:endParaRPr>
          </a:p>
        </p:txBody>
      </p:sp>
      <p:sp>
        <p:nvSpPr>
          <p:cNvPr id="186" name=""/>
          <p:cNvSpPr/>
          <p:nvPr/>
        </p:nvSpPr>
        <p:spPr>
          <a:xfrm>
            <a:off x="1314360" y="4140000"/>
            <a:ext cx="2835000" cy="428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200" spc="-1" strike="noStrike">
                <a:latin typeface="La"/>
              </a:rPr>
              <a:t>	</a:t>
            </a:r>
            <a:endParaRPr b="0" lang="en-PH" sz="1200" spc="-1" strike="noStrike">
              <a:latin typeface="Arial"/>
            </a:endParaRPr>
          </a:p>
        </p:txBody>
      </p:sp>
      <p:sp>
        <p:nvSpPr>
          <p:cNvPr id="187" name=""/>
          <p:cNvSpPr/>
          <p:nvPr/>
        </p:nvSpPr>
        <p:spPr>
          <a:xfrm>
            <a:off x="1098360" y="3641040"/>
            <a:ext cx="966528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      </a:t>
            </a:r>
            <a:r>
              <a:rPr b="0" lang="en-PH" sz="2000" spc="-1" strike="noStrike">
                <a:latin typeface="Lato"/>
              </a:rPr>
              <a:t>Example: “My love is </a:t>
            </a:r>
            <a:r>
              <a:rPr b="0" lang="en-PH" sz="2000" spc="-1" strike="noStrike" u="sng">
                <a:uFillTx/>
                <a:latin typeface="Lato"/>
              </a:rPr>
              <a:t>like</a:t>
            </a:r>
            <a:r>
              <a:rPr b="0" lang="en-PH" sz="2000" spc="-1" strike="noStrike">
                <a:latin typeface="Lato"/>
              </a:rPr>
              <a:t> a pure and white </a:t>
            </a:r>
            <a:r>
              <a:rPr b="0" i="1" lang="en-PH" sz="2000" spc="-1" strike="noStrike">
                <a:latin typeface="Lato"/>
              </a:rPr>
              <a:t>sampaguita</a:t>
            </a:r>
            <a:r>
              <a:rPr b="0" lang="en-PH" sz="2000" spc="-1" strike="noStrike">
                <a:latin typeface="Lato"/>
              </a:rPr>
              <a:t>.”</a:t>
            </a:r>
            <a:endParaRPr b="0" lang="en-PH" sz="2000" spc="-1" strike="noStrike">
              <a:latin typeface="Arial"/>
            </a:endParaRPr>
          </a:p>
        </p:txBody>
      </p:sp>
      <p:sp>
        <p:nvSpPr>
          <p:cNvPr id="188" name=""/>
          <p:cNvSpPr/>
          <p:nvPr/>
        </p:nvSpPr>
        <p:spPr>
          <a:xfrm>
            <a:off x="1080000" y="4137120"/>
            <a:ext cx="9899640" cy="1791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Unlike simile which explicitly shows a comparison, a </a:t>
            </a:r>
            <a:r>
              <a:rPr b="1" lang="en-PH" sz="2000" spc="-1" strike="noStrike">
                <a:latin typeface="Lato"/>
              </a:rPr>
              <a:t>metaphor</a:t>
            </a:r>
            <a:r>
              <a:rPr b="0" lang="en-PH" sz="2000" spc="-1" strike="noStrike">
                <a:latin typeface="Lato"/>
              </a:rPr>
              <a:t> </a:t>
            </a:r>
            <a:r>
              <a:rPr b="0" lang="en-PH" sz="2000" spc="-1" strike="noStrike">
                <a:latin typeface="Lato"/>
                <a:ea typeface="ÎÇäþ"/>
              </a:rPr>
              <a:t>is a figure of speech that also compares two things but in an implicit manner; that is, one thing replacing another.</a:t>
            </a:r>
            <a:endParaRPr b="0" lang="en-PH" sz="2000" spc="-1" strike="noStrike">
              <a:latin typeface="Arial"/>
            </a:endParaRPr>
          </a:p>
        </p:txBody>
      </p:sp>
      <p:sp>
        <p:nvSpPr>
          <p:cNvPr id="189" name=""/>
          <p:cNvSpPr/>
          <p:nvPr/>
        </p:nvSpPr>
        <p:spPr>
          <a:xfrm>
            <a:off x="1152000" y="5328000"/>
            <a:ext cx="966528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      </a:t>
            </a:r>
            <a:r>
              <a:rPr b="0" lang="en-PH" sz="2000" spc="-1" strike="noStrike">
                <a:latin typeface="Lato"/>
              </a:rPr>
              <a:t>Example: “My love is a pure and white </a:t>
            </a:r>
            <a:r>
              <a:rPr b="0" i="1" lang="en-PH" sz="2000" spc="-1" strike="noStrike">
                <a:latin typeface="Lato"/>
              </a:rPr>
              <a:t>sampaguita</a:t>
            </a:r>
            <a:r>
              <a:rPr b="0" lang="en-PH" sz="2000" spc="-1" strike="noStrike">
                <a:latin typeface="Lato"/>
              </a:rPr>
              <a: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
          <p:cNvSpPr/>
          <p:nvPr/>
        </p:nvSpPr>
        <p:spPr>
          <a:xfrm>
            <a:off x="900000" y="20232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Self-Discovery through Literature Analysis</a:t>
            </a:r>
            <a:endParaRPr b="0" lang="en-PH" sz="3600" spc="-1" strike="noStrike">
              <a:latin typeface="Arial"/>
            </a:endParaRPr>
          </a:p>
        </p:txBody>
      </p:sp>
      <p:sp>
        <p:nvSpPr>
          <p:cNvPr id="191" name=""/>
          <p:cNvSpPr/>
          <p:nvPr/>
        </p:nvSpPr>
        <p:spPr>
          <a:xfrm>
            <a:off x="1872000" y="1728000"/>
            <a:ext cx="5759640" cy="413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A Time to Talk</a:t>
            </a:r>
            <a:endParaRPr b="0" lang="en-PH" sz="2000" spc="-1" strike="noStrike">
              <a:latin typeface="Arial"/>
            </a:endParaRPr>
          </a:p>
          <a:p>
            <a:pPr algn="ctr">
              <a:lnSpc>
                <a:spcPct val="100000"/>
              </a:lnSpc>
              <a:buNone/>
            </a:pPr>
            <a:r>
              <a:rPr b="0" i="1" lang="en-PH" sz="2000" spc="-1" strike="noStrike">
                <a:latin typeface="Lato"/>
              </a:rPr>
              <a:t>Robert Frost</a:t>
            </a:r>
            <a:endParaRPr b="0" lang="en-PH" sz="2000" spc="-1" strike="noStrike">
              <a:latin typeface="Arial"/>
            </a:endParaRPr>
          </a:p>
          <a:p>
            <a:pPr algn="ctr">
              <a:lnSpc>
                <a:spcPct val="100000"/>
              </a:lnSpc>
              <a:buNone/>
            </a:pPr>
            <a:r>
              <a:rPr b="0" lang="en-PH" sz="2000" spc="-1" strike="noStrike">
                <a:latin typeface="Lato"/>
              </a:rPr>
              <a:t>When a friend calls to me from the road</a:t>
            </a:r>
            <a:endParaRPr b="0" lang="en-PH" sz="2000" spc="-1" strike="noStrike">
              <a:latin typeface="Arial"/>
            </a:endParaRPr>
          </a:p>
          <a:p>
            <a:pPr algn="ctr">
              <a:lnSpc>
                <a:spcPct val="100000"/>
              </a:lnSpc>
              <a:buNone/>
            </a:pPr>
            <a:r>
              <a:rPr b="0" lang="en-PH" sz="2000" spc="-1" strike="noStrike">
                <a:latin typeface="Lato"/>
              </a:rPr>
              <a:t>And slows his horse to a meaning walk,</a:t>
            </a:r>
            <a:endParaRPr b="0" lang="en-PH" sz="2000" spc="-1" strike="noStrike">
              <a:latin typeface="Arial"/>
            </a:endParaRPr>
          </a:p>
          <a:p>
            <a:pPr algn="ctr">
              <a:lnSpc>
                <a:spcPct val="100000"/>
              </a:lnSpc>
              <a:buNone/>
            </a:pPr>
            <a:r>
              <a:rPr b="0" lang="en-PH" sz="2000" spc="-1" strike="noStrike">
                <a:latin typeface="Lato"/>
              </a:rPr>
              <a:t>I don’t stand still and look around</a:t>
            </a:r>
            <a:endParaRPr b="0" lang="en-PH" sz="2000" spc="-1" strike="noStrike">
              <a:latin typeface="Arial"/>
            </a:endParaRPr>
          </a:p>
          <a:p>
            <a:pPr algn="ctr">
              <a:lnSpc>
                <a:spcPct val="100000"/>
              </a:lnSpc>
              <a:buNone/>
            </a:pPr>
            <a:r>
              <a:rPr b="0" lang="en-PH" sz="2000" spc="-1" strike="noStrike">
                <a:latin typeface="Lato"/>
              </a:rPr>
              <a:t>On all the hills I haven’t hoed,</a:t>
            </a:r>
            <a:endParaRPr b="0" lang="en-PH" sz="2000" spc="-1" strike="noStrike">
              <a:latin typeface="Arial"/>
            </a:endParaRPr>
          </a:p>
          <a:p>
            <a:pPr algn="ctr">
              <a:lnSpc>
                <a:spcPct val="100000"/>
              </a:lnSpc>
              <a:buNone/>
            </a:pPr>
            <a:r>
              <a:rPr b="0" lang="en-PH" sz="2000" spc="-1" strike="noStrike">
                <a:latin typeface="Lato"/>
              </a:rPr>
              <a:t>And shout from where I am, What is it?</a:t>
            </a:r>
            <a:endParaRPr b="0" lang="en-PH" sz="2000" spc="-1" strike="noStrike">
              <a:latin typeface="Arial"/>
            </a:endParaRPr>
          </a:p>
          <a:p>
            <a:pPr algn="ctr">
              <a:lnSpc>
                <a:spcPct val="100000"/>
              </a:lnSpc>
              <a:buNone/>
            </a:pPr>
            <a:r>
              <a:rPr b="0" lang="en-PH" sz="2000" spc="-1" strike="noStrike">
                <a:latin typeface="Lato"/>
              </a:rPr>
              <a:t>No, not as there is a time to talk.</a:t>
            </a:r>
            <a:endParaRPr b="0" lang="en-PH" sz="2000" spc="-1" strike="noStrike">
              <a:latin typeface="Arial"/>
            </a:endParaRPr>
          </a:p>
          <a:p>
            <a:pPr algn="ctr">
              <a:lnSpc>
                <a:spcPct val="100000"/>
              </a:lnSpc>
              <a:buNone/>
            </a:pPr>
            <a:r>
              <a:rPr b="0" lang="en-PH" sz="2000" spc="-1" strike="noStrike">
                <a:latin typeface="Lato"/>
              </a:rPr>
              <a:t>I thrust my hoe in the mellow ground,</a:t>
            </a:r>
            <a:endParaRPr b="0" lang="en-PH" sz="2000" spc="-1" strike="noStrike">
              <a:latin typeface="Arial"/>
            </a:endParaRPr>
          </a:p>
          <a:p>
            <a:pPr algn="ctr">
              <a:lnSpc>
                <a:spcPct val="100000"/>
              </a:lnSpc>
              <a:buNone/>
            </a:pPr>
            <a:r>
              <a:rPr b="0" lang="en-PH" sz="2000" spc="-1" strike="noStrike">
                <a:latin typeface="Lato"/>
              </a:rPr>
              <a:t>Blade-end up and five feet tall,</a:t>
            </a:r>
            <a:endParaRPr b="0" lang="en-PH" sz="2000" spc="-1" strike="noStrike">
              <a:latin typeface="Arial"/>
            </a:endParaRPr>
          </a:p>
          <a:p>
            <a:pPr algn="ctr">
              <a:lnSpc>
                <a:spcPct val="100000"/>
              </a:lnSpc>
              <a:buNone/>
            </a:pPr>
            <a:r>
              <a:rPr b="0" lang="en-PH" sz="2000" spc="-1" strike="noStrike">
                <a:latin typeface="Lato"/>
              </a:rPr>
              <a:t>And plod: I go up to the stone wall</a:t>
            </a:r>
            <a:endParaRPr b="0" lang="en-PH" sz="2000" spc="-1" strike="noStrike">
              <a:latin typeface="Arial"/>
            </a:endParaRPr>
          </a:p>
          <a:p>
            <a:pPr algn="ctr">
              <a:lnSpc>
                <a:spcPct val="100000"/>
              </a:lnSpc>
              <a:buNone/>
            </a:pPr>
            <a:r>
              <a:rPr b="0" lang="en-PH" sz="2000" spc="-1" strike="noStrike">
                <a:latin typeface="Lato"/>
              </a:rPr>
              <a:t>For a friendly visit.</a:t>
            </a:r>
            <a:endParaRPr b="0" lang="en-PH" sz="2000" spc="-1" strike="noStrike">
              <a:latin typeface="Arial"/>
            </a:endParaRPr>
          </a:p>
        </p:txBody>
      </p:sp>
      <p:sp>
        <p:nvSpPr>
          <p:cNvPr id="192" name=""/>
          <p:cNvSpPr/>
          <p:nvPr/>
        </p:nvSpPr>
        <p:spPr>
          <a:xfrm>
            <a:off x="1260000" y="1584000"/>
            <a:ext cx="6839640" cy="4139640"/>
          </a:xfrm>
          <a:custGeom>
            <a:avLst/>
            <a:gdLst/>
            <a:ahLst/>
            <a:rect l="l" t="t" r="r" b="b"/>
            <a:pathLst>
              <a:path w="19002" h="11502">
                <a:moveTo>
                  <a:pt x="1916" y="0"/>
                </a:moveTo>
                <a:lnTo>
                  <a:pt x="1917" y="0"/>
                </a:lnTo>
                <a:cubicBezTo>
                  <a:pt x="1580" y="0"/>
                  <a:pt x="1250" y="89"/>
                  <a:pt x="958" y="257"/>
                </a:cubicBezTo>
                <a:cubicBezTo>
                  <a:pt x="667" y="425"/>
                  <a:pt x="425" y="667"/>
                  <a:pt x="257" y="958"/>
                </a:cubicBezTo>
                <a:cubicBezTo>
                  <a:pt x="89" y="1250"/>
                  <a:pt x="0" y="1580"/>
                  <a:pt x="0" y="1917"/>
                </a:cubicBezTo>
                <a:lnTo>
                  <a:pt x="0" y="9584"/>
                </a:lnTo>
                <a:lnTo>
                  <a:pt x="0" y="9584"/>
                </a:lnTo>
                <a:cubicBezTo>
                  <a:pt x="0" y="9921"/>
                  <a:pt x="89" y="10251"/>
                  <a:pt x="257" y="10543"/>
                </a:cubicBezTo>
                <a:cubicBezTo>
                  <a:pt x="425" y="10834"/>
                  <a:pt x="667" y="11076"/>
                  <a:pt x="958" y="11244"/>
                </a:cubicBezTo>
                <a:cubicBezTo>
                  <a:pt x="1250" y="11412"/>
                  <a:pt x="1580" y="11501"/>
                  <a:pt x="1917" y="11501"/>
                </a:cubicBezTo>
                <a:lnTo>
                  <a:pt x="17084" y="11501"/>
                </a:lnTo>
                <a:lnTo>
                  <a:pt x="17084" y="11501"/>
                </a:lnTo>
                <a:cubicBezTo>
                  <a:pt x="17421" y="11501"/>
                  <a:pt x="17751" y="11412"/>
                  <a:pt x="18043" y="11244"/>
                </a:cubicBezTo>
                <a:cubicBezTo>
                  <a:pt x="18334" y="11076"/>
                  <a:pt x="18576" y="10834"/>
                  <a:pt x="18744" y="10543"/>
                </a:cubicBezTo>
                <a:cubicBezTo>
                  <a:pt x="18912" y="10251"/>
                  <a:pt x="19001" y="9921"/>
                  <a:pt x="19001" y="9584"/>
                </a:cubicBezTo>
                <a:lnTo>
                  <a:pt x="19001" y="1916"/>
                </a:lnTo>
                <a:lnTo>
                  <a:pt x="19001" y="1917"/>
                </a:lnTo>
                <a:lnTo>
                  <a:pt x="19001" y="1917"/>
                </a:lnTo>
                <a:cubicBezTo>
                  <a:pt x="19001" y="1580"/>
                  <a:pt x="18912" y="1250"/>
                  <a:pt x="18744" y="958"/>
                </a:cubicBezTo>
                <a:cubicBezTo>
                  <a:pt x="18576" y="667"/>
                  <a:pt x="18334" y="425"/>
                  <a:pt x="18043" y="257"/>
                </a:cubicBezTo>
                <a:cubicBezTo>
                  <a:pt x="17751" y="89"/>
                  <a:pt x="17421" y="0"/>
                  <a:pt x="17084" y="0"/>
                </a:cubicBezTo>
                <a:lnTo>
                  <a:pt x="1916" y="0"/>
                </a:lnTo>
              </a:path>
            </a:pathLst>
          </a:custGeom>
          <a:noFill/>
          <a:ln w="0">
            <a:solidFill>
              <a:srgbClr val="3465a4"/>
            </a:solidFill>
          </a:ln>
        </p:spPr>
        <p:style>
          <a:lnRef idx="0"/>
          <a:fillRef idx="0"/>
          <a:effectRef idx="0"/>
          <a:fontRef idx="minor"/>
        </p:style>
      </p:sp>
      <p:sp>
        <p:nvSpPr>
          <p:cNvPr id="193" name=""/>
          <p:cNvSpPr/>
          <p:nvPr/>
        </p:nvSpPr>
        <p:spPr>
          <a:xfrm>
            <a:off x="756000" y="5868000"/>
            <a:ext cx="7379640" cy="597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r>
              <a:rPr b="0" lang="en-PH" sz="1000" spc="-1" strike="noStrike">
                <a:latin typeface="Lato"/>
              </a:rPr>
              <a:t>Source:: www.poemhunter.com/poem/a-time-to-talk/</a:t>
            </a:r>
            <a:endParaRPr b="0" lang="en-PH" sz="1000" spc="-1" strike="noStrike">
              <a:latin typeface="Arial"/>
            </a:endParaRPr>
          </a:p>
        </p:txBody>
      </p:sp>
      <p:sp>
        <p:nvSpPr>
          <p:cNvPr id="194" name=""/>
          <p:cNvSpPr/>
          <p:nvPr/>
        </p:nvSpPr>
        <p:spPr>
          <a:xfrm>
            <a:off x="8460000" y="2912040"/>
            <a:ext cx="2796480" cy="2811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1. Was the speaker in “A Time to Talk” the person who received a visit or was he the visitor?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
          <p:cNvSpPr/>
          <p:nvPr/>
        </p:nvSpPr>
        <p:spPr>
          <a:xfrm>
            <a:off x="720000" y="38232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Self-Discovery through Literature Analysis</a:t>
            </a:r>
            <a:endParaRPr b="0" lang="en-PH" sz="3200" spc="-1" strike="noStrike">
              <a:latin typeface="Arial"/>
            </a:endParaRPr>
          </a:p>
        </p:txBody>
      </p:sp>
      <p:sp>
        <p:nvSpPr>
          <p:cNvPr id="196" name=""/>
          <p:cNvSpPr/>
          <p:nvPr/>
        </p:nvSpPr>
        <p:spPr>
          <a:xfrm>
            <a:off x="1728000" y="1800000"/>
            <a:ext cx="5759640" cy="413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A Time to Talk</a:t>
            </a:r>
            <a:endParaRPr b="0" lang="en-PH" sz="2000" spc="-1" strike="noStrike">
              <a:latin typeface="Arial"/>
            </a:endParaRPr>
          </a:p>
          <a:p>
            <a:pPr algn="ctr">
              <a:lnSpc>
                <a:spcPct val="100000"/>
              </a:lnSpc>
              <a:buNone/>
            </a:pPr>
            <a:r>
              <a:rPr b="0" i="1" lang="en-PH" sz="2000" spc="-1" strike="noStrike">
                <a:latin typeface="Lato"/>
              </a:rPr>
              <a:t>Robert Frost</a:t>
            </a:r>
            <a:endParaRPr b="0" lang="en-PH" sz="2000" spc="-1" strike="noStrike">
              <a:latin typeface="Arial"/>
            </a:endParaRPr>
          </a:p>
          <a:p>
            <a:pPr algn="ctr">
              <a:lnSpc>
                <a:spcPct val="100000"/>
              </a:lnSpc>
              <a:buNone/>
            </a:pPr>
            <a:r>
              <a:rPr b="0" lang="en-PH" sz="2000" spc="-1" strike="noStrike">
                <a:latin typeface="Lato"/>
              </a:rPr>
              <a:t>When a friend calls to me from the road</a:t>
            </a:r>
            <a:endParaRPr b="0" lang="en-PH" sz="2000" spc="-1" strike="noStrike">
              <a:latin typeface="Arial"/>
            </a:endParaRPr>
          </a:p>
          <a:p>
            <a:pPr algn="ctr">
              <a:lnSpc>
                <a:spcPct val="100000"/>
              </a:lnSpc>
              <a:buNone/>
            </a:pPr>
            <a:r>
              <a:rPr b="0" lang="en-PH" sz="2000" spc="-1" strike="noStrike">
                <a:latin typeface="Lato"/>
              </a:rPr>
              <a:t>And slows his horse to a meaning walk,</a:t>
            </a:r>
            <a:endParaRPr b="0" lang="en-PH" sz="2000" spc="-1" strike="noStrike">
              <a:latin typeface="Arial"/>
            </a:endParaRPr>
          </a:p>
          <a:p>
            <a:pPr algn="ctr">
              <a:lnSpc>
                <a:spcPct val="100000"/>
              </a:lnSpc>
              <a:buNone/>
            </a:pPr>
            <a:r>
              <a:rPr b="0" lang="en-PH" sz="2000" spc="-1" strike="noStrike">
                <a:latin typeface="Lato"/>
              </a:rPr>
              <a:t>I don’t stand still and look around</a:t>
            </a:r>
            <a:endParaRPr b="0" lang="en-PH" sz="2000" spc="-1" strike="noStrike">
              <a:latin typeface="Arial"/>
            </a:endParaRPr>
          </a:p>
          <a:p>
            <a:pPr algn="ctr">
              <a:lnSpc>
                <a:spcPct val="100000"/>
              </a:lnSpc>
              <a:buNone/>
            </a:pPr>
            <a:r>
              <a:rPr b="0" lang="en-PH" sz="2000" spc="-1" strike="noStrike">
                <a:latin typeface="Lato"/>
              </a:rPr>
              <a:t>On all the hills I haven’t hoed,</a:t>
            </a:r>
            <a:endParaRPr b="0" lang="en-PH" sz="2000" spc="-1" strike="noStrike">
              <a:latin typeface="Arial"/>
            </a:endParaRPr>
          </a:p>
          <a:p>
            <a:pPr algn="ctr">
              <a:lnSpc>
                <a:spcPct val="100000"/>
              </a:lnSpc>
              <a:buNone/>
            </a:pPr>
            <a:r>
              <a:rPr b="0" lang="en-PH" sz="2000" spc="-1" strike="noStrike">
                <a:latin typeface="Lato"/>
              </a:rPr>
              <a:t>And shout from where I am, What is it?</a:t>
            </a:r>
            <a:endParaRPr b="0" lang="en-PH" sz="2000" spc="-1" strike="noStrike">
              <a:latin typeface="Arial"/>
            </a:endParaRPr>
          </a:p>
          <a:p>
            <a:pPr algn="ctr">
              <a:lnSpc>
                <a:spcPct val="100000"/>
              </a:lnSpc>
              <a:buNone/>
            </a:pPr>
            <a:r>
              <a:rPr b="0" lang="en-PH" sz="2000" spc="-1" strike="noStrike">
                <a:latin typeface="Lato"/>
              </a:rPr>
              <a:t>No, not as there is a time to talk.</a:t>
            </a:r>
            <a:endParaRPr b="0" lang="en-PH" sz="2000" spc="-1" strike="noStrike">
              <a:latin typeface="Arial"/>
            </a:endParaRPr>
          </a:p>
          <a:p>
            <a:pPr algn="ctr">
              <a:lnSpc>
                <a:spcPct val="100000"/>
              </a:lnSpc>
              <a:buNone/>
            </a:pPr>
            <a:r>
              <a:rPr b="0" lang="en-PH" sz="2000" spc="-1" strike="noStrike">
                <a:latin typeface="Lato"/>
              </a:rPr>
              <a:t>I thrust my hoe in the mellow ground,</a:t>
            </a:r>
            <a:endParaRPr b="0" lang="en-PH" sz="2000" spc="-1" strike="noStrike">
              <a:latin typeface="Arial"/>
            </a:endParaRPr>
          </a:p>
          <a:p>
            <a:pPr algn="ctr">
              <a:lnSpc>
                <a:spcPct val="100000"/>
              </a:lnSpc>
              <a:buNone/>
            </a:pPr>
            <a:r>
              <a:rPr b="0" lang="en-PH" sz="2000" spc="-1" strike="noStrike">
                <a:latin typeface="Lato"/>
              </a:rPr>
              <a:t>Blade-end up and five feet tall,</a:t>
            </a:r>
            <a:endParaRPr b="0" lang="en-PH" sz="2000" spc="-1" strike="noStrike">
              <a:latin typeface="Arial"/>
            </a:endParaRPr>
          </a:p>
          <a:p>
            <a:pPr algn="ctr">
              <a:lnSpc>
                <a:spcPct val="100000"/>
              </a:lnSpc>
              <a:buNone/>
            </a:pPr>
            <a:r>
              <a:rPr b="0" lang="en-PH" sz="2000" spc="-1" strike="noStrike">
                <a:latin typeface="Lato"/>
              </a:rPr>
              <a:t>And plod: I go up to the stone wall</a:t>
            </a:r>
            <a:endParaRPr b="0" lang="en-PH" sz="2000" spc="-1" strike="noStrike">
              <a:latin typeface="Arial"/>
            </a:endParaRPr>
          </a:p>
          <a:p>
            <a:pPr algn="ctr">
              <a:lnSpc>
                <a:spcPct val="100000"/>
              </a:lnSpc>
              <a:buNone/>
            </a:pPr>
            <a:r>
              <a:rPr b="0" lang="en-PH" sz="2000" spc="-1" strike="noStrike">
                <a:latin typeface="Lato"/>
              </a:rPr>
              <a:t>For a friendly visit.</a:t>
            </a:r>
            <a:endParaRPr b="0" lang="en-PH" sz="2000" spc="-1" strike="noStrike">
              <a:latin typeface="Arial"/>
            </a:endParaRPr>
          </a:p>
        </p:txBody>
      </p:sp>
      <p:sp>
        <p:nvSpPr>
          <p:cNvPr id="197" name=""/>
          <p:cNvSpPr/>
          <p:nvPr/>
        </p:nvSpPr>
        <p:spPr>
          <a:xfrm>
            <a:off x="1260000" y="1620000"/>
            <a:ext cx="6839640" cy="4139640"/>
          </a:xfrm>
          <a:custGeom>
            <a:avLst/>
            <a:gdLst/>
            <a:ahLst/>
            <a:rect l="l" t="t" r="r" b="b"/>
            <a:pathLst>
              <a:path w="19002" h="11502">
                <a:moveTo>
                  <a:pt x="1916" y="0"/>
                </a:moveTo>
                <a:lnTo>
                  <a:pt x="1917" y="0"/>
                </a:lnTo>
                <a:cubicBezTo>
                  <a:pt x="1580" y="0"/>
                  <a:pt x="1250" y="89"/>
                  <a:pt x="958" y="257"/>
                </a:cubicBezTo>
                <a:cubicBezTo>
                  <a:pt x="667" y="425"/>
                  <a:pt x="425" y="667"/>
                  <a:pt x="257" y="958"/>
                </a:cubicBezTo>
                <a:cubicBezTo>
                  <a:pt x="89" y="1250"/>
                  <a:pt x="0" y="1580"/>
                  <a:pt x="0" y="1917"/>
                </a:cubicBezTo>
                <a:lnTo>
                  <a:pt x="0" y="9584"/>
                </a:lnTo>
                <a:lnTo>
                  <a:pt x="0" y="9584"/>
                </a:lnTo>
                <a:cubicBezTo>
                  <a:pt x="0" y="9921"/>
                  <a:pt x="89" y="10251"/>
                  <a:pt x="257" y="10543"/>
                </a:cubicBezTo>
                <a:cubicBezTo>
                  <a:pt x="425" y="10834"/>
                  <a:pt x="667" y="11076"/>
                  <a:pt x="958" y="11244"/>
                </a:cubicBezTo>
                <a:cubicBezTo>
                  <a:pt x="1250" y="11412"/>
                  <a:pt x="1580" y="11501"/>
                  <a:pt x="1917" y="11501"/>
                </a:cubicBezTo>
                <a:lnTo>
                  <a:pt x="17084" y="11501"/>
                </a:lnTo>
                <a:lnTo>
                  <a:pt x="17084" y="11501"/>
                </a:lnTo>
                <a:cubicBezTo>
                  <a:pt x="17421" y="11501"/>
                  <a:pt x="17751" y="11412"/>
                  <a:pt x="18043" y="11244"/>
                </a:cubicBezTo>
                <a:cubicBezTo>
                  <a:pt x="18334" y="11076"/>
                  <a:pt x="18576" y="10834"/>
                  <a:pt x="18744" y="10543"/>
                </a:cubicBezTo>
                <a:cubicBezTo>
                  <a:pt x="18912" y="10251"/>
                  <a:pt x="19001" y="9921"/>
                  <a:pt x="19001" y="9584"/>
                </a:cubicBezTo>
                <a:lnTo>
                  <a:pt x="19001" y="1916"/>
                </a:lnTo>
                <a:lnTo>
                  <a:pt x="19001" y="1917"/>
                </a:lnTo>
                <a:lnTo>
                  <a:pt x="19001" y="1917"/>
                </a:lnTo>
                <a:cubicBezTo>
                  <a:pt x="19001" y="1580"/>
                  <a:pt x="18912" y="1250"/>
                  <a:pt x="18744" y="958"/>
                </a:cubicBezTo>
                <a:cubicBezTo>
                  <a:pt x="18576" y="667"/>
                  <a:pt x="18334" y="425"/>
                  <a:pt x="18043" y="257"/>
                </a:cubicBezTo>
                <a:cubicBezTo>
                  <a:pt x="17751" y="89"/>
                  <a:pt x="17421" y="0"/>
                  <a:pt x="17084" y="0"/>
                </a:cubicBezTo>
                <a:lnTo>
                  <a:pt x="1916" y="0"/>
                </a:lnTo>
              </a:path>
            </a:pathLst>
          </a:custGeom>
          <a:noFill/>
          <a:ln w="0">
            <a:solidFill>
              <a:srgbClr val="3465a4"/>
            </a:solidFill>
          </a:ln>
        </p:spPr>
        <p:style>
          <a:lnRef idx="0"/>
          <a:fillRef idx="0"/>
          <a:effectRef idx="0"/>
          <a:fontRef idx="minor"/>
        </p:style>
      </p:sp>
      <p:sp>
        <p:nvSpPr>
          <p:cNvPr id="198" name=""/>
          <p:cNvSpPr/>
          <p:nvPr/>
        </p:nvSpPr>
        <p:spPr>
          <a:xfrm>
            <a:off x="756000" y="5796000"/>
            <a:ext cx="7379640" cy="597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r>
              <a:rPr b="0" lang="en-PH" sz="1000" spc="-1" strike="noStrike">
                <a:latin typeface="Lato"/>
              </a:rPr>
              <a:t>Source:: www.poemhunter.com/poem/a-time-to-talk/</a:t>
            </a:r>
            <a:endParaRPr b="0" lang="en-PH" sz="1000" spc="-1" strike="noStrike">
              <a:latin typeface="Arial"/>
            </a:endParaRPr>
          </a:p>
        </p:txBody>
      </p:sp>
      <p:sp>
        <p:nvSpPr>
          <p:cNvPr id="199" name=""/>
          <p:cNvSpPr/>
          <p:nvPr/>
        </p:nvSpPr>
        <p:spPr>
          <a:xfrm>
            <a:off x="8460360" y="2700000"/>
            <a:ext cx="2796480" cy="2811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1. Was the speaker in “A Time to Talk” the person who received a visit or was he the visitor?</a:t>
            </a:r>
            <a:endParaRPr b="0" lang="en-PH" sz="1800" spc="-1" strike="noStrike">
              <a:latin typeface="Arial"/>
            </a:endParaRPr>
          </a:p>
        </p:txBody>
      </p:sp>
      <p:sp>
        <p:nvSpPr>
          <p:cNvPr id="200" name=""/>
          <p:cNvSpPr/>
          <p:nvPr/>
        </p:nvSpPr>
        <p:spPr>
          <a:xfrm>
            <a:off x="4680000" y="1008000"/>
            <a:ext cx="215964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
        <p:nvSpPr>
          <p:cNvPr id="201" name=""/>
          <p:cNvSpPr/>
          <p:nvPr/>
        </p:nvSpPr>
        <p:spPr>
          <a:xfrm>
            <a:off x="8460000" y="4289040"/>
            <a:ext cx="305964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-He was the visitor.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
          <p:cNvSpPr/>
          <p:nvPr/>
        </p:nvSpPr>
        <p:spPr>
          <a:xfrm>
            <a:off x="567360" y="36000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Self-Discovery through Literature Analysis</a:t>
            </a:r>
            <a:endParaRPr b="0" lang="en-PH" sz="3200" spc="-1" strike="noStrike">
              <a:latin typeface="Arial"/>
            </a:endParaRPr>
          </a:p>
        </p:txBody>
      </p:sp>
      <p:sp>
        <p:nvSpPr>
          <p:cNvPr id="203" name=""/>
          <p:cNvSpPr/>
          <p:nvPr/>
        </p:nvSpPr>
        <p:spPr>
          <a:xfrm>
            <a:off x="756000" y="1265040"/>
            <a:ext cx="8099640" cy="4891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Christ’s Sermon:</a:t>
            </a:r>
            <a:endParaRPr b="0" lang="en-PH" sz="2000" spc="-1" strike="noStrike">
              <a:latin typeface="Arial"/>
            </a:endParaRPr>
          </a:p>
          <a:p>
            <a:pPr algn="ctr">
              <a:lnSpc>
                <a:spcPct val="100000"/>
              </a:lnSpc>
              <a:buNone/>
            </a:pPr>
            <a:r>
              <a:rPr b="1" lang="en-PH" sz="2000" spc="-1" strike="noStrike">
                <a:latin typeface="Lato"/>
              </a:rPr>
              <a:t>“</a:t>
            </a:r>
            <a:r>
              <a:rPr b="1" lang="en-PH" sz="2000" spc="-1" strike="noStrike">
                <a:latin typeface="Lato"/>
              </a:rPr>
              <a:t>Salt of the Earth and Light for the World”</a:t>
            </a:r>
            <a:endParaRPr b="0" lang="en-PH" sz="2000" spc="-1" strike="noStrike">
              <a:latin typeface="Arial"/>
            </a:endParaRPr>
          </a:p>
          <a:p>
            <a:pPr algn="ctr">
              <a:lnSpc>
                <a:spcPct val="100000"/>
              </a:lnSpc>
              <a:buNone/>
            </a:pPr>
            <a:r>
              <a:rPr b="0" lang="en-PH" sz="2000" spc="-1" strike="noStrike">
                <a:latin typeface="Lato"/>
              </a:rPr>
              <a:t>13“You are like salt for all mankind. But if salt</a:t>
            </a:r>
            <a:endParaRPr b="0" lang="en-PH" sz="2000" spc="-1" strike="noStrike">
              <a:latin typeface="Arial"/>
            </a:endParaRPr>
          </a:p>
          <a:p>
            <a:pPr algn="ctr">
              <a:lnSpc>
                <a:spcPct val="100000"/>
              </a:lnSpc>
              <a:buNone/>
            </a:pPr>
            <a:r>
              <a:rPr b="0" lang="en-PH" sz="2000" spc="-1" strike="noStrike">
                <a:latin typeface="Lato"/>
              </a:rPr>
              <a:t>loses its saltiness, there is no way to make it</a:t>
            </a:r>
            <a:endParaRPr b="0" lang="en-PH" sz="2000" spc="-1" strike="noStrike">
              <a:latin typeface="Arial"/>
            </a:endParaRPr>
          </a:p>
          <a:p>
            <a:pPr algn="ctr">
              <a:lnSpc>
                <a:spcPct val="100000"/>
              </a:lnSpc>
              <a:buNone/>
            </a:pPr>
            <a:r>
              <a:rPr b="0" lang="en-PH" sz="2000" spc="-1" strike="noStrike">
                <a:latin typeface="Lato"/>
              </a:rPr>
              <a:t>salty again. It has become worthless, so it is</a:t>
            </a:r>
            <a:endParaRPr b="0" lang="en-PH" sz="2000" spc="-1" strike="noStrike">
              <a:latin typeface="Arial"/>
            </a:endParaRPr>
          </a:p>
          <a:p>
            <a:pPr algn="ctr">
              <a:lnSpc>
                <a:spcPct val="100000"/>
              </a:lnSpc>
              <a:buNone/>
            </a:pPr>
            <a:r>
              <a:rPr b="0" lang="en-PH" sz="2000" spc="-1" strike="noStrike">
                <a:latin typeface="Lato"/>
              </a:rPr>
              <a:t>thrown out and people trample on it.</a:t>
            </a:r>
            <a:endParaRPr b="0" lang="en-PH" sz="2000" spc="-1" strike="noStrike">
              <a:latin typeface="Arial"/>
            </a:endParaRPr>
          </a:p>
          <a:p>
            <a:pPr algn="ctr">
              <a:lnSpc>
                <a:spcPct val="100000"/>
              </a:lnSpc>
              <a:buNone/>
            </a:pPr>
            <a:r>
              <a:rPr b="0" lang="en-PH" sz="2000" spc="-1" strike="noStrike">
                <a:latin typeface="Lato"/>
              </a:rPr>
              <a:t>14“You are like light for the whole world. A city</a:t>
            </a:r>
            <a:endParaRPr b="0" lang="en-PH" sz="2000" spc="-1" strike="noStrike">
              <a:latin typeface="Arial"/>
            </a:endParaRPr>
          </a:p>
          <a:p>
            <a:pPr algn="ctr">
              <a:lnSpc>
                <a:spcPct val="100000"/>
              </a:lnSpc>
              <a:buNone/>
            </a:pPr>
            <a:r>
              <a:rPr b="0" lang="en-PH" sz="2000" spc="-1" strike="noStrike">
                <a:latin typeface="Lato"/>
              </a:rPr>
              <a:t>built on a hill cannot be hid.</a:t>
            </a:r>
            <a:endParaRPr b="0" lang="en-PH" sz="2000" spc="-1" strike="noStrike">
              <a:latin typeface="Arial"/>
            </a:endParaRPr>
          </a:p>
          <a:p>
            <a:pPr algn="ctr">
              <a:lnSpc>
                <a:spcPct val="100000"/>
              </a:lnSpc>
              <a:buNone/>
            </a:pPr>
            <a:r>
              <a:rPr b="0" lang="en-PH" sz="2000" spc="-1" strike="noStrike">
                <a:latin typeface="Lato"/>
              </a:rPr>
              <a:t>15“No one lights a lamp and puts it under a bowl;</a:t>
            </a:r>
            <a:endParaRPr b="0" lang="en-PH" sz="2000" spc="-1" strike="noStrike">
              <a:latin typeface="Arial"/>
            </a:endParaRPr>
          </a:p>
          <a:p>
            <a:pPr algn="ctr">
              <a:lnSpc>
                <a:spcPct val="100000"/>
              </a:lnSpc>
              <a:buNone/>
            </a:pPr>
            <a:r>
              <a:rPr b="0" lang="en-PH" sz="2000" spc="-1" strike="noStrike">
                <a:latin typeface="Lato"/>
              </a:rPr>
              <a:t>instead he puts it on the lampstand, where it</a:t>
            </a:r>
            <a:endParaRPr b="0" lang="en-PH" sz="2000" spc="-1" strike="noStrike">
              <a:latin typeface="Arial"/>
            </a:endParaRPr>
          </a:p>
          <a:p>
            <a:pPr algn="ctr">
              <a:lnSpc>
                <a:spcPct val="100000"/>
              </a:lnSpc>
              <a:buNone/>
            </a:pPr>
            <a:r>
              <a:rPr b="0" lang="en-PH" sz="2000" spc="-1" strike="noStrike">
                <a:latin typeface="Lato"/>
              </a:rPr>
              <a:t>gives light for everyone in the house.</a:t>
            </a:r>
            <a:endParaRPr b="0" lang="en-PH" sz="2000" spc="-1" strike="noStrike">
              <a:latin typeface="Arial"/>
            </a:endParaRPr>
          </a:p>
          <a:p>
            <a:pPr algn="ctr">
              <a:lnSpc>
                <a:spcPct val="100000"/>
              </a:lnSpc>
              <a:buNone/>
            </a:pPr>
            <a:r>
              <a:rPr b="0" lang="en-PH" sz="2000" spc="-1" strike="noStrike">
                <a:latin typeface="Lato"/>
              </a:rPr>
              <a:t>16 “In the same way your light must shine before</a:t>
            </a:r>
            <a:endParaRPr b="0" lang="en-PH" sz="2000" spc="-1" strike="noStrike">
              <a:latin typeface="Arial"/>
            </a:endParaRPr>
          </a:p>
          <a:p>
            <a:pPr algn="ctr">
              <a:lnSpc>
                <a:spcPct val="100000"/>
              </a:lnSpc>
              <a:buNone/>
            </a:pPr>
            <a:r>
              <a:rPr b="0" lang="en-PH" sz="2000" spc="-1" strike="noStrike">
                <a:latin typeface="Lato"/>
              </a:rPr>
              <a:t>people, so that they will see the good things you</a:t>
            </a:r>
            <a:endParaRPr b="0" lang="en-PH" sz="2000" spc="-1" strike="noStrike">
              <a:latin typeface="Arial"/>
            </a:endParaRPr>
          </a:p>
          <a:p>
            <a:pPr algn="ctr">
              <a:lnSpc>
                <a:spcPct val="100000"/>
              </a:lnSpc>
              <a:buNone/>
            </a:pPr>
            <a:r>
              <a:rPr b="0" lang="en-PH" sz="2000" spc="-1" strike="noStrike">
                <a:latin typeface="Lato"/>
              </a:rPr>
              <a:t>do and praise your Father in heaven.”</a:t>
            </a:r>
            <a:endParaRPr b="0" lang="en-PH" sz="2000" spc="-1" strike="noStrike">
              <a:latin typeface="Arial"/>
            </a:endParaRPr>
          </a:p>
        </p:txBody>
      </p:sp>
      <p:sp>
        <p:nvSpPr>
          <p:cNvPr id="204" name=""/>
          <p:cNvSpPr/>
          <p:nvPr/>
        </p:nvSpPr>
        <p:spPr>
          <a:xfrm>
            <a:off x="900000" y="1093680"/>
            <a:ext cx="7739640" cy="4845960"/>
          </a:xfrm>
          <a:custGeom>
            <a:avLst/>
            <a:gdLst/>
            <a:ahLst/>
            <a:rect l="l" t="t" r="r" b="b"/>
            <a:pathLst>
              <a:path w="21502" h="13464">
                <a:moveTo>
                  <a:pt x="2243" y="0"/>
                </a:moveTo>
                <a:lnTo>
                  <a:pt x="2244" y="0"/>
                </a:lnTo>
                <a:cubicBezTo>
                  <a:pt x="1850" y="0"/>
                  <a:pt x="1463" y="104"/>
                  <a:pt x="1122" y="301"/>
                </a:cubicBezTo>
                <a:cubicBezTo>
                  <a:pt x="781" y="498"/>
                  <a:pt x="498" y="781"/>
                  <a:pt x="301" y="1122"/>
                </a:cubicBezTo>
                <a:cubicBezTo>
                  <a:pt x="104" y="1463"/>
                  <a:pt x="0" y="1850"/>
                  <a:pt x="0" y="2244"/>
                </a:cubicBezTo>
                <a:lnTo>
                  <a:pt x="0" y="11219"/>
                </a:lnTo>
                <a:lnTo>
                  <a:pt x="0" y="11219"/>
                </a:lnTo>
                <a:cubicBezTo>
                  <a:pt x="0" y="11613"/>
                  <a:pt x="104" y="12000"/>
                  <a:pt x="301" y="12341"/>
                </a:cubicBezTo>
                <a:cubicBezTo>
                  <a:pt x="498" y="12682"/>
                  <a:pt x="781" y="12965"/>
                  <a:pt x="1122" y="13162"/>
                </a:cubicBezTo>
                <a:cubicBezTo>
                  <a:pt x="1463" y="13359"/>
                  <a:pt x="1850" y="13463"/>
                  <a:pt x="2244" y="13463"/>
                </a:cubicBezTo>
                <a:lnTo>
                  <a:pt x="19257" y="13463"/>
                </a:lnTo>
                <a:lnTo>
                  <a:pt x="19257" y="13463"/>
                </a:lnTo>
                <a:cubicBezTo>
                  <a:pt x="19651" y="13463"/>
                  <a:pt x="20038" y="13359"/>
                  <a:pt x="20379" y="13162"/>
                </a:cubicBezTo>
                <a:cubicBezTo>
                  <a:pt x="20720" y="12965"/>
                  <a:pt x="21003" y="12682"/>
                  <a:pt x="21200" y="12341"/>
                </a:cubicBezTo>
                <a:cubicBezTo>
                  <a:pt x="21397" y="12000"/>
                  <a:pt x="21501" y="11613"/>
                  <a:pt x="21501" y="11219"/>
                </a:cubicBezTo>
                <a:lnTo>
                  <a:pt x="21500" y="2243"/>
                </a:lnTo>
                <a:lnTo>
                  <a:pt x="21501" y="2244"/>
                </a:lnTo>
                <a:lnTo>
                  <a:pt x="21501" y="2244"/>
                </a:lnTo>
                <a:cubicBezTo>
                  <a:pt x="21501" y="1850"/>
                  <a:pt x="21397" y="1463"/>
                  <a:pt x="21200" y="1122"/>
                </a:cubicBezTo>
                <a:cubicBezTo>
                  <a:pt x="21003" y="781"/>
                  <a:pt x="20720" y="498"/>
                  <a:pt x="20379" y="301"/>
                </a:cubicBezTo>
                <a:cubicBezTo>
                  <a:pt x="20038" y="104"/>
                  <a:pt x="19651" y="0"/>
                  <a:pt x="19257" y="0"/>
                </a:cubicBezTo>
                <a:lnTo>
                  <a:pt x="2243" y="0"/>
                </a:lnTo>
              </a:path>
            </a:pathLst>
          </a:custGeom>
          <a:noFill/>
          <a:ln w="0">
            <a:solidFill>
              <a:srgbClr val="3465a4"/>
            </a:solidFill>
          </a:ln>
        </p:spPr>
        <p:style>
          <a:lnRef idx="0"/>
          <a:fillRef idx="0"/>
          <a:effectRef idx="0"/>
          <a:fontRef idx="minor"/>
        </p:style>
      </p:sp>
      <p:sp>
        <p:nvSpPr>
          <p:cNvPr id="205" name=""/>
          <p:cNvSpPr/>
          <p:nvPr/>
        </p:nvSpPr>
        <p:spPr>
          <a:xfrm>
            <a:off x="8964000" y="2950560"/>
            <a:ext cx="2929680" cy="1009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2. What ideas came to your mind as you were reading the sermon?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
          <p:cNvSpPr/>
          <p:nvPr/>
        </p:nvSpPr>
        <p:spPr>
          <a:xfrm>
            <a:off x="567360" y="36000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Self-Discovery through Literature Analysis</a:t>
            </a:r>
            <a:endParaRPr b="0" lang="en-PH" sz="3200" spc="-1" strike="noStrike">
              <a:latin typeface="Arial"/>
            </a:endParaRPr>
          </a:p>
        </p:txBody>
      </p:sp>
      <p:sp>
        <p:nvSpPr>
          <p:cNvPr id="207" name=""/>
          <p:cNvSpPr/>
          <p:nvPr/>
        </p:nvSpPr>
        <p:spPr>
          <a:xfrm>
            <a:off x="756000" y="1481040"/>
            <a:ext cx="8099640" cy="4891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rPr>
              <a:t>Christ’s Sermon:</a:t>
            </a:r>
            <a:endParaRPr b="0" lang="en-PH" sz="1800" spc="-1" strike="noStrike">
              <a:latin typeface="Arial"/>
            </a:endParaRPr>
          </a:p>
          <a:p>
            <a:pPr algn="ctr">
              <a:lnSpc>
                <a:spcPct val="100000"/>
              </a:lnSpc>
              <a:buNone/>
            </a:pPr>
            <a:r>
              <a:rPr b="1" lang="en-PH" sz="1800" spc="-1" strike="noStrike">
                <a:latin typeface="Lato"/>
              </a:rPr>
              <a:t>“</a:t>
            </a:r>
            <a:r>
              <a:rPr b="1" lang="en-PH" sz="1800" spc="-1" strike="noStrike">
                <a:latin typeface="Lato"/>
              </a:rPr>
              <a:t>Salt of the Earth and Light for the World”</a:t>
            </a:r>
            <a:endParaRPr b="0" lang="en-PH" sz="1800" spc="-1" strike="noStrike">
              <a:latin typeface="Arial"/>
            </a:endParaRPr>
          </a:p>
          <a:p>
            <a:pPr algn="ctr">
              <a:lnSpc>
                <a:spcPct val="100000"/>
              </a:lnSpc>
              <a:buNone/>
            </a:pPr>
            <a:r>
              <a:rPr b="0" lang="en-PH" sz="1800" spc="-1" strike="noStrike">
                <a:latin typeface="Lato"/>
              </a:rPr>
              <a:t>13“You are like salt for all mankind. But if salt</a:t>
            </a:r>
            <a:endParaRPr b="0" lang="en-PH" sz="1800" spc="-1" strike="noStrike">
              <a:latin typeface="Arial"/>
            </a:endParaRPr>
          </a:p>
          <a:p>
            <a:pPr algn="ctr">
              <a:lnSpc>
                <a:spcPct val="100000"/>
              </a:lnSpc>
              <a:buNone/>
            </a:pPr>
            <a:r>
              <a:rPr b="0" lang="en-PH" sz="1800" spc="-1" strike="noStrike">
                <a:latin typeface="Lato"/>
              </a:rPr>
              <a:t>loses its saltiness, there is no way to make it</a:t>
            </a:r>
            <a:endParaRPr b="0" lang="en-PH" sz="1800" spc="-1" strike="noStrike">
              <a:latin typeface="Arial"/>
            </a:endParaRPr>
          </a:p>
          <a:p>
            <a:pPr algn="ctr">
              <a:lnSpc>
                <a:spcPct val="100000"/>
              </a:lnSpc>
              <a:buNone/>
            </a:pPr>
            <a:r>
              <a:rPr b="0" lang="en-PH" sz="1800" spc="-1" strike="noStrike">
                <a:latin typeface="Lato"/>
              </a:rPr>
              <a:t>salty again. It has become worthless, so it is</a:t>
            </a:r>
            <a:endParaRPr b="0" lang="en-PH" sz="1800" spc="-1" strike="noStrike">
              <a:latin typeface="Arial"/>
            </a:endParaRPr>
          </a:p>
          <a:p>
            <a:pPr algn="ctr">
              <a:lnSpc>
                <a:spcPct val="100000"/>
              </a:lnSpc>
              <a:buNone/>
            </a:pPr>
            <a:r>
              <a:rPr b="0" lang="en-PH" sz="1800" spc="-1" strike="noStrike">
                <a:latin typeface="Lato"/>
              </a:rPr>
              <a:t>thrown out and people trample on it.</a:t>
            </a:r>
            <a:endParaRPr b="0" lang="en-PH" sz="1800" spc="-1" strike="noStrike">
              <a:latin typeface="Arial"/>
            </a:endParaRPr>
          </a:p>
          <a:p>
            <a:pPr algn="ctr">
              <a:lnSpc>
                <a:spcPct val="100000"/>
              </a:lnSpc>
              <a:buNone/>
            </a:pPr>
            <a:r>
              <a:rPr b="0" lang="en-PH" sz="1800" spc="-1" strike="noStrike">
                <a:latin typeface="Lato"/>
              </a:rPr>
              <a:t>14“You are like light for the whole world. A city</a:t>
            </a:r>
            <a:endParaRPr b="0" lang="en-PH" sz="1800" spc="-1" strike="noStrike">
              <a:latin typeface="Arial"/>
            </a:endParaRPr>
          </a:p>
          <a:p>
            <a:pPr algn="ctr">
              <a:lnSpc>
                <a:spcPct val="100000"/>
              </a:lnSpc>
              <a:buNone/>
            </a:pPr>
            <a:r>
              <a:rPr b="0" lang="en-PH" sz="1800" spc="-1" strike="noStrike">
                <a:latin typeface="Lato"/>
              </a:rPr>
              <a:t>built on a hill cannot be hid.</a:t>
            </a:r>
            <a:endParaRPr b="0" lang="en-PH" sz="1800" spc="-1" strike="noStrike">
              <a:latin typeface="Arial"/>
            </a:endParaRPr>
          </a:p>
          <a:p>
            <a:pPr algn="ctr">
              <a:lnSpc>
                <a:spcPct val="100000"/>
              </a:lnSpc>
              <a:buNone/>
            </a:pPr>
            <a:r>
              <a:rPr b="0" lang="en-PH" sz="1800" spc="-1" strike="noStrike">
                <a:latin typeface="Lato"/>
              </a:rPr>
              <a:t>15“No one lights a lamp and puts it under a bowl;</a:t>
            </a:r>
            <a:endParaRPr b="0" lang="en-PH" sz="1800" spc="-1" strike="noStrike">
              <a:latin typeface="Arial"/>
            </a:endParaRPr>
          </a:p>
          <a:p>
            <a:pPr algn="ctr">
              <a:lnSpc>
                <a:spcPct val="100000"/>
              </a:lnSpc>
              <a:buNone/>
            </a:pPr>
            <a:r>
              <a:rPr b="0" lang="en-PH" sz="1800" spc="-1" strike="noStrike">
                <a:latin typeface="Lato"/>
              </a:rPr>
              <a:t>instead he puts it on the lampstand, where it</a:t>
            </a:r>
            <a:endParaRPr b="0" lang="en-PH" sz="1800" spc="-1" strike="noStrike">
              <a:latin typeface="Arial"/>
            </a:endParaRPr>
          </a:p>
          <a:p>
            <a:pPr algn="ctr">
              <a:lnSpc>
                <a:spcPct val="100000"/>
              </a:lnSpc>
              <a:buNone/>
            </a:pPr>
            <a:r>
              <a:rPr b="0" lang="en-PH" sz="1800" spc="-1" strike="noStrike">
                <a:latin typeface="Lato"/>
              </a:rPr>
              <a:t>gives light for everyone in the house.</a:t>
            </a:r>
            <a:endParaRPr b="0" lang="en-PH" sz="1800" spc="-1" strike="noStrike">
              <a:latin typeface="Arial"/>
            </a:endParaRPr>
          </a:p>
          <a:p>
            <a:pPr algn="ctr">
              <a:lnSpc>
                <a:spcPct val="100000"/>
              </a:lnSpc>
              <a:buNone/>
            </a:pPr>
            <a:r>
              <a:rPr b="0" lang="en-PH" sz="1800" spc="-1" strike="noStrike">
                <a:latin typeface="Lato"/>
              </a:rPr>
              <a:t>16 “In the same way your light must shine before</a:t>
            </a:r>
            <a:endParaRPr b="0" lang="en-PH" sz="1800" spc="-1" strike="noStrike">
              <a:latin typeface="Arial"/>
            </a:endParaRPr>
          </a:p>
          <a:p>
            <a:pPr algn="ctr">
              <a:lnSpc>
                <a:spcPct val="100000"/>
              </a:lnSpc>
              <a:buNone/>
            </a:pPr>
            <a:r>
              <a:rPr b="0" lang="en-PH" sz="1800" spc="-1" strike="noStrike">
                <a:latin typeface="Lato"/>
              </a:rPr>
              <a:t>people, so that they will see the good things you</a:t>
            </a:r>
            <a:endParaRPr b="0" lang="en-PH" sz="1800" spc="-1" strike="noStrike">
              <a:latin typeface="Arial"/>
            </a:endParaRPr>
          </a:p>
          <a:p>
            <a:pPr algn="ctr">
              <a:lnSpc>
                <a:spcPct val="100000"/>
              </a:lnSpc>
              <a:buNone/>
            </a:pPr>
            <a:r>
              <a:rPr b="0" lang="en-PH" sz="1800" spc="-1" strike="noStrike">
                <a:latin typeface="Lato"/>
              </a:rPr>
              <a:t>do and praise your Father in heaven.”</a:t>
            </a:r>
            <a:endParaRPr b="0" lang="en-PH" sz="1800" spc="-1" strike="noStrike">
              <a:latin typeface="Arial"/>
            </a:endParaRPr>
          </a:p>
        </p:txBody>
      </p:sp>
      <p:sp>
        <p:nvSpPr>
          <p:cNvPr id="208" name=""/>
          <p:cNvSpPr/>
          <p:nvPr/>
        </p:nvSpPr>
        <p:spPr>
          <a:xfrm>
            <a:off x="900000" y="1373040"/>
            <a:ext cx="7739640" cy="4206960"/>
          </a:xfrm>
          <a:custGeom>
            <a:avLst/>
            <a:gdLst/>
            <a:ahLst/>
            <a:rect l="l" t="t" r="r" b="b"/>
            <a:pathLst>
              <a:path w="21502" h="12788">
                <a:moveTo>
                  <a:pt x="2131" y="0"/>
                </a:moveTo>
                <a:lnTo>
                  <a:pt x="2131" y="0"/>
                </a:lnTo>
                <a:cubicBezTo>
                  <a:pt x="1757" y="0"/>
                  <a:pt x="1390" y="98"/>
                  <a:pt x="1066" y="286"/>
                </a:cubicBezTo>
                <a:cubicBezTo>
                  <a:pt x="742" y="473"/>
                  <a:pt x="473" y="742"/>
                  <a:pt x="286" y="1066"/>
                </a:cubicBezTo>
                <a:cubicBezTo>
                  <a:pt x="98" y="1390"/>
                  <a:pt x="0" y="1757"/>
                  <a:pt x="0" y="2131"/>
                </a:cubicBezTo>
                <a:lnTo>
                  <a:pt x="0" y="10655"/>
                </a:lnTo>
                <a:lnTo>
                  <a:pt x="0" y="10656"/>
                </a:lnTo>
                <a:cubicBezTo>
                  <a:pt x="0" y="11030"/>
                  <a:pt x="98" y="11397"/>
                  <a:pt x="286" y="11721"/>
                </a:cubicBezTo>
                <a:cubicBezTo>
                  <a:pt x="473" y="12045"/>
                  <a:pt x="742" y="12314"/>
                  <a:pt x="1066" y="12501"/>
                </a:cubicBezTo>
                <a:cubicBezTo>
                  <a:pt x="1390" y="12689"/>
                  <a:pt x="1757" y="12787"/>
                  <a:pt x="2131" y="12787"/>
                </a:cubicBezTo>
                <a:lnTo>
                  <a:pt x="19369" y="12787"/>
                </a:lnTo>
                <a:lnTo>
                  <a:pt x="19370" y="12787"/>
                </a:lnTo>
                <a:cubicBezTo>
                  <a:pt x="19744" y="12787"/>
                  <a:pt x="20111" y="12689"/>
                  <a:pt x="20435" y="12501"/>
                </a:cubicBezTo>
                <a:cubicBezTo>
                  <a:pt x="20759" y="12314"/>
                  <a:pt x="21028" y="12045"/>
                  <a:pt x="21215" y="11721"/>
                </a:cubicBezTo>
                <a:cubicBezTo>
                  <a:pt x="21403" y="11397"/>
                  <a:pt x="21501" y="11030"/>
                  <a:pt x="21501" y="10656"/>
                </a:cubicBezTo>
                <a:lnTo>
                  <a:pt x="21501" y="2131"/>
                </a:lnTo>
                <a:lnTo>
                  <a:pt x="21501" y="2131"/>
                </a:lnTo>
                <a:lnTo>
                  <a:pt x="21501" y="2131"/>
                </a:lnTo>
                <a:cubicBezTo>
                  <a:pt x="21501" y="1757"/>
                  <a:pt x="21403" y="1390"/>
                  <a:pt x="21215" y="1066"/>
                </a:cubicBezTo>
                <a:cubicBezTo>
                  <a:pt x="21028" y="742"/>
                  <a:pt x="20759" y="473"/>
                  <a:pt x="20435" y="286"/>
                </a:cubicBezTo>
                <a:cubicBezTo>
                  <a:pt x="20111" y="98"/>
                  <a:pt x="19744" y="0"/>
                  <a:pt x="19370" y="0"/>
                </a:cubicBezTo>
                <a:lnTo>
                  <a:pt x="2131" y="0"/>
                </a:lnTo>
              </a:path>
            </a:pathLst>
          </a:custGeom>
          <a:noFill/>
          <a:ln w="0">
            <a:solidFill>
              <a:srgbClr val="3465a4"/>
            </a:solidFill>
          </a:ln>
        </p:spPr>
        <p:style>
          <a:lnRef idx="0"/>
          <a:fillRef idx="0"/>
          <a:effectRef idx="0"/>
          <a:fontRef idx="minor"/>
        </p:style>
      </p:sp>
      <p:sp>
        <p:nvSpPr>
          <p:cNvPr id="209" name=""/>
          <p:cNvSpPr/>
          <p:nvPr/>
        </p:nvSpPr>
        <p:spPr>
          <a:xfrm>
            <a:off x="8964000" y="2340000"/>
            <a:ext cx="2929680" cy="161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2. What ideas came to your mind as you were reading the sermon?</a:t>
            </a:r>
            <a:endParaRPr b="0" lang="en-PH" sz="1800" spc="-1" strike="noStrike">
              <a:latin typeface="Arial"/>
            </a:endParaRPr>
          </a:p>
        </p:txBody>
      </p:sp>
      <p:sp>
        <p:nvSpPr>
          <p:cNvPr id="210" name=""/>
          <p:cNvSpPr/>
          <p:nvPr/>
        </p:nvSpPr>
        <p:spPr>
          <a:xfrm>
            <a:off x="4680000" y="887040"/>
            <a:ext cx="215964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
        <p:nvSpPr>
          <p:cNvPr id="211" name=""/>
          <p:cNvSpPr/>
          <p:nvPr/>
        </p:nvSpPr>
        <p:spPr>
          <a:xfrm>
            <a:off x="9000360" y="3563280"/>
            <a:ext cx="341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-Answers may vary.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
          <p:cNvSpPr/>
          <p:nvPr/>
        </p:nvSpPr>
        <p:spPr>
          <a:xfrm>
            <a:off x="720000" y="49032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Self-Discovery through Literature Analysis</a:t>
            </a:r>
            <a:endParaRPr b="0" lang="en-PH" sz="3200" spc="-1" strike="noStrike">
              <a:latin typeface="Arial"/>
            </a:endParaRPr>
          </a:p>
        </p:txBody>
      </p:sp>
      <p:sp>
        <p:nvSpPr>
          <p:cNvPr id="213" name=""/>
          <p:cNvSpPr/>
          <p:nvPr/>
        </p:nvSpPr>
        <p:spPr>
          <a:xfrm>
            <a:off x="292320" y="1872000"/>
            <a:ext cx="6763320" cy="359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endParaRPr b="0" lang="en-PH" sz="1800" spc="-1" strike="noStrike">
              <a:latin typeface="Arial"/>
            </a:endParaRPr>
          </a:p>
          <a:p>
            <a:pPr algn="ctr">
              <a:lnSpc>
                <a:spcPct val="100000"/>
              </a:lnSpc>
              <a:buNone/>
            </a:pPr>
            <a:r>
              <a:rPr b="0" lang="en-PH" sz="1800" spc="-1" strike="noStrike">
                <a:latin typeface="Lato"/>
              </a:rPr>
              <a:t>I had a gig-horse, and I called him Pleasure</a:t>
            </a:r>
            <a:endParaRPr b="0" lang="en-PH" sz="1800" spc="-1" strike="noStrike">
              <a:latin typeface="Arial"/>
            </a:endParaRPr>
          </a:p>
          <a:p>
            <a:pPr algn="ctr">
              <a:lnSpc>
                <a:spcPct val="100000"/>
              </a:lnSpc>
              <a:buNone/>
            </a:pPr>
            <a:r>
              <a:rPr b="0" lang="en-PH" sz="1800" spc="-1" strike="noStrike">
                <a:latin typeface="Lato"/>
              </a:rPr>
              <a:t>Because on Sundays for a little jaunt</a:t>
            </a:r>
            <a:endParaRPr b="0" lang="en-PH" sz="1800" spc="-1" strike="noStrike">
              <a:latin typeface="Arial"/>
            </a:endParaRPr>
          </a:p>
          <a:p>
            <a:pPr algn="ctr">
              <a:lnSpc>
                <a:spcPct val="100000"/>
              </a:lnSpc>
              <a:buNone/>
            </a:pPr>
            <a:r>
              <a:rPr b="0" lang="en-PH" sz="1800" spc="-1" strike="noStrike">
                <a:latin typeface="Lato"/>
              </a:rPr>
              <a:t>He was so fast and showy, quite a treasure;</a:t>
            </a:r>
            <a:endParaRPr b="0" lang="en-PH" sz="1800" spc="-1" strike="noStrike">
              <a:latin typeface="Arial"/>
            </a:endParaRPr>
          </a:p>
          <a:p>
            <a:pPr algn="ctr">
              <a:lnSpc>
                <a:spcPct val="100000"/>
              </a:lnSpc>
              <a:buNone/>
            </a:pPr>
            <a:r>
              <a:rPr b="0" lang="en-PH" sz="1800" spc="-1" strike="noStrike">
                <a:latin typeface="Lato"/>
              </a:rPr>
              <a:t>Although he sometimes kicked and shied aslant.</a:t>
            </a:r>
            <a:endParaRPr b="0" lang="en-PH" sz="1800" spc="-1" strike="noStrike">
              <a:latin typeface="Arial"/>
            </a:endParaRPr>
          </a:p>
          <a:p>
            <a:pPr algn="ctr">
              <a:lnSpc>
                <a:spcPct val="100000"/>
              </a:lnSpc>
              <a:buNone/>
            </a:pPr>
            <a:r>
              <a:rPr b="0" lang="en-PH" sz="1800" spc="-1" strike="noStrike">
                <a:latin typeface="Lato"/>
              </a:rPr>
              <a:t>I had a chaise, and christened it Enjoyment,</a:t>
            </a:r>
            <a:endParaRPr b="0" lang="en-PH" sz="1800" spc="-1" strike="noStrike">
              <a:latin typeface="Arial"/>
            </a:endParaRPr>
          </a:p>
          <a:p>
            <a:pPr algn="ctr">
              <a:lnSpc>
                <a:spcPct val="100000"/>
              </a:lnSpc>
              <a:buNone/>
            </a:pPr>
            <a:r>
              <a:rPr b="0" lang="en-PH" sz="1800" spc="-1" strike="noStrike">
                <a:latin typeface="Lato"/>
              </a:rPr>
              <a:t>With yellow body and the wheels of red,</a:t>
            </a:r>
            <a:endParaRPr b="0" lang="en-PH" sz="1800" spc="-1" strike="noStrike">
              <a:latin typeface="Arial"/>
            </a:endParaRPr>
          </a:p>
          <a:p>
            <a:pPr algn="ctr">
              <a:lnSpc>
                <a:spcPct val="100000"/>
              </a:lnSpc>
              <a:buNone/>
            </a:pPr>
            <a:r>
              <a:rPr b="0" lang="en-PH" sz="1800" spc="-1" strike="noStrike">
                <a:latin typeface="Lato"/>
              </a:rPr>
              <a:t>Because it was only used for one employment,</a:t>
            </a:r>
            <a:endParaRPr b="0" lang="en-PH" sz="1800" spc="-1" strike="noStrike">
              <a:latin typeface="Arial"/>
            </a:endParaRPr>
          </a:p>
          <a:p>
            <a:pPr algn="ctr">
              <a:lnSpc>
                <a:spcPct val="100000"/>
              </a:lnSpc>
              <a:buNone/>
            </a:pPr>
            <a:r>
              <a:rPr b="0" lang="en-PH" sz="1800" spc="-1" strike="noStrike">
                <a:latin typeface="Lato"/>
              </a:rPr>
              <a:t>Namely, to go wherever Pleasure led.</a:t>
            </a:r>
            <a:endParaRPr b="0" lang="en-PH" sz="1800" spc="-1" strike="noStrike">
              <a:latin typeface="Arial"/>
            </a:endParaRPr>
          </a:p>
          <a:p>
            <a:pPr algn="ct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p:txBody>
      </p:sp>
      <p:sp>
        <p:nvSpPr>
          <p:cNvPr id="214" name=""/>
          <p:cNvSpPr/>
          <p:nvPr/>
        </p:nvSpPr>
        <p:spPr>
          <a:xfrm>
            <a:off x="3780000" y="1428840"/>
            <a:ext cx="5219640" cy="1450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A Moral Vehicle</a:t>
            </a:r>
            <a:endParaRPr b="0" lang="en-PH" sz="2000" spc="-1" strike="noStrike">
              <a:latin typeface="Arial"/>
            </a:endParaRPr>
          </a:p>
          <a:p>
            <a:pPr algn="ctr">
              <a:lnSpc>
                <a:spcPct val="100000"/>
              </a:lnSpc>
              <a:buNone/>
            </a:pPr>
            <a:r>
              <a:rPr b="0" i="1" lang="en-PH" sz="2000" spc="-1" strike="noStrike">
                <a:latin typeface="Lato"/>
              </a:rPr>
              <a:t>Thomas Hood</a:t>
            </a:r>
            <a:endParaRPr b="0" lang="en-PH" sz="2000" spc="-1" strike="noStrike">
              <a:latin typeface="Arial"/>
            </a:endParaRPr>
          </a:p>
        </p:txBody>
      </p:sp>
      <p:sp>
        <p:nvSpPr>
          <p:cNvPr id="215" name=""/>
          <p:cNvSpPr/>
          <p:nvPr/>
        </p:nvSpPr>
        <p:spPr>
          <a:xfrm>
            <a:off x="5904000" y="2503080"/>
            <a:ext cx="5939640" cy="347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rPr>
              <a:t>I had a wife, her nickname was Delight:</a:t>
            </a:r>
            <a:endParaRPr b="0" lang="en-PH" sz="1800" spc="-1" strike="noStrike">
              <a:latin typeface="Arial"/>
            </a:endParaRPr>
          </a:p>
          <a:p>
            <a:pPr algn="ctr">
              <a:lnSpc>
                <a:spcPct val="100000"/>
              </a:lnSpc>
              <a:buNone/>
            </a:pPr>
            <a:r>
              <a:rPr b="0" lang="en-PH" sz="1800" spc="-1" strike="noStrike">
                <a:latin typeface="Lato"/>
              </a:rPr>
              <a:t>A son called Frolic, who was never still:</a:t>
            </a:r>
            <a:endParaRPr b="0" lang="en-PH" sz="1800" spc="-1" strike="noStrike">
              <a:latin typeface="Arial"/>
            </a:endParaRPr>
          </a:p>
          <a:p>
            <a:pPr algn="ctr">
              <a:lnSpc>
                <a:spcPct val="100000"/>
              </a:lnSpc>
              <a:buNone/>
            </a:pPr>
            <a:r>
              <a:rPr b="0" lang="en-PH" sz="1800" spc="-1" strike="noStrike">
                <a:latin typeface="Lato"/>
              </a:rPr>
              <a:t>Alas! how often dark succeeds to bright!</a:t>
            </a:r>
            <a:endParaRPr b="0" lang="en-PH" sz="1800" spc="-1" strike="noStrike">
              <a:latin typeface="Arial"/>
            </a:endParaRPr>
          </a:p>
          <a:p>
            <a:pPr algn="ctr">
              <a:lnSpc>
                <a:spcPct val="100000"/>
              </a:lnSpc>
              <a:buNone/>
            </a:pPr>
            <a:r>
              <a:rPr b="0" lang="en-PH" sz="1800" spc="-1" strike="noStrike">
                <a:latin typeface="Lato"/>
              </a:rPr>
              <a:t>Delight was thrown, and Frolic had a spill,</a:t>
            </a:r>
            <a:endParaRPr b="0" lang="en-PH" sz="1800" spc="-1" strike="noStrike">
              <a:latin typeface="Arial"/>
            </a:endParaRPr>
          </a:p>
          <a:p>
            <a:pPr algn="ctr">
              <a:lnSpc>
                <a:spcPct val="100000"/>
              </a:lnSpc>
              <a:buNone/>
            </a:pPr>
            <a:r>
              <a:rPr b="0" lang="en-PH" sz="1800" spc="-1" strike="noStrike">
                <a:latin typeface="Lato"/>
              </a:rPr>
              <a:t>Enjoyment was upset and shattered quite,</a:t>
            </a:r>
            <a:endParaRPr b="0" lang="en-PH" sz="1800" spc="-1" strike="noStrike">
              <a:latin typeface="Arial"/>
            </a:endParaRPr>
          </a:p>
          <a:p>
            <a:pPr algn="ctr">
              <a:lnSpc>
                <a:spcPct val="100000"/>
              </a:lnSpc>
              <a:buNone/>
            </a:pPr>
            <a:r>
              <a:rPr b="0" lang="en-PH" sz="1800" spc="-1" strike="noStrike">
                <a:latin typeface="Lato"/>
              </a:rPr>
              <a:t>And Pleasure fell a splitter on Paine’s Hill.</a:t>
            </a:r>
            <a:endParaRPr b="0" lang="en-PH" sz="1800" spc="-1" strike="noStrike">
              <a:latin typeface="Arial"/>
            </a:endParaRPr>
          </a:p>
        </p:txBody>
      </p:sp>
      <p:sp>
        <p:nvSpPr>
          <p:cNvPr id="216" name=""/>
          <p:cNvSpPr/>
          <p:nvPr/>
        </p:nvSpPr>
        <p:spPr>
          <a:xfrm>
            <a:off x="864000" y="1368000"/>
            <a:ext cx="10439640" cy="3312000"/>
          </a:xfrm>
          <a:custGeom>
            <a:avLst/>
            <a:gdLst/>
            <a:ahLst/>
            <a:rect l="l" t="t" r="r" b="b"/>
            <a:pathLst>
              <a:path w="29002" h="9902">
                <a:moveTo>
                  <a:pt x="1650" y="0"/>
                </a:moveTo>
                <a:lnTo>
                  <a:pt x="1650" y="0"/>
                </a:lnTo>
                <a:cubicBezTo>
                  <a:pt x="1361" y="0"/>
                  <a:pt x="1076" y="76"/>
                  <a:pt x="825" y="221"/>
                </a:cubicBezTo>
                <a:cubicBezTo>
                  <a:pt x="574" y="366"/>
                  <a:pt x="366" y="574"/>
                  <a:pt x="221" y="825"/>
                </a:cubicBezTo>
                <a:cubicBezTo>
                  <a:pt x="76" y="1076"/>
                  <a:pt x="0" y="1361"/>
                  <a:pt x="0" y="1650"/>
                </a:cubicBezTo>
                <a:lnTo>
                  <a:pt x="0" y="8250"/>
                </a:lnTo>
                <a:lnTo>
                  <a:pt x="0" y="8251"/>
                </a:lnTo>
                <a:cubicBezTo>
                  <a:pt x="0" y="8540"/>
                  <a:pt x="76" y="8825"/>
                  <a:pt x="221" y="9076"/>
                </a:cubicBezTo>
                <a:cubicBezTo>
                  <a:pt x="366" y="9327"/>
                  <a:pt x="574" y="9535"/>
                  <a:pt x="825" y="9680"/>
                </a:cubicBezTo>
                <a:cubicBezTo>
                  <a:pt x="1076" y="9825"/>
                  <a:pt x="1361" y="9901"/>
                  <a:pt x="1650" y="9901"/>
                </a:cubicBezTo>
                <a:lnTo>
                  <a:pt x="27350" y="9901"/>
                </a:lnTo>
                <a:lnTo>
                  <a:pt x="27351" y="9901"/>
                </a:lnTo>
                <a:cubicBezTo>
                  <a:pt x="27640" y="9901"/>
                  <a:pt x="27925" y="9825"/>
                  <a:pt x="28176" y="9680"/>
                </a:cubicBezTo>
                <a:cubicBezTo>
                  <a:pt x="28427" y="9535"/>
                  <a:pt x="28635" y="9327"/>
                  <a:pt x="28780" y="9076"/>
                </a:cubicBezTo>
                <a:cubicBezTo>
                  <a:pt x="28925" y="8825"/>
                  <a:pt x="29001" y="8540"/>
                  <a:pt x="29001" y="8251"/>
                </a:cubicBezTo>
                <a:lnTo>
                  <a:pt x="29001" y="1650"/>
                </a:lnTo>
                <a:lnTo>
                  <a:pt x="29001" y="1650"/>
                </a:lnTo>
                <a:lnTo>
                  <a:pt x="29001" y="1650"/>
                </a:lnTo>
                <a:cubicBezTo>
                  <a:pt x="29001" y="1361"/>
                  <a:pt x="28925" y="1076"/>
                  <a:pt x="28780" y="825"/>
                </a:cubicBezTo>
                <a:cubicBezTo>
                  <a:pt x="28635" y="574"/>
                  <a:pt x="28427" y="366"/>
                  <a:pt x="28176" y="221"/>
                </a:cubicBezTo>
                <a:cubicBezTo>
                  <a:pt x="27925" y="76"/>
                  <a:pt x="27640" y="0"/>
                  <a:pt x="27351" y="0"/>
                </a:cubicBezTo>
                <a:lnTo>
                  <a:pt x="1650" y="0"/>
                </a:lnTo>
              </a:path>
            </a:pathLst>
          </a:custGeom>
          <a:noFill/>
          <a:ln w="0">
            <a:solidFill>
              <a:srgbClr val="3465a4"/>
            </a:solidFill>
          </a:ln>
        </p:spPr>
        <p:style>
          <a:lnRef idx="0"/>
          <a:fillRef idx="0"/>
          <a:effectRef idx="0"/>
          <a:fontRef idx="minor"/>
        </p:style>
      </p:sp>
      <p:sp>
        <p:nvSpPr>
          <p:cNvPr id="217" name=""/>
          <p:cNvSpPr/>
          <p:nvPr/>
        </p:nvSpPr>
        <p:spPr>
          <a:xfrm>
            <a:off x="1080000" y="4877280"/>
            <a:ext cx="8999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3. What moral did you get from the allegory by Thomas Hood?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
          <p:cNvSpPr/>
          <p:nvPr/>
        </p:nvSpPr>
        <p:spPr>
          <a:xfrm>
            <a:off x="720000" y="34632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Self-Discovery through Literature Analysis</a:t>
            </a:r>
            <a:endParaRPr b="0" lang="en-PH" sz="3200" spc="-1" strike="noStrike">
              <a:latin typeface="Arial"/>
            </a:endParaRPr>
          </a:p>
        </p:txBody>
      </p:sp>
      <p:sp>
        <p:nvSpPr>
          <p:cNvPr id="219" name=""/>
          <p:cNvSpPr/>
          <p:nvPr/>
        </p:nvSpPr>
        <p:spPr>
          <a:xfrm>
            <a:off x="292320" y="2124000"/>
            <a:ext cx="6763320" cy="359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endParaRPr b="0" lang="en-PH" sz="1800" spc="-1" strike="noStrike">
              <a:latin typeface="Arial"/>
            </a:endParaRPr>
          </a:p>
          <a:p>
            <a:pPr algn="ctr">
              <a:lnSpc>
                <a:spcPct val="100000"/>
              </a:lnSpc>
              <a:buNone/>
            </a:pPr>
            <a:r>
              <a:rPr b="0" lang="en-PH" sz="1800" spc="-1" strike="noStrike">
                <a:latin typeface="Lato"/>
              </a:rPr>
              <a:t>I had a gig-horse, and I called him Pleasure</a:t>
            </a:r>
            <a:endParaRPr b="0" lang="en-PH" sz="1800" spc="-1" strike="noStrike">
              <a:latin typeface="Arial"/>
            </a:endParaRPr>
          </a:p>
          <a:p>
            <a:pPr algn="ctr">
              <a:lnSpc>
                <a:spcPct val="100000"/>
              </a:lnSpc>
              <a:buNone/>
            </a:pPr>
            <a:r>
              <a:rPr b="0" lang="en-PH" sz="1800" spc="-1" strike="noStrike">
                <a:latin typeface="Lato"/>
              </a:rPr>
              <a:t>Because on Sundays for a little jaunt</a:t>
            </a:r>
            <a:endParaRPr b="0" lang="en-PH" sz="1800" spc="-1" strike="noStrike">
              <a:latin typeface="Arial"/>
            </a:endParaRPr>
          </a:p>
          <a:p>
            <a:pPr algn="ctr">
              <a:lnSpc>
                <a:spcPct val="100000"/>
              </a:lnSpc>
              <a:buNone/>
            </a:pPr>
            <a:r>
              <a:rPr b="0" lang="en-PH" sz="1800" spc="-1" strike="noStrike">
                <a:latin typeface="Lato"/>
              </a:rPr>
              <a:t>He was so fast and showy, quite a treasure;</a:t>
            </a:r>
            <a:endParaRPr b="0" lang="en-PH" sz="1800" spc="-1" strike="noStrike">
              <a:latin typeface="Arial"/>
            </a:endParaRPr>
          </a:p>
          <a:p>
            <a:pPr algn="ctr">
              <a:lnSpc>
                <a:spcPct val="100000"/>
              </a:lnSpc>
              <a:buNone/>
            </a:pPr>
            <a:r>
              <a:rPr b="0" lang="en-PH" sz="1800" spc="-1" strike="noStrike">
                <a:latin typeface="Lato"/>
              </a:rPr>
              <a:t>Although he sometimes kicked and shied aslant.</a:t>
            </a:r>
            <a:endParaRPr b="0" lang="en-PH" sz="1800" spc="-1" strike="noStrike">
              <a:latin typeface="Arial"/>
            </a:endParaRPr>
          </a:p>
          <a:p>
            <a:pPr algn="ctr">
              <a:lnSpc>
                <a:spcPct val="100000"/>
              </a:lnSpc>
              <a:buNone/>
            </a:pPr>
            <a:r>
              <a:rPr b="0" lang="en-PH" sz="1800" spc="-1" strike="noStrike">
                <a:latin typeface="Lato"/>
              </a:rPr>
              <a:t>I had a chaise, and christened it Enjoyment,</a:t>
            </a:r>
            <a:endParaRPr b="0" lang="en-PH" sz="1800" spc="-1" strike="noStrike">
              <a:latin typeface="Arial"/>
            </a:endParaRPr>
          </a:p>
          <a:p>
            <a:pPr algn="ctr">
              <a:lnSpc>
                <a:spcPct val="100000"/>
              </a:lnSpc>
              <a:buNone/>
            </a:pPr>
            <a:r>
              <a:rPr b="0" lang="en-PH" sz="1800" spc="-1" strike="noStrike">
                <a:latin typeface="Lato"/>
              </a:rPr>
              <a:t>With yellow body and the wheels of red,</a:t>
            </a:r>
            <a:endParaRPr b="0" lang="en-PH" sz="1800" spc="-1" strike="noStrike">
              <a:latin typeface="Arial"/>
            </a:endParaRPr>
          </a:p>
          <a:p>
            <a:pPr algn="ctr">
              <a:lnSpc>
                <a:spcPct val="100000"/>
              </a:lnSpc>
              <a:buNone/>
            </a:pPr>
            <a:r>
              <a:rPr b="0" lang="en-PH" sz="1800" spc="-1" strike="noStrike">
                <a:latin typeface="Lato"/>
              </a:rPr>
              <a:t>Because it was only used for one employment,</a:t>
            </a:r>
            <a:endParaRPr b="0" lang="en-PH" sz="1800" spc="-1" strike="noStrike">
              <a:latin typeface="Arial"/>
            </a:endParaRPr>
          </a:p>
          <a:p>
            <a:pPr algn="ctr">
              <a:lnSpc>
                <a:spcPct val="100000"/>
              </a:lnSpc>
              <a:buNone/>
            </a:pPr>
            <a:r>
              <a:rPr b="0" lang="en-PH" sz="1800" spc="-1" strike="noStrike">
                <a:latin typeface="Lato"/>
              </a:rPr>
              <a:t>Namely, to go wherever Pleasure led.</a:t>
            </a:r>
            <a:endParaRPr b="0" lang="en-PH" sz="1800" spc="-1" strike="noStrike">
              <a:latin typeface="Arial"/>
            </a:endParaRPr>
          </a:p>
          <a:p>
            <a:pPr algn="ct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p:txBody>
      </p:sp>
      <p:sp>
        <p:nvSpPr>
          <p:cNvPr id="220" name=""/>
          <p:cNvSpPr/>
          <p:nvPr/>
        </p:nvSpPr>
        <p:spPr>
          <a:xfrm>
            <a:off x="3780000" y="1608840"/>
            <a:ext cx="5219640" cy="1450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A Moral Vehicle</a:t>
            </a:r>
            <a:endParaRPr b="0" lang="en-PH" sz="2000" spc="-1" strike="noStrike">
              <a:latin typeface="Arial"/>
            </a:endParaRPr>
          </a:p>
          <a:p>
            <a:pPr algn="ctr">
              <a:lnSpc>
                <a:spcPct val="100000"/>
              </a:lnSpc>
              <a:buNone/>
            </a:pPr>
            <a:r>
              <a:rPr b="0" i="1" lang="en-PH" sz="2000" spc="-1" strike="noStrike">
                <a:latin typeface="Lato"/>
              </a:rPr>
              <a:t>Thomas Hood</a:t>
            </a:r>
            <a:endParaRPr b="0" lang="en-PH" sz="2000" spc="-1" strike="noStrike">
              <a:latin typeface="Arial"/>
            </a:endParaRPr>
          </a:p>
        </p:txBody>
      </p:sp>
      <p:sp>
        <p:nvSpPr>
          <p:cNvPr id="221" name=""/>
          <p:cNvSpPr/>
          <p:nvPr/>
        </p:nvSpPr>
        <p:spPr>
          <a:xfrm>
            <a:off x="5904000" y="2395080"/>
            <a:ext cx="5939640" cy="347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rPr>
              <a:t>I had a wife, her nickname was Delight:</a:t>
            </a:r>
            <a:endParaRPr b="0" lang="en-PH" sz="1800" spc="-1" strike="noStrike">
              <a:latin typeface="Arial"/>
            </a:endParaRPr>
          </a:p>
          <a:p>
            <a:pPr algn="ctr">
              <a:lnSpc>
                <a:spcPct val="100000"/>
              </a:lnSpc>
              <a:buNone/>
            </a:pPr>
            <a:r>
              <a:rPr b="0" lang="en-PH" sz="1800" spc="-1" strike="noStrike">
                <a:latin typeface="Lato"/>
              </a:rPr>
              <a:t>A son called Frolic, who was never still:</a:t>
            </a:r>
            <a:endParaRPr b="0" lang="en-PH" sz="1800" spc="-1" strike="noStrike">
              <a:latin typeface="Arial"/>
            </a:endParaRPr>
          </a:p>
          <a:p>
            <a:pPr algn="ctr">
              <a:lnSpc>
                <a:spcPct val="100000"/>
              </a:lnSpc>
              <a:buNone/>
            </a:pPr>
            <a:r>
              <a:rPr b="0" lang="en-PH" sz="1800" spc="-1" strike="noStrike">
                <a:latin typeface="Lato"/>
              </a:rPr>
              <a:t>Alas! how often dark succeeds to bright!</a:t>
            </a:r>
            <a:endParaRPr b="0" lang="en-PH" sz="1800" spc="-1" strike="noStrike">
              <a:latin typeface="Arial"/>
            </a:endParaRPr>
          </a:p>
          <a:p>
            <a:pPr algn="ctr">
              <a:lnSpc>
                <a:spcPct val="100000"/>
              </a:lnSpc>
              <a:buNone/>
            </a:pPr>
            <a:r>
              <a:rPr b="0" lang="en-PH" sz="1800" spc="-1" strike="noStrike">
                <a:latin typeface="Lato"/>
              </a:rPr>
              <a:t>Delight was thrown, and Frolic had a spill,</a:t>
            </a:r>
            <a:endParaRPr b="0" lang="en-PH" sz="1800" spc="-1" strike="noStrike">
              <a:latin typeface="Arial"/>
            </a:endParaRPr>
          </a:p>
          <a:p>
            <a:pPr algn="ctr">
              <a:lnSpc>
                <a:spcPct val="100000"/>
              </a:lnSpc>
              <a:buNone/>
            </a:pPr>
            <a:r>
              <a:rPr b="0" lang="en-PH" sz="1800" spc="-1" strike="noStrike">
                <a:latin typeface="Lato"/>
              </a:rPr>
              <a:t>Enjoyment was upset and shattered quite,</a:t>
            </a:r>
            <a:endParaRPr b="0" lang="en-PH" sz="1800" spc="-1" strike="noStrike">
              <a:latin typeface="Arial"/>
            </a:endParaRPr>
          </a:p>
          <a:p>
            <a:pPr algn="ctr">
              <a:lnSpc>
                <a:spcPct val="100000"/>
              </a:lnSpc>
              <a:buNone/>
            </a:pPr>
            <a:r>
              <a:rPr b="0" lang="en-PH" sz="1800" spc="-1" strike="noStrike">
                <a:latin typeface="Lato"/>
              </a:rPr>
              <a:t>And Pleasure fell a splitter on Paine’s Hill.</a:t>
            </a:r>
            <a:endParaRPr b="0" lang="en-PH" sz="1800" spc="-1" strike="noStrike">
              <a:latin typeface="Arial"/>
            </a:endParaRPr>
          </a:p>
        </p:txBody>
      </p:sp>
      <p:sp>
        <p:nvSpPr>
          <p:cNvPr id="222" name=""/>
          <p:cNvSpPr/>
          <p:nvPr/>
        </p:nvSpPr>
        <p:spPr>
          <a:xfrm>
            <a:off x="864000" y="1548000"/>
            <a:ext cx="10439640" cy="3312000"/>
          </a:xfrm>
          <a:custGeom>
            <a:avLst/>
            <a:gdLst/>
            <a:ahLst/>
            <a:rect l="l" t="t" r="r" b="b"/>
            <a:pathLst>
              <a:path w="29002" h="9902">
                <a:moveTo>
                  <a:pt x="1650" y="0"/>
                </a:moveTo>
                <a:lnTo>
                  <a:pt x="1650" y="0"/>
                </a:lnTo>
                <a:cubicBezTo>
                  <a:pt x="1361" y="0"/>
                  <a:pt x="1076" y="76"/>
                  <a:pt x="825" y="221"/>
                </a:cubicBezTo>
                <a:cubicBezTo>
                  <a:pt x="574" y="366"/>
                  <a:pt x="366" y="574"/>
                  <a:pt x="221" y="825"/>
                </a:cubicBezTo>
                <a:cubicBezTo>
                  <a:pt x="76" y="1076"/>
                  <a:pt x="0" y="1361"/>
                  <a:pt x="0" y="1650"/>
                </a:cubicBezTo>
                <a:lnTo>
                  <a:pt x="0" y="8250"/>
                </a:lnTo>
                <a:lnTo>
                  <a:pt x="0" y="8251"/>
                </a:lnTo>
                <a:cubicBezTo>
                  <a:pt x="0" y="8540"/>
                  <a:pt x="76" y="8825"/>
                  <a:pt x="221" y="9076"/>
                </a:cubicBezTo>
                <a:cubicBezTo>
                  <a:pt x="366" y="9327"/>
                  <a:pt x="574" y="9535"/>
                  <a:pt x="825" y="9680"/>
                </a:cubicBezTo>
                <a:cubicBezTo>
                  <a:pt x="1076" y="9825"/>
                  <a:pt x="1361" y="9901"/>
                  <a:pt x="1650" y="9901"/>
                </a:cubicBezTo>
                <a:lnTo>
                  <a:pt x="27350" y="9901"/>
                </a:lnTo>
                <a:lnTo>
                  <a:pt x="27351" y="9901"/>
                </a:lnTo>
                <a:cubicBezTo>
                  <a:pt x="27640" y="9901"/>
                  <a:pt x="27925" y="9825"/>
                  <a:pt x="28176" y="9680"/>
                </a:cubicBezTo>
                <a:cubicBezTo>
                  <a:pt x="28427" y="9535"/>
                  <a:pt x="28635" y="9327"/>
                  <a:pt x="28780" y="9076"/>
                </a:cubicBezTo>
                <a:cubicBezTo>
                  <a:pt x="28925" y="8825"/>
                  <a:pt x="29001" y="8540"/>
                  <a:pt x="29001" y="8251"/>
                </a:cubicBezTo>
                <a:lnTo>
                  <a:pt x="29001" y="1650"/>
                </a:lnTo>
                <a:lnTo>
                  <a:pt x="29001" y="1650"/>
                </a:lnTo>
                <a:lnTo>
                  <a:pt x="29001" y="1650"/>
                </a:lnTo>
                <a:cubicBezTo>
                  <a:pt x="29001" y="1361"/>
                  <a:pt x="28925" y="1076"/>
                  <a:pt x="28780" y="825"/>
                </a:cubicBezTo>
                <a:cubicBezTo>
                  <a:pt x="28635" y="574"/>
                  <a:pt x="28427" y="366"/>
                  <a:pt x="28176" y="221"/>
                </a:cubicBezTo>
                <a:cubicBezTo>
                  <a:pt x="27925" y="76"/>
                  <a:pt x="27640" y="0"/>
                  <a:pt x="27351" y="0"/>
                </a:cubicBezTo>
                <a:lnTo>
                  <a:pt x="1650" y="0"/>
                </a:lnTo>
              </a:path>
            </a:pathLst>
          </a:custGeom>
          <a:noFill/>
          <a:ln w="0">
            <a:solidFill>
              <a:srgbClr val="3465a4"/>
            </a:solidFill>
          </a:ln>
        </p:spPr>
        <p:style>
          <a:lnRef idx="0"/>
          <a:fillRef idx="0"/>
          <a:effectRef idx="0"/>
          <a:fontRef idx="minor"/>
        </p:style>
      </p:sp>
      <p:sp>
        <p:nvSpPr>
          <p:cNvPr id="223" name=""/>
          <p:cNvSpPr/>
          <p:nvPr/>
        </p:nvSpPr>
        <p:spPr>
          <a:xfrm>
            <a:off x="1080000" y="5092920"/>
            <a:ext cx="8999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3. What moral did you get from the allegory by Thomas Hood?</a:t>
            </a:r>
            <a:endParaRPr b="0" lang="en-PH" sz="1800" spc="-1" strike="noStrike">
              <a:latin typeface="Arial"/>
            </a:endParaRPr>
          </a:p>
          <a:p>
            <a:pPr>
              <a:lnSpc>
                <a:spcPct val="100000"/>
              </a:lnSpc>
              <a:buNone/>
            </a:pPr>
            <a:r>
              <a:rPr b="0" lang="en-PH" sz="1800" spc="-1" strike="noStrike">
                <a:latin typeface="Lato"/>
                <a:ea typeface="AppleSystemUIFont"/>
              </a:rPr>
              <a:t>-Answers may vary.</a:t>
            </a:r>
            <a:endParaRPr b="0" lang="en-PH" sz="1800" spc="-1" strike="noStrike">
              <a:latin typeface="Arial"/>
            </a:endParaRPr>
          </a:p>
        </p:txBody>
      </p:sp>
      <p:sp>
        <p:nvSpPr>
          <p:cNvPr id="224" name=""/>
          <p:cNvSpPr/>
          <p:nvPr/>
        </p:nvSpPr>
        <p:spPr>
          <a:xfrm>
            <a:off x="4680000" y="887040"/>
            <a:ext cx="215964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999720" y="45468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Self-Discovery through Literature Analysis</a:t>
            </a:r>
            <a:endParaRPr b="0" lang="en-PH" sz="3600" spc="-1" strike="noStrike">
              <a:latin typeface="Arial"/>
            </a:endParaRPr>
          </a:p>
        </p:txBody>
      </p:sp>
      <p:sp>
        <p:nvSpPr>
          <p:cNvPr id="129" name=""/>
          <p:cNvSpPr/>
          <p:nvPr/>
        </p:nvSpPr>
        <p:spPr>
          <a:xfrm>
            <a:off x="1044000" y="1980000"/>
            <a:ext cx="10079640" cy="1450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Reading poems paves the way to making meaning in life. Below is a brief description of Anglo or English literature and American literature:</a:t>
            </a:r>
            <a:endParaRPr b="0" lang="en-PH" sz="2000" spc="-1" strike="noStrike">
              <a:latin typeface="Arial"/>
            </a:endParaRPr>
          </a:p>
        </p:txBody>
      </p:sp>
      <p:sp>
        <p:nvSpPr>
          <p:cNvPr id="130" name=""/>
          <p:cNvSpPr/>
          <p:nvPr/>
        </p:nvSpPr>
        <p:spPr>
          <a:xfrm>
            <a:off x="1074960" y="3096000"/>
            <a:ext cx="576468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Anglo or English Literature</a:t>
            </a:r>
            <a:endParaRPr b="0" lang="en-PH" sz="2000" spc="-1" strike="noStrike">
              <a:latin typeface="Arial"/>
            </a:endParaRPr>
          </a:p>
        </p:txBody>
      </p:sp>
      <p:sp>
        <p:nvSpPr>
          <p:cNvPr id="131" name=""/>
          <p:cNvSpPr/>
          <p:nvPr/>
        </p:nvSpPr>
        <p:spPr>
          <a:xfrm>
            <a:off x="1074960" y="3709440"/>
            <a:ext cx="10084680" cy="349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1" lang="en-PH" sz="2000" spc="-1" strike="noStrike">
                <a:latin typeface="Lato"/>
              </a:rPr>
              <a:t>Anglo</a:t>
            </a:r>
            <a:r>
              <a:rPr b="0" lang="en-PH" sz="2000" spc="-1" strike="noStrike">
                <a:latin typeface="Lato"/>
              </a:rPr>
              <a:t> </a:t>
            </a:r>
            <a:r>
              <a:rPr b="0" lang="en-PH" sz="2000" spc="-1" strike="noStrike">
                <a:latin typeface="Lato"/>
                <a:ea typeface="ÎÇäþ"/>
              </a:rPr>
              <a:t>is a prefix indicating a relation to the Angles, England, the English people, or the English language, such as in the term Anglo-Saxon language . Anglo is a Late Latin prefix used to denote English. The word is derived from Anglia, the Latin name for England, and still the modern name of its eastern region. Anglia and England both mean land of the Angles, a Germanic people originating in the north German peninsula of Angeln.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963360" y="45432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Self-Discovery through Literature Analysis</a:t>
            </a:r>
            <a:endParaRPr b="0" lang="en-PH" sz="3600" spc="-1" strike="noStrike">
              <a:latin typeface="Arial"/>
            </a:endParaRPr>
          </a:p>
        </p:txBody>
      </p:sp>
      <p:sp>
        <p:nvSpPr>
          <p:cNvPr id="133" name=""/>
          <p:cNvSpPr/>
          <p:nvPr/>
        </p:nvSpPr>
        <p:spPr>
          <a:xfrm>
            <a:off x="1209240" y="1944000"/>
            <a:ext cx="379440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American Literature</a:t>
            </a:r>
            <a:endParaRPr b="0" lang="en-PH" sz="2000" spc="-1" strike="noStrike">
              <a:latin typeface="Arial"/>
            </a:endParaRPr>
          </a:p>
        </p:txBody>
      </p:sp>
      <p:sp>
        <p:nvSpPr>
          <p:cNvPr id="134" name=""/>
          <p:cNvSpPr/>
          <p:nvPr/>
        </p:nvSpPr>
        <p:spPr>
          <a:xfrm>
            <a:off x="1209240" y="2484000"/>
            <a:ext cx="9770400" cy="215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1" lang="en-PH" sz="2000" spc="-1" strike="noStrike">
                <a:latin typeface="Lato"/>
              </a:rPr>
              <a:t>American literature</a:t>
            </a:r>
            <a:r>
              <a:rPr b="0" lang="en-PH" sz="2000" spc="-1" strike="noStrike">
                <a:latin typeface="Lato"/>
              </a:rPr>
              <a:t> is the literature written or produced in the area of the United States and its preceding colonies. During its early history, America was a series of British colonies on the eastern coast of the present-day United States. Therefore, its literary tradition begins as linked to the broader tradition of English literature. However, unique American characteristics and the breadth of its production usually now cause it to be considered a separate path and tradition.</a:t>
            </a:r>
            <a:endParaRPr b="0" lang="en-PH" sz="2000" spc="-1" strike="noStrike">
              <a:latin typeface="Arial"/>
            </a:endParaRPr>
          </a:p>
        </p:txBody>
      </p:sp>
      <p:sp>
        <p:nvSpPr>
          <p:cNvPr id="135" name=""/>
          <p:cNvSpPr/>
          <p:nvPr/>
        </p:nvSpPr>
        <p:spPr>
          <a:xfrm>
            <a:off x="1188000" y="4716000"/>
            <a:ext cx="9792000" cy="1450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Do you believe that poems can influence your ways of thinking and doing things which can lead to self-discovery? Look at the famous poet </a:t>
            </a:r>
            <a:r>
              <a:rPr b="1" lang="en-PH" sz="2000" spc="-1" strike="noStrike">
                <a:latin typeface="Lato"/>
              </a:rPr>
              <a:t>Robert Frost.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819360" y="50400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Self-Discovery through Literature Analysis</a:t>
            </a:r>
            <a:endParaRPr b="0" lang="en-PH" sz="3600" spc="-1" strike="noStrike">
              <a:latin typeface="Arial"/>
            </a:endParaRPr>
          </a:p>
        </p:txBody>
      </p:sp>
      <p:sp>
        <p:nvSpPr>
          <p:cNvPr id="137" name=""/>
          <p:cNvSpPr/>
          <p:nvPr/>
        </p:nvSpPr>
        <p:spPr>
          <a:xfrm>
            <a:off x="4320000" y="2109240"/>
            <a:ext cx="270108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Robert Frost</a:t>
            </a:r>
            <a:endParaRPr b="0" lang="en-PH" sz="2200" spc="-1" strike="noStrike">
              <a:latin typeface="Arial"/>
            </a:endParaRPr>
          </a:p>
        </p:txBody>
      </p:sp>
      <p:sp>
        <p:nvSpPr>
          <p:cNvPr id="138" name=""/>
          <p:cNvSpPr/>
          <p:nvPr/>
        </p:nvSpPr>
        <p:spPr>
          <a:xfrm>
            <a:off x="4320000" y="2664000"/>
            <a:ext cx="6659640" cy="1791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latin typeface="Lato"/>
              </a:rPr>
              <a:t>famous American poet who started writing poetry when he was 15 years old and continued until he died at the age of 88</a:t>
            </a:r>
            <a:endParaRPr b="0" lang="en-PH" sz="2000" spc="-1" strike="noStrike">
              <a:latin typeface="Arial"/>
            </a:endParaRPr>
          </a:p>
        </p:txBody>
      </p:sp>
      <p:sp>
        <p:nvSpPr>
          <p:cNvPr id="139" name=""/>
          <p:cNvSpPr/>
          <p:nvPr/>
        </p:nvSpPr>
        <p:spPr>
          <a:xfrm>
            <a:off x="4342680" y="3852000"/>
            <a:ext cx="6636960" cy="1791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latin typeface="Lato"/>
              </a:rPr>
              <a:t>enjoyed wordplay and challenges in creating a complex idea in the form of a poem through the crafty use of language.</a:t>
            </a:r>
            <a:endParaRPr b="0" lang="en-PH" sz="2000" spc="-1" strike="noStrike">
              <a:latin typeface="Arial"/>
            </a:endParaRPr>
          </a:p>
        </p:txBody>
      </p:sp>
      <p:sp>
        <p:nvSpPr>
          <p:cNvPr id="140" name=""/>
          <p:cNvSpPr/>
          <p:nvPr/>
        </p:nvSpPr>
        <p:spPr>
          <a:xfrm>
            <a:off x="4366440" y="5040000"/>
            <a:ext cx="6649200" cy="7704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latin typeface="Lato"/>
              </a:rPr>
              <a:t>poetry lover and a great talker and conversationalist,</a:t>
            </a:r>
            <a:endParaRPr b="0" lang="en-PH" sz="2000" spc="-1" strike="noStrike">
              <a:latin typeface="Arial"/>
            </a:endParaRPr>
          </a:p>
        </p:txBody>
      </p:sp>
      <p:pic>
        <p:nvPicPr>
          <p:cNvPr id="141" name="" descr=""/>
          <p:cNvPicPr/>
          <p:nvPr/>
        </p:nvPicPr>
        <p:blipFill>
          <a:blip r:embed="rId1"/>
          <a:srcRect l="2025" t="6514" r="4665" b="3602"/>
          <a:stretch/>
        </p:blipFill>
        <p:spPr>
          <a:xfrm>
            <a:off x="1224000" y="2088360"/>
            <a:ext cx="2879640" cy="3374640"/>
          </a:xfrm>
          <a:prstGeom prst="rect">
            <a:avLst/>
          </a:prstGeom>
          <a:ln w="29160">
            <a:solidFill>
              <a:srgbClr val="000000"/>
            </a:solidFill>
            <a:round/>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819360" y="50400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Self-Discovery through Literature Analysis</a:t>
            </a:r>
            <a:endParaRPr b="0" lang="en-PH" sz="3600" spc="-1" strike="noStrike">
              <a:latin typeface="Arial"/>
            </a:endParaRPr>
          </a:p>
        </p:txBody>
      </p:sp>
      <p:pic>
        <p:nvPicPr>
          <p:cNvPr id="143" name="" descr=""/>
          <p:cNvPicPr/>
          <p:nvPr/>
        </p:nvPicPr>
        <p:blipFill>
          <a:blip r:embed="rId1"/>
          <a:srcRect l="2025" t="6514" r="4665" b="3602"/>
          <a:stretch/>
        </p:blipFill>
        <p:spPr>
          <a:xfrm>
            <a:off x="1224000" y="2088000"/>
            <a:ext cx="2879640" cy="3374640"/>
          </a:xfrm>
          <a:prstGeom prst="rect">
            <a:avLst/>
          </a:prstGeom>
          <a:ln w="29160">
            <a:solidFill>
              <a:srgbClr val="000000"/>
            </a:solidFill>
            <a:round/>
          </a:ln>
        </p:spPr>
      </p:pic>
      <p:sp>
        <p:nvSpPr>
          <p:cNvPr id="144" name=""/>
          <p:cNvSpPr/>
          <p:nvPr/>
        </p:nvSpPr>
        <p:spPr>
          <a:xfrm>
            <a:off x="4356000" y="2145240"/>
            <a:ext cx="270108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Robert Frost</a:t>
            </a:r>
            <a:endParaRPr b="0" lang="en-PH" sz="2200" spc="-1" strike="noStrike">
              <a:latin typeface="Arial"/>
            </a:endParaRPr>
          </a:p>
        </p:txBody>
      </p:sp>
      <p:sp>
        <p:nvSpPr>
          <p:cNvPr id="145" name=""/>
          <p:cNvSpPr/>
          <p:nvPr/>
        </p:nvSpPr>
        <p:spPr>
          <a:xfrm>
            <a:off x="4357080" y="2736000"/>
            <a:ext cx="6622560" cy="24714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latin typeface="Lato"/>
              </a:rPr>
              <a:t>Frost regarded poems as the highest art of language because of its compression or compactness of structure, which means that it is brief and to the point or concise.</a:t>
            </a:r>
            <a:endParaRPr b="0" lang="en-PH" sz="2000" spc="-1" strike="noStrike">
              <a:latin typeface="Arial"/>
            </a:endParaRPr>
          </a:p>
        </p:txBody>
      </p:sp>
      <p:sp>
        <p:nvSpPr>
          <p:cNvPr id="146" name=""/>
          <p:cNvSpPr/>
          <p:nvPr/>
        </p:nvSpPr>
        <p:spPr>
          <a:xfrm>
            <a:off x="4356000" y="4284000"/>
            <a:ext cx="6587640" cy="21312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latin typeface="Lato"/>
              </a:rPr>
              <a:t>A recent poll, which was taken by America’s Poet Laureate Robert Pinsky, states that “The Road Not Taken” by Frost was voted America’s favorite poem.</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936000" y="54000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Self-Discovery through Literature Analysis</a:t>
            </a:r>
            <a:endParaRPr b="0" lang="en-PH" sz="3600" spc="-1" strike="noStrike">
              <a:latin typeface="Arial"/>
            </a:endParaRPr>
          </a:p>
        </p:txBody>
      </p:sp>
      <p:sp>
        <p:nvSpPr>
          <p:cNvPr id="148" name=""/>
          <p:cNvSpPr/>
          <p:nvPr/>
        </p:nvSpPr>
        <p:spPr>
          <a:xfrm>
            <a:off x="900000" y="2036880"/>
            <a:ext cx="4528800" cy="483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Lyric poetry</a:t>
            </a:r>
            <a:endParaRPr b="0" lang="en-PH" sz="2200" spc="-1" strike="noStrike">
              <a:latin typeface="Arial"/>
            </a:endParaRPr>
          </a:p>
        </p:txBody>
      </p:sp>
      <p:sp>
        <p:nvSpPr>
          <p:cNvPr id="149" name=""/>
          <p:cNvSpPr/>
          <p:nvPr/>
        </p:nvSpPr>
        <p:spPr>
          <a:xfrm>
            <a:off x="1404000" y="2736000"/>
            <a:ext cx="9611640" cy="1791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latin typeface="Lato"/>
              </a:rPr>
              <a:t>may be in the form of poems, sonnets, or odes and traditionally spoken in the present tense.</a:t>
            </a:r>
            <a:endParaRPr b="0" lang="en-PH" sz="2000" spc="-1" strike="noStrike">
              <a:latin typeface="Arial"/>
            </a:endParaRPr>
          </a:p>
        </p:txBody>
      </p:sp>
      <p:sp>
        <p:nvSpPr>
          <p:cNvPr id="150" name=""/>
          <p:cNvSpPr/>
          <p:nvPr/>
        </p:nvSpPr>
        <p:spPr>
          <a:xfrm>
            <a:off x="1390680" y="3636000"/>
            <a:ext cx="9228960" cy="17910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latin typeface="Lato"/>
              </a:rPr>
              <a:t>expresses the personal (often emotional) feelings and thoughts of the poet.</a:t>
            </a:r>
            <a:endParaRPr b="0" lang="en-PH" sz="2000" spc="-1" strike="noStrike">
              <a:latin typeface="Arial"/>
            </a:endParaRPr>
          </a:p>
        </p:txBody>
      </p:sp>
      <p:sp>
        <p:nvSpPr>
          <p:cNvPr id="151" name=""/>
          <p:cNvSpPr/>
          <p:nvPr/>
        </p:nvSpPr>
        <p:spPr>
          <a:xfrm>
            <a:off x="1404000" y="4248000"/>
            <a:ext cx="9539640" cy="3492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latin typeface="Lato"/>
              </a:rPr>
              <a:t>has the ability to express feelings, state s of mind, and perceptions of the poet.</a:t>
            </a:r>
            <a:endParaRPr b="0" lang="en-PH" sz="2000" spc="-1" strike="noStrike">
              <a:latin typeface="Arial"/>
            </a:endParaRPr>
          </a:p>
        </p:txBody>
      </p:sp>
      <p:sp>
        <p:nvSpPr>
          <p:cNvPr id="152" name=""/>
          <p:cNvSpPr/>
          <p:nvPr/>
        </p:nvSpPr>
        <p:spPr>
          <a:xfrm>
            <a:off x="1404000" y="4860000"/>
            <a:ext cx="9215640" cy="11106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latin typeface="Lato"/>
              </a:rPr>
              <a:t>does not tell stories that show the actions of characters.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900000" y="27432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Self-Discovery through Literature Analysis</a:t>
            </a:r>
            <a:endParaRPr b="0" lang="en-PH" sz="3600" spc="-1" strike="noStrike">
              <a:latin typeface="Arial"/>
            </a:endParaRPr>
          </a:p>
        </p:txBody>
      </p:sp>
      <p:sp>
        <p:nvSpPr>
          <p:cNvPr id="154" name=""/>
          <p:cNvSpPr/>
          <p:nvPr/>
        </p:nvSpPr>
        <p:spPr>
          <a:xfrm>
            <a:off x="3060000" y="1872000"/>
            <a:ext cx="5759640" cy="413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A Time to Talk</a:t>
            </a:r>
            <a:endParaRPr b="0" lang="en-PH" sz="2000" spc="-1" strike="noStrike">
              <a:latin typeface="Arial"/>
            </a:endParaRPr>
          </a:p>
          <a:p>
            <a:pPr algn="ctr">
              <a:lnSpc>
                <a:spcPct val="100000"/>
              </a:lnSpc>
              <a:buNone/>
            </a:pPr>
            <a:r>
              <a:rPr b="0" i="1" lang="en-PH" sz="2000" spc="-1" strike="noStrike">
                <a:latin typeface="Lato"/>
              </a:rPr>
              <a:t>Robert Frost</a:t>
            </a:r>
            <a:endParaRPr b="0" lang="en-PH" sz="2000" spc="-1" strike="noStrike">
              <a:latin typeface="Arial"/>
            </a:endParaRPr>
          </a:p>
          <a:p>
            <a:pPr algn="ctr">
              <a:lnSpc>
                <a:spcPct val="100000"/>
              </a:lnSpc>
              <a:buNone/>
            </a:pPr>
            <a:r>
              <a:rPr b="0" lang="en-PH" sz="2000" spc="-1" strike="noStrike">
                <a:latin typeface="Lato"/>
              </a:rPr>
              <a:t>When a friend calls to me from the road</a:t>
            </a:r>
            <a:endParaRPr b="0" lang="en-PH" sz="2000" spc="-1" strike="noStrike">
              <a:latin typeface="Arial"/>
            </a:endParaRPr>
          </a:p>
          <a:p>
            <a:pPr algn="ctr">
              <a:lnSpc>
                <a:spcPct val="100000"/>
              </a:lnSpc>
              <a:buNone/>
            </a:pPr>
            <a:r>
              <a:rPr b="0" lang="en-PH" sz="2000" spc="-1" strike="noStrike">
                <a:latin typeface="Lato"/>
              </a:rPr>
              <a:t>And slows his horse to a meaning walk,</a:t>
            </a:r>
            <a:endParaRPr b="0" lang="en-PH" sz="2000" spc="-1" strike="noStrike">
              <a:latin typeface="Arial"/>
            </a:endParaRPr>
          </a:p>
          <a:p>
            <a:pPr algn="ctr">
              <a:lnSpc>
                <a:spcPct val="100000"/>
              </a:lnSpc>
              <a:buNone/>
            </a:pPr>
            <a:r>
              <a:rPr b="0" lang="en-PH" sz="2000" spc="-1" strike="noStrike">
                <a:latin typeface="Lato"/>
              </a:rPr>
              <a:t>I don’t stand still and look around</a:t>
            </a:r>
            <a:endParaRPr b="0" lang="en-PH" sz="2000" spc="-1" strike="noStrike">
              <a:latin typeface="Arial"/>
            </a:endParaRPr>
          </a:p>
          <a:p>
            <a:pPr algn="ctr">
              <a:lnSpc>
                <a:spcPct val="100000"/>
              </a:lnSpc>
              <a:buNone/>
            </a:pPr>
            <a:r>
              <a:rPr b="0" lang="en-PH" sz="2000" spc="-1" strike="noStrike">
                <a:latin typeface="Lato"/>
              </a:rPr>
              <a:t>On all the hills I haven’t hoed,</a:t>
            </a:r>
            <a:endParaRPr b="0" lang="en-PH" sz="2000" spc="-1" strike="noStrike">
              <a:latin typeface="Arial"/>
            </a:endParaRPr>
          </a:p>
          <a:p>
            <a:pPr algn="ctr">
              <a:lnSpc>
                <a:spcPct val="100000"/>
              </a:lnSpc>
              <a:buNone/>
            </a:pPr>
            <a:r>
              <a:rPr b="0" lang="en-PH" sz="2000" spc="-1" strike="noStrike">
                <a:latin typeface="Lato"/>
              </a:rPr>
              <a:t>And shout from where I am, What is it?</a:t>
            </a:r>
            <a:endParaRPr b="0" lang="en-PH" sz="2000" spc="-1" strike="noStrike">
              <a:latin typeface="Arial"/>
            </a:endParaRPr>
          </a:p>
          <a:p>
            <a:pPr algn="ctr">
              <a:lnSpc>
                <a:spcPct val="100000"/>
              </a:lnSpc>
              <a:buNone/>
            </a:pPr>
            <a:r>
              <a:rPr b="0" lang="en-PH" sz="2000" spc="-1" strike="noStrike">
                <a:latin typeface="Lato"/>
              </a:rPr>
              <a:t>No, not as there is a time to talk.</a:t>
            </a:r>
            <a:endParaRPr b="0" lang="en-PH" sz="2000" spc="-1" strike="noStrike">
              <a:latin typeface="Arial"/>
            </a:endParaRPr>
          </a:p>
          <a:p>
            <a:pPr algn="ctr">
              <a:lnSpc>
                <a:spcPct val="100000"/>
              </a:lnSpc>
              <a:buNone/>
            </a:pPr>
            <a:r>
              <a:rPr b="0" lang="en-PH" sz="2000" spc="-1" strike="noStrike">
                <a:latin typeface="Lato"/>
              </a:rPr>
              <a:t>I thrust my hoe in the mellow ground,</a:t>
            </a:r>
            <a:endParaRPr b="0" lang="en-PH" sz="2000" spc="-1" strike="noStrike">
              <a:latin typeface="Arial"/>
            </a:endParaRPr>
          </a:p>
          <a:p>
            <a:pPr algn="ctr">
              <a:lnSpc>
                <a:spcPct val="100000"/>
              </a:lnSpc>
              <a:buNone/>
            </a:pPr>
            <a:r>
              <a:rPr b="0" lang="en-PH" sz="2000" spc="-1" strike="noStrike">
                <a:latin typeface="Lato"/>
              </a:rPr>
              <a:t>Blade-end up and five feet tall,</a:t>
            </a:r>
            <a:endParaRPr b="0" lang="en-PH" sz="2000" spc="-1" strike="noStrike">
              <a:latin typeface="Arial"/>
            </a:endParaRPr>
          </a:p>
          <a:p>
            <a:pPr algn="ctr">
              <a:lnSpc>
                <a:spcPct val="100000"/>
              </a:lnSpc>
              <a:buNone/>
            </a:pPr>
            <a:r>
              <a:rPr b="0" lang="en-PH" sz="2000" spc="-1" strike="noStrike">
                <a:latin typeface="Lato"/>
              </a:rPr>
              <a:t>And plod: I go up to the stone wall</a:t>
            </a:r>
            <a:endParaRPr b="0" lang="en-PH" sz="2000" spc="-1" strike="noStrike">
              <a:latin typeface="Arial"/>
            </a:endParaRPr>
          </a:p>
          <a:p>
            <a:pPr algn="ctr">
              <a:lnSpc>
                <a:spcPct val="100000"/>
              </a:lnSpc>
              <a:buNone/>
            </a:pPr>
            <a:r>
              <a:rPr b="0" lang="en-PH" sz="2000" spc="-1" strike="noStrike">
                <a:latin typeface="Lato"/>
              </a:rPr>
              <a:t>For a friendly visit.</a:t>
            </a:r>
            <a:endParaRPr b="0" lang="en-PH" sz="2000" spc="-1" strike="noStrike">
              <a:latin typeface="Arial"/>
            </a:endParaRPr>
          </a:p>
        </p:txBody>
      </p:sp>
      <p:sp>
        <p:nvSpPr>
          <p:cNvPr id="155" name=""/>
          <p:cNvSpPr/>
          <p:nvPr/>
        </p:nvSpPr>
        <p:spPr>
          <a:xfrm>
            <a:off x="2628000" y="1692000"/>
            <a:ext cx="6839640" cy="4139640"/>
          </a:xfrm>
          <a:custGeom>
            <a:avLst/>
            <a:gdLst/>
            <a:ahLst/>
            <a:rect l="l" t="t" r="r" b="b"/>
            <a:pathLst>
              <a:path w="19002" h="11502">
                <a:moveTo>
                  <a:pt x="1916" y="0"/>
                </a:moveTo>
                <a:lnTo>
                  <a:pt x="1917" y="0"/>
                </a:lnTo>
                <a:cubicBezTo>
                  <a:pt x="1580" y="0"/>
                  <a:pt x="1250" y="89"/>
                  <a:pt x="958" y="257"/>
                </a:cubicBezTo>
                <a:cubicBezTo>
                  <a:pt x="667" y="425"/>
                  <a:pt x="425" y="667"/>
                  <a:pt x="257" y="958"/>
                </a:cubicBezTo>
                <a:cubicBezTo>
                  <a:pt x="89" y="1250"/>
                  <a:pt x="0" y="1580"/>
                  <a:pt x="0" y="1917"/>
                </a:cubicBezTo>
                <a:lnTo>
                  <a:pt x="0" y="9584"/>
                </a:lnTo>
                <a:lnTo>
                  <a:pt x="0" y="9584"/>
                </a:lnTo>
                <a:cubicBezTo>
                  <a:pt x="0" y="9921"/>
                  <a:pt x="89" y="10251"/>
                  <a:pt x="257" y="10543"/>
                </a:cubicBezTo>
                <a:cubicBezTo>
                  <a:pt x="425" y="10834"/>
                  <a:pt x="667" y="11076"/>
                  <a:pt x="958" y="11244"/>
                </a:cubicBezTo>
                <a:cubicBezTo>
                  <a:pt x="1250" y="11412"/>
                  <a:pt x="1580" y="11501"/>
                  <a:pt x="1917" y="11501"/>
                </a:cubicBezTo>
                <a:lnTo>
                  <a:pt x="17084" y="11501"/>
                </a:lnTo>
                <a:lnTo>
                  <a:pt x="17084" y="11501"/>
                </a:lnTo>
                <a:cubicBezTo>
                  <a:pt x="17421" y="11501"/>
                  <a:pt x="17751" y="11412"/>
                  <a:pt x="18043" y="11244"/>
                </a:cubicBezTo>
                <a:cubicBezTo>
                  <a:pt x="18334" y="11076"/>
                  <a:pt x="18576" y="10834"/>
                  <a:pt x="18744" y="10543"/>
                </a:cubicBezTo>
                <a:cubicBezTo>
                  <a:pt x="18912" y="10251"/>
                  <a:pt x="19001" y="9921"/>
                  <a:pt x="19001" y="9584"/>
                </a:cubicBezTo>
                <a:lnTo>
                  <a:pt x="19001" y="1916"/>
                </a:lnTo>
                <a:lnTo>
                  <a:pt x="19001" y="1917"/>
                </a:lnTo>
                <a:lnTo>
                  <a:pt x="19001" y="1917"/>
                </a:lnTo>
                <a:cubicBezTo>
                  <a:pt x="19001" y="1580"/>
                  <a:pt x="18912" y="1250"/>
                  <a:pt x="18744" y="958"/>
                </a:cubicBezTo>
                <a:cubicBezTo>
                  <a:pt x="18576" y="667"/>
                  <a:pt x="18334" y="425"/>
                  <a:pt x="18043" y="257"/>
                </a:cubicBezTo>
                <a:cubicBezTo>
                  <a:pt x="17751" y="89"/>
                  <a:pt x="17421" y="0"/>
                  <a:pt x="17084" y="0"/>
                </a:cubicBezTo>
                <a:lnTo>
                  <a:pt x="1916" y="0"/>
                </a:lnTo>
              </a:path>
            </a:pathLst>
          </a:custGeom>
          <a:noFill/>
          <a:ln w="0">
            <a:solidFill>
              <a:srgbClr val="3465a4"/>
            </a:solidFill>
          </a:ln>
        </p:spPr>
        <p:style>
          <a:lnRef idx="0"/>
          <a:fillRef idx="0"/>
          <a:effectRef idx="0"/>
          <a:fontRef idx="minor"/>
        </p:style>
      </p:sp>
      <p:sp>
        <p:nvSpPr>
          <p:cNvPr id="156" name=""/>
          <p:cNvSpPr/>
          <p:nvPr/>
        </p:nvSpPr>
        <p:spPr>
          <a:xfrm>
            <a:off x="2088000" y="5832000"/>
            <a:ext cx="7379640" cy="597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r>
              <a:rPr b="0" lang="en-PH" sz="1000" spc="-1" strike="noStrike">
                <a:latin typeface="Lato"/>
              </a:rPr>
              <a:t>Source:: www.poemhunter.com/poem/a-time-to-talk/</a:t>
            </a:r>
            <a:endParaRPr b="0" lang="en-PH" sz="1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900000" y="37332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Self-Discovery through Literature Analysis</a:t>
            </a:r>
            <a:endParaRPr b="0" lang="en-PH" sz="3600" spc="-1" strike="noStrike">
              <a:latin typeface="Arial"/>
            </a:endParaRPr>
          </a:p>
        </p:txBody>
      </p:sp>
      <p:sp>
        <p:nvSpPr>
          <p:cNvPr id="158" name=""/>
          <p:cNvSpPr/>
          <p:nvPr/>
        </p:nvSpPr>
        <p:spPr>
          <a:xfrm>
            <a:off x="720000" y="1664280"/>
            <a:ext cx="3239640" cy="1215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Sermon</a:t>
            </a:r>
            <a:endParaRPr b="0" lang="en-PH" sz="2200" spc="-1" strike="noStrike">
              <a:latin typeface="Arial"/>
            </a:endParaRPr>
          </a:p>
        </p:txBody>
      </p:sp>
      <p:sp>
        <p:nvSpPr>
          <p:cNvPr id="159" name=""/>
          <p:cNvSpPr/>
          <p:nvPr/>
        </p:nvSpPr>
        <p:spPr>
          <a:xfrm>
            <a:off x="1044000" y="2160000"/>
            <a:ext cx="8819640" cy="17910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latin typeface="Lato"/>
              </a:rPr>
              <a:t>A speech that is about a biblical, theological, religious, or moral topic.</a:t>
            </a:r>
            <a:endParaRPr b="0" lang="en-PH" sz="2000" spc="-1" strike="noStrike">
              <a:latin typeface="Arial"/>
            </a:endParaRPr>
          </a:p>
        </p:txBody>
      </p:sp>
      <p:sp>
        <p:nvSpPr>
          <p:cNvPr id="160" name=""/>
          <p:cNvSpPr/>
          <p:nvPr/>
        </p:nvSpPr>
        <p:spPr>
          <a:xfrm>
            <a:off x="1044000" y="2528640"/>
            <a:ext cx="9899640" cy="1791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latin typeface="Lato"/>
              </a:rPr>
              <a:t>Expounds on a type of belief, law, or behavior within both past and present contexts.</a:t>
            </a:r>
            <a:endParaRPr b="0" lang="en-PH" sz="2000" spc="-1" strike="noStrike">
              <a:latin typeface="Arial"/>
            </a:endParaRPr>
          </a:p>
        </p:txBody>
      </p:sp>
      <p:sp>
        <p:nvSpPr>
          <p:cNvPr id="161" name=""/>
          <p:cNvSpPr/>
          <p:nvPr/>
        </p:nvSpPr>
        <p:spPr>
          <a:xfrm>
            <a:off x="1044000" y="2940840"/>
            <a:ext cx="9719640" cy="10188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latin typeface="Lato"/>
              </a:rPr>
              <a:t>The word “sermon” comes from a Middle English word derived from an Old French term, which in turn came from the Latin word sermō (discourse).</a:t>
            </a:r>
            <a:endParaRPr b="0" lang="en-PH" sz="2000" spc="-1" strike="noStrike">
              <a:latin typeface="Arial"/>
            </a:endParaRPr>
          </a:p>
        </p:txBody>
      </p:sp>
      <p:sp>
        <p:nvSpPr>
          <p:cNvPr id="162" name=""/>
          <p:cNvSpPr/>
          <p:nvPr/>
        </p:nvSpPr>
        <p:spPr>
          <a:xfrm>
            <a:off x="1051560" y="3744000"/>
            <a:ext cx="9856080" cy="3492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latin typeface="Lato"/>
              </a:rPr>
              <a:t>The word can mean conversation, which could mean that early sermons were delivered in the form of question and answer, and that only later did it come to mean a monologue.</a:t>
            </a:r>
            <a:endParaRPr b="0" lang="en-PH" sz="2000" spc="-1" strike="noStrike">
              <a:latin typeface="Arial"/>
            </a:endParaRPr>
          </a:p>
        </p:txBody>
      </p:sp>
      <p:sp>
        <p:nvSpPr>
          <p:cNvPr id="163" name=""/>
          <p:cNvSpPr/>
          <p:nvPr/>
        </p:nvSpPr>
        <p:spPr>
          <a:xfrm>
            <a:off x="1070640" y="4824000"/>
            <a:ext cx="9837000" cy="31518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latin typeface="Lato"/>
              </a:rPr>
              <a:t>Today, the word “sermon” can also be used critically in secular terms to describe a </a:t>
            </a:r>
            <a:r>
              <a:rPr b="1" lang="en-PH" sz="2000" spc="-1" strike="noStrike">
                <a:latin typeface="Lato"/>
              </a:rPr>
              <a:t>lengthy</a:t>
            </a:r>
            <a:r>
              <a:rPr b="0" lang="en-PH" sz="2000" spc="-1" strike="noStrike">
                <a:latin typeface="Lato"/>
              </a:rPr>
              <a:t> or </a:t>
            </a:r>
            <a:r>
              <a:rPr b="1" lang="en-PH" sz="2000" spc="-1" strike="noStrike">
                <a:latin typeface="Lato"/>
              </a:rPr>
              <a:t>tedious speech</a:t>
            </a:r>
            <a:r>
              <a:rPr b="0" lang="en-PH" sz="2000" spc="-1" strike="noStrike">
                <a:latin typeface="Lato"/>
              </a:rPr>
              <a:t> delivered with great passion by any person.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567360" y="360000"/>
            <a:ext cx="1023228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Self-Discovery through Literature Analysis</a:t>
            </a:r>
            <a:endParaRPr b="0" lang="en-PH" sz="3200" spc="-1" strike="noStrike">
              <a:latin typeface="Arial"/>
            </a:endParaRPr>
          </a:p>
        </p:txBody>
      </p:sp>
      <p:sp>
        <p:nvSpPr>
          <p:cNvPr id="165" name=""/>
          <p:cNvSpPr/>
          <p:nvPr/>
        </p:nvSpPr>
        <p:spPr>
          <a:xfrm>
            <a:off x="1728360" y="1332000"/>
            <a:ext cx="8639640" cy="7914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Christ’s Sermon:</a:t>
            </a:r>
            <a:endParaRPr b="0" lang="en-PH" sz="2000" spc="-1" strike="noStrike">
              <a:latin typeface="Arial"/>
            </a:endParaRPr>
          </a:p>
          <a:p>
            <a:pPr algn="ctr">
              <a:lnSpc>
                <a:spcPct val="100000"/>
              </a:lnSpc>
              <a:buNone/>
            </a:pPr>
            <a:r>
              <a:rPr b="1" lang="en-PH" sz="2000" spc="-1" strike="noStrike">
                <a:latin typeface="Lato"/>
              </a:rPr>
              <a:t>“</a:t>
            </a:r>
            <a:r>
              <a:rPr b="1" lang="en-PH" sz="2000" spc="-1" strike="noStrike">
                <a:latin typeface="Lato"/>
              </a:rPr>
              <a:t>Salt of the Earth and Light for the World”</a:t>
            </a:r>
            <a:endParaRPr b="0" lang="en-PH" sz="2000" spc="-1" strike="noStrike">
              <a:latin typeface="Arial"/>
            </a:endParaRPr>
          </a:p>
          <a:p>
            <a:pPr algn="ctr">
              <a:lnSpc>
                <a:spcPct val="100000"/>
              </a:lnSpc>
              <a:buNone/>
            </a:pPr>
            <a:r>
              <a:rPr b="0" lang="en-PH" sz="2000" spc="-1" strike="noStrike">
                <a:latin typeface="Lato"/>
              </a:rPr>
              <a:t>13“You are like salt for all mankind. But if salt</a:t>
            </a:r>
            <a:endParaRPr b="0" lang="en-PH" sz="2000" spc="-1" strike="noStrike">
              <a:latin typeface="Arial"/>
            </a:endParaRPr>
          </a:p>
          <a:p>
            <a:pPr algn="ctr">
              <a:lnSpc>
                <a:spcPct val="100000"/>
              </a:lnSpc>
              <a:buNone/>
            </a:pPr>
            <a:r>
              <a:rPr b="0" lang="en-PH" sz="2000" spc="-1" strike="noStrike">
                <a:latin typeface="Lato"/>
              </a:rPr>
              <a:t>loses its saltiness, there is no way to make it</a:t>
            </a:r>
            <a:endParaRPr b="0" lang="en-PH" sz="2000" spc="-1" strike="noStrike">
              <a:latin typeface="Arial"/>
            </a:endParaRPr>
          </a:p>
          <a:p>
            <a:pPr algn="ctr">
              <a:lnSpc>
                <a:spcPct val="100000"/>
              </a:lnSpc>
              <a:buNone/>
            </a:pPr>
            <a:r>
              <a:rPr b="0" lang="en-PH" sz="2000" spc="-1" strike="noStrike">
                <a:latin typeface="Lato"/>
              </a:rPr>
              <a:t>salty again. It has become worthless, so it is</a:t>
            </a:r>
            <a:endParaRPr b="0" lang="en-PH" sz="2000" spc="-1" strike="noStrike">
              <a:latin typeface="Arial"/>
            </a:endParaRPr>
          </a:p>
          <a:p>
            <a:pPr algn="ctr">
              <a:lnSpc>
                <a:spcPct val="100000"/>
              </a:lnSpc>
              <a:buNone/>
            </a:pPr>
            <a:r>
              <a:rPr b="0" lang="en-PH" sz="2000" spc="-1" strike="noStrike">
                <a:latin typeface="Lato"/>
              </a:rPr>
              <a:t>thrown out and people trample on it.</a:t>
            </a:r>
            <a:endParaRPr b="0" lang="en-PH" sz="2000" spc="-1" strike="noStrike">
              <a:latin typeface="Arial"/>
            </a:endParaRPr>
          </a:p>
          <a:p>
            <a:pPr algn="ctr">
              <a:lnSpc>
                <a:spcPct val="100000"/>
              </a:lnSpc>
              <a:buNone/>
            </a:pPr>
            <a:r>
              <a:rPr b="0" lang="en-PH" sz="2000" spc="-1" strike="noStrike">
                <a:latin typeface="Lato"/>
              </a:rPr>
              <a:t>14“You are like light for the whole world. A city</a:t>
            </a:r>
            <a:endParaRPr b="0" lang="en-PH" sz="2000" spc="-1" strike="noStrike">
              <a:latin typeface="Arial"/>
            </a:endParaRPr>
          </a:p>
          <a:p>
            <a:pPr algn="ctr">
              <a:lnSpc>
                <a:spcPct val="100000"/>
              </a:lnSpc>
              <a:buNone/>
            </a:pPr>
            <a:r>
              <a:rPr b="0" lang="en-PH" sz="2000" spc="-1" strike="noStrike">
                <a:latin typeface="Lato"/>
              </a:rPr>
              <a:t>built on a hill cannot be hid.</a:t>
            </a:r>
            <a:endParaRPr b="0" lang="en-PH" sz="2000" spc="-1" strike="noStrike">
              <a:latin typeface="Arial"/>
            </a:endParaRPr>
          </a:p>
          <a:p>
            <a:pPr algn="ctr">
              <a:lnSpc>
                <a:spcPct val="100000"/>
              </a:lnSpc>
              <a:buNone/>
            </a:pPr>
            <a:r>
              <a:rPr b="0" lang="en-PH" sz="2000" spc="-1" strike="noStrike">
                <a:latin typeface="Lato"/>
              </a:rPr>
              <a:t>15“No one lights a lamp and puts it under a bowl;</a:t>
            </a:r>
            <a:endParaRPr b="0" lang="en-PH" sz="2000" spc="-1" strike="noStrike">
              <a:latin typeface="Arial"/>
            </a:endParaRPr>
          </a:p>
          <a:p>
            <a:pPr algn="ctr">
              <a:lnSpc>
                <a:spcPct val="100000"/>
              </a:lnSpc>
              <a:buNone/>
            </a:pPr>
            <a:r>
              <a:rPr b="0" lang="en-PH" sz="2000" spc="-1" strike="noStrike">
                <a:latin typeface="Lato"/>
              </a:rPr>
              <a:t>instead he puts it on the lampstand, where it</a:t>
            </a:r>
            <a:endParaRPr b="0" lang="en-PH" sz="2000" spc="-1" strike="noStrike">
              <a:latin typeface="Arial"/>
            </a:endParaRPr>
          </a:p>
          <a:p>
            <a:pPr algn="ctr">
              <a:lnSpc>
                <a:spcPct val="100000"/>
              </a:lnSpc>
              <a:buNone/>
            </a:pPr>
            <a:r>
              <a:rPr b="0" lang="en-PH" sz="2000" spc="-1" strike="noStrike">
                <a:latin typeface="Lato"/>
              </a:rPr>
              <a:t>gives light for everyone in the house.</a:t>
            </a:r>
            <a:endParaRPr b="0" lang="en-PH" sz="2000" spc="-1" strike="noStrike">
              <a:latin typeface="Arial"/>
            </a:endParaRPr>
          </a:p>
          <a:p>
            <a:pPr algn="ctr">
              <a:lnSpc>
                <a:spcPct val="100000"/>
              </a:lnSpc>
              <a:buNone/>
            </a:pPr>
            <a:r>
              <a:rPr b="0" lang="en-PH" sz="2000" spc="-1" strike="noStrike">
                <a:latin typeface="Lato"/>
              </a:rPr>
              <a:t>16 “In the same way your light must shine before</a:t>
            </a:r>
            <a:endParaRPr b="0" lang="en-PH" sz="2000" spc="-1" strike="noStrike">
              <a:latin typeface="Arial"/>
            </a:endParaRPr>
          </a:p>
          <a:p>
            <a:pPr algn="ctr">
              <a:lnSpc>
                <a:spcPct val="100000"/>
              </a:lnSpc>
              <a:buNone/>
            </a:pPr>
            <a:r>
              <a:rPr b="0" lang="en-PH" sz="2000" spc="-1" strike="noStrike">
                <a:latin typeface="Lato"/>
              </a:rPr>
              <a:t>people, so that they will see the good things you</a:t>
            </a:r>
            <a:endParaRPr b="0" lang="en-PH" sz="2000" spc="-1" strike="noStrike">
              <a:latin typeface="Arial"/>
            </a:endParaRPr>
          </a:p>
          <a:p>
            <a:pPr algn="ctr">
              <a:lnSpc>
                <a:spcPct val="100000"/>
              </a:lnSpc>
              <a:buNone/>
            </a:pPr>
            <a:r>
              <a:rPr b="0" lang="en-PH" sz="2000" spc="-1" strike="noStrike">
                <a:latin typeface="Lato"/>
              </a:rPr>
              <a:t>do and praise your Father in heaven.”</a:t>
            </a:r>
            <a:endParaRPr b="0" lang="en-PH" sz="2000" spc="-1" strike="noStrike">
              <a:latin typeface="Arial"/>
            </a:endParaRPr>
          </a:p>
        </p:txBody>
      </p:sp>
      <p:sp>
        <p:nvSpPr>
          <p:cNvPr id="166" name=""/>
          <p:cNvSpPr/>
          <p:nvPr/>
        </p:nvSpPr>
        <p:spPr>
          <a:xfrm>
            <a:off x="1800000" y="1129680"/>
            <a:ext cx="8459640" cy="4845960"/>
          </a:xfrm>
          <a:custGeom>
            <a:avLst/>
            <a:gdLst/>
            <a:ahLst/>
            <a:rect l="l" t="t" r="r" b="b"/>
            <a:pathLst>
              <a:path w="23502" h="13464">
                <a:moveTo>
                  <a:pt x="2243" y="0"/>
                </a:moveTo>
                <a:lnTo>
                  <a:pt x="2244" y="0"/>
                </a:lnTo>
                <a:cubicBezTo>
                  <a:pt x="1850" y="0"/>
                  <a:pt x="1463" y="104"/>
                  <a:pt x="1122" y="301"/>
                </a:cubicBezTo>
                <a:cubicBezTo>
                  <a:pt x="781" y="498"/>
                  <a:pt x="498" y="781"/>
                  <a:pt x="301" y="1122"/>
                </a:cubicBezTo>
                <a:cubicBezTo>
                  <a:pt x="104" y="1463"/>
                  <a:pt x="0" y="1850"/>
                  <a:pt x="0" y="2244"/>
                </a:cubicBezTo>
                <a:lnTo>
                  <a:pt x="0" y="11219"/>
                </a:lnTo>
                <a:lnTo>
                  <a:pt x="0" y="11219"/>
                </a:lnTo>
                <a:cubicBezTo>
                  <a:pt x="0" y="11613"/>
                  <a:pt x="104" y="12000"/>
                  <a:pt x="301" y="12341"/>
                </a:cubicBezTo>
                <a:cubicBezTo>
                  <a:pt x="498" y="12682"/>
                  <a:pt x="781" y="12965"/>
                  <a:pt x="1122" y="13162"/>
                </a:cubicBezTo>
                <a:cubicBezTo>
                  <a:pt x="1463" y="13359"/>
                  <a:pt x="1850" y="13463"/>
                  <a:pt x="2244" y="13463"/>
                </a:cubicBezTo>
                <a:lnTo>
                  <a:pt x="21257" y="13463"/>
                </a:lnTo>
                <a:lnTo>
                  <a:pt x="21257" y="13463"/>
                </a:lnTo>
                <a:cubicBezTo>
                  <a:pt x="21651" y="13463"/>
                  <a:pt x="22038" y="13359"/>
                  <a:pt x="22379" y="13162"/>
                </a:cubicBezTo>
                <a:cubicBezTo>
                  <a:pt x="22720" y="12965"/>
                  <a:pt x="23003" y="12682"/>
                  <a:pt x="23200" y="12341"/>
                </a:cubicBezTo>
                <a:cubicBezTo>
                  <a:pt x="23397" y="12000"/>
                  <a:pt x="23501" y="11613"/>
                  <a:pt x="23501" y="11219"/>
                </a:cubicBezTo>
                <a:lnTo>
                  <a:pt x="23501" y="2243"/>
                </a:lnTo>
                <a:lnTo>
                  <a:pt x="23501" y="2244"/>
                </a:lnTo>
                <a:lnTo>
                  <a:pt x="23501" y="2244"/>
                </a:lnTo>
                <a:cubicBezTo>
                  <a:pt x="23501" y="1850"/>
                  <a:pt x="23397" y="1463"/>
                  <a:pt x="23200" y="1122"/>
                </a:cubicBezTo>
                <a:cubicBezTo>
                  <a:pt x="23003" y="781"/>
                  <a:pt x="22720" y="498"/>
                  <a:pt x="22379" y="301"/>
                </a:cubicBezTo>
                <a:cubicBezTo>
                  <a:pt x="22038" y="104"/>
                  <a:pt x="21651" y="0"/>
                  <a:pt x="21257" y="0"/>
                </a:cubicBezTo>
                <a:lnTo>
                  <a:pt x="2243" y="0"/>
                </a:lnTo>
              </a:path>
            </a:pathLst>
          </a:custGeom>
          <a:no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2978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2023-07-10T14:55:26Z</dcterms:modified>
  <cp:revision>164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