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4"/>
  </p:notesMasterIdLst>
  <p:sldIdLst>
    <p:sldId id="256" r:id="rId4"/>
    <p:sldId id="271" r:id="rId5"/>
    <p:sldId id="272" r:id="rId6"/>
    <p:sldId id="273" r:id="rId7"/>
    <p:sldId id="274" r:id="rId8"/>
    <p:sldId id="275" r:id="rId9"/>
    <p:sldId id="276" r:id="rId10"/>
    <p:sldId id="277" r:id="rId11"/>
    <p:sldId id="27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03"/>
    <p:restoredTop sz="96663"/>
  </p:normalViewPr>
  <p:slideViewPr>
    <p:cSldViewPr snapToGrid="0" snapToObjects="1">
      <p:cViewPr varScale="1">
        <p:scale>
          <a:sx n="81" d="100"/>
          <a:sy n="81" d="100"/>
        </p:scale>
        <p:origin x="184"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196532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249657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16420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13845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1558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84899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3323479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105834"/>
            <a:ext cx="7495309"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Arranging Decimals in Increasing or Decreasing Order</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4" name="Content Placeholder 3">
            <a:extLst>
              <a:ext uri="{FF2B5EF4-FFF2-40B4-BE49-F238E27FC236}">
                <a16:creationId xmlns:a16="http://schemas.microsoft.com/office/drawing/2014/main" id="{85D6181E-8D34-804D-87B7-8B5A0C417F1D}"/>
              </a:ext>
            </a:extLst>
          </p:cNvPr>
          <p:cNvSpPr>
            <a:spLocks noGrp="1"/>
          </p:cNvSpPr>
          <p:nvPr>
            <p:ph idx="1"/>
          </p:nvPr>
        </p:nvSpPr>
        <p:spPr>
          <a:xfrm>
            <a:off x="838200" y="2238692"/>
            <a:ext cx="10515600" cy="2380615"/>
          </a:xfrm>
        </p:spPr>
        <p:txBody>
          <a:bodyPr/>
          <a:lstStyle/>
          <a:p>
            <a:pPr marL="0" indent="0" algn="just">
              <a:buNone/>
            </a:pPr>
            <a:r>
              <a:rPr lang="en-US" dirty="0"/>
              <a:t>	</a:t>
            </a:r>
            <a:r>
              <a:rPr lang="en-PH" dirty="0"/>
              <a:t> To compare decimals, compare the digits in each place value position from left to right, starting with the digit in the highest place value position. Once a difference in the digits is found, rank the digits. Use the result to arrange the decimals in either increasing or decreasing order.</a:t>
            </a:r>
          </a:p>
          <a:p>
            <a:pPr marL="0" indent="0" algn="just">
              <a:buNone/>
            </a:pPr>
            <a:endParaRPr lang="en-US" dirty="0"/>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5" name="Content Placeholder 4">
            <a:extLst>
              <a:ext uri="{FF2B5EF4-FFF2-40B4-BE49-F238E27FC236}">
                <a16:creationId xmlns:a16="http://schemas.microsoft.com/office/drawing/2014/main" id="{85ADE5F4-8287-6145-A066-0034C9291302}"/>
              </a:ext>
            </a:extLst>
          </p:cNvPr>
          <p:cNvSpPr>
            <a:spLocks noGrp="1"/>
          </p:cNvSpPr>
          <p:nvPr>
            <p:ph idx="1"/>
          </p:nvPr>
        </p:nvSpPr>
        <p:spPr>
          <a:xfrm>
            <a:off x="838200" y="1690688"/>
            <a:ext cx="10515600" cy="4351338"/>
          </a:xfrm>
        </p:spPr>
        <p:txBody>
          <a:bodyPr/>
          <a:lstStyle/>
          <a:p>
            <a:pPr marL="0" indent="0" algn="just">
              <a:buNone/>
            </a:pPr>
            <a:r>
              <a:rPr lang="en-US" dirty="0"/>
              <a:t>	</a:t>
            </a:r>
            <a:r>
              <a:rPr lang="en-PH" dirty="0"/>
              <a:t>What should you consider in arranging decimals in increasing or decreasing order?</a:t>
            </a:r>
          </a:p>
          <a:p>
            <a:pPr marL="0" indent="0">
              <a:buNone/>
            </a:pPr>
            <a:r>
              <a:rPr lang="en-PH" dirty="0"/>
              <a:t>	Arrange the circles in </a:t>
            </a:r>
            <a:r>
              <a:rPr lang="en-PH" b="1" dirty="0"/>
              <a:t>increasing order </a:t>
            </a:r>
            <a:r>
              <a:rPr lang="en-PH" dirty="0"/>
              <a:t>to answer the question. Look at the decimal numbers inside the circle to complete this activity.</a:t>
            </a:r>
          </a:p>
          <a:p>
            <a:pPr marL="0" indent="0" algn="just">
              <a:buNone/>
            </a:pPr>
            <a:endParaRPr lang="en-US" dirty="0"/>
          </a:p>
        </p:txBody>
      </p:sp>
      <p:sp>
        <p:nvSpPr>
          <p:cNvPr id="6" name="Oval 5">
            <a:extLst>
              <a:ext uri="{FF2B5EF4-FFF2-40B4-BE49-F238E27FC236}">
                <a16:creationId xmlns:a16="http://schemas.microsoft.com/office/drawing/2014/main" id="{58A3A973-BE6A-7044-8413-C76363646C02}"/>
              </a:ext>
            </a:extLst>
          </p:cNvPr>
          <p:cNvSpPr/>
          <p:nvPr/>
        </p:nvSpPr>
        <p:spPr>
          <a:xfrm>
            <a:off x="1749972" y="3594537"/>
            <a:ext cx="1355835" cy="135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E629430-7F6C-AA42-AA33-16AFB71B72B8}"/>
              </a:ext>
            </a:extLst>
          </p:cNvPr>
          <p:cNvSpPr/>
          <p:nvPr/>
        </p:nvSpPr>
        <p:spPr>
          <a:xfrm>
            <a:off x="3463159" y="4489395"/>
            <a:ext cx="1355835" cy="135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60956B-6594-1446-9FD5-190E40D8BD19}"/>
              </a:ext>
            </a:extLst>
          </p:cNvPr>
          <p:cNvSpPr/>
          <p:nvPr/>
        </p:nvSpPr>
        <p:spPr>
          <a:xfrm>
            <a:off x="5176346" y="3594537"/>
            <a:ext cx="1355835" cy="135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BFBBE05-6903-374E-910A-860AB0B789AF}"/>
              </a:ext>
            </a:extLst>
          </p:cNvPr>
          <p:cNvSpPr/>
          <p:nvPr/>
        </p:nvSpPr>
        <p:spPr>
          <a:xfrm>
            <a:off x="6909238" y="4489395"/>
            <a:ext cx="1355835" cy="135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8B8679-CDD6-1340-8838-2C8678EFF1C6}"/>
              </a:ext>
            </a:extLst>
          </p:cNvPr>
          <p:cNvSpPr/>
          <p:nvPr/>
        </p:nvSpPr>
        <p:spPr>
          <a:xfrm>
            <a:off x="8764314" y="3594537"/>
            <a:ext cx="1355835" cy="135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49511F7-B57D-194F-A740-2D024588ED17}"/>
              </a:ext>
            </a:extLst>
          </p:cNvPr>
          <p:cNvSpPr txBox="1"/>
          <p:nvPr/>
        </p:nvSpPr>
        <p:spPr>
          <a:xfrm>
            <a:off x="2037363" y="3933522"/>
            <a:ext cx="827471" cy="646331"/>
          </a:xfrm>
          <a:prstGeom prst="rect">
            <a:avLst/>
          </a:prstGeom>
          <a:noFill/>
        </p:spPr>
        <p:txBody>
          <a:bodyPr wrap="none" rtlCol="0">
            <a:spAutoFit/>
          </a:bodyPr>
          <a:lstStyle/>
          <a:p>
            <a:pPr algn="ctr"/>
            <a:r>
              <a:rPr lang="en-US" b="1" dirty="0"/>
              <a:t>D</a:t>
            </a:r>
          </a:p>
          <a:p>
            <a:pPr algn="ctr"/>
            <a:r>
              <a:rPr lang="en-US" b="1" dirty="0"/>
              <a:t>0.9564</a:t>
            </a:r>
          </a:p>
        </p:txBody>
      </p:sp>
      <p:sp>
        <p:nvSpPr>
          <p:cNvPr id="13" name="TextBox 12">
            <a:extLst>
              <a:ext uri="{FF2B5EF4-FFF2-40B4-BE49-F238E27FC236}">
                <a16:creationId xmlns:a16="http://schemas.microsoft.com/office/drawing/2014/main" id="{5B3486FE-EBD8-8640-9DE1-B43E1C1E21F9}"/>
              </a:ext>
            </a:extLst>
          </p:cNvPr>
          <p:cNvSpPr txBox="1"/>
          <p:nvPr/>
        </p:nvSpPr>
        <p:spPr>
          <a:xfrm>
            <a:off x="3715887" y="4844146"/>
            <a:ext cx="830677" cy="646331"/>
          </a:xfrm>
          <a:prstGeom prst="rect">
            <a:avLst/>
          </a:prstGeom>
          <a:noFill/>
        </p:spPr>
        <p:txBody>
          <a:bodyPr wrap="none" rtlCol="0">
            <a:spAutoFit/>
          </a:bodyPr>
          <a:lstStyle/>
          <a:p>
            <a:pPr algn="ctr"/>
            <a:r>
              <a:rPr lang="en-US" b="1" dirty="0"/>
              <a:t>T</a:t>
            </a:r>
          </a:p>
          <a:p>
            <a:pPr algn="ctr"/>
            <a:r>
              <a:rPr lang="en-US" b="1" dirty="0"/>
              <a:t>0.9256</a:t>
            </a:r>
          </a:p>
        </p:txBody>
      </p:sp>
      <p:sp>
        <p:nvSpPr>
          <p:cNvPr id="14" name="TextBox 13">
            <a:extLst>
              <a:ext uri="{FF2B5EF4-FFF2-40B4-BE49-F238E27FC236}">
                <a16:creationId xmlns:a16="http://schemas.microsoft.com/office/drawing/2014/main" id="{23CC666B-8F92-C943-BBAC-E02FDD90AD4D}"/>
              </a:ext>
            </a:extLst>
          </p:cNvPr>
          <p:cNvSpPr txBox="1"/>
          <p:nvPr/>
        </p:nvSpPr>
        <p:spPr>
          <a:xfrm>
            <a:off x="5438924" y="3933523"/>
            <a:ext cx="830677" cy="646331"/>
          </a:xfrm>
          <a:prstGeom prst="rect">
            <a:avLst/>
          </a:prstGeom>
          <a:noFill/>
        </p:spPr>
        <p:txBody>
          <a:bodyPr wrap="none" rtlCol="0">
            <a:spAutoFit/>
          </a:bodyPr>
          <a:lstStyle/>
          <a:p>
            <a:pPr algn="ctr"/>
            <a:r>
              <a:rPr lang="en-US" b="1" dirty="0"/>
              <a:t>Y</a:t>
            </a:r>
          </a:p>
          <a:p>
            <a:pPr algn="ctr"/>
            <a:r>
              <a:rPr lang="en-US" b="1" dirty="0"/>
              <a:t>0.9285</a:t>
            </a:r>
          </a:p>
        </p:txBody>
      </p:sp>
      <p:sp>
        <p:nvSpPr>
          <p:cNvPr id="15" name="TextBox 14">
            <a:extLst>
              <a:ext uri="{FF2B5EF4-FFF2-40B4-BE49-F238E27FC236}">
                <a16:creationId xmlns:a16="http://schemas.microsoft.com/office/drawing/2014/main" id="{FD95EA06-D247-2B4A-BC91-54D84DB69CB3}"/>
              </a:ext>
            </a:extLst>
          </p:cNvPr>
          <p:cNvSpPr txBox="1"/>
          <p:nvPr/>
        </p:nvSpPr>
        <p:spPr>
          <a:xfrm>
            <a:off x="7171816" y="4844145"/>
            <a:ext cx="830677" cy="646331"/>
          </a:xfrm>
          <a:prstGeom prst="rect">
            <a:avLst/>
          </a:prstGeom>
          <a:noFill/>
        </p:spPr>
        <p:txBody>
          <a:bodyPr wrap="none" rtlCol="0">
            <a:spAutoFit/>
          </a:bodyPr>
          <a:lstStyle/>
          <a:p>
            <a:pPr algn="ctr"/>
            <a:r>
              <a:rPr lang="en-US" b="1" dirty="0"/>
              <a:t>U</a:t>
            </a:r>
          </a:p>
          <a:p>
            <a:pPr algn="ctr"/>
            <a:r>
              <a:rPr lang="en-US" b="1" dirty="0"/>
              <a:t>0.9439</a:t>
            </a:r>
          </a:p>
        </p:txBody>
      </p:sp>
      <p:sp>
        <p:nvSpPr>
          <p:cNvPr id="16" name="TextBox 15">
            <a:extLst>
              <a:ext uri="{FF2B5EF4-FFF2-40B4-BE49-F238E27FC236}">
                <a16:creationId xmlns:a16="http://schemas.microsoft.com/office/drawing/2014/main" id="{7255EED5-C34C-DC4F-8D8E-EC80B0334B8C}"/>
              </a:ext>
            </a:extLst>
          </p:cNvPr>
          <p:cNvSpPr txBox="1"/>
          <p:nvPr/>
        </p:nvSpPr>
        <p:spPr>
          <a:xfrm>
            <a:off x="9026894" y="3949287"/>
            <a:ext cx="830677" cy="646331"/>
          </a:xfrm>
          <a:prstGeom prst="rect">
            <a:avLst/>
          </a:prstGeom>
          <a:noFill/>
        </p:spPr>
        <p:txBody>
          <a:bodyPr wrap="none" rtlCol="0">
            <a:spAutoFit/>
          </a:bodyPr>
          <a:lstStyle/>
          <a:p>
            <a:pPr algn="ctr"/>
            <a:r>
              <a:rPr lang="en-US" b="1" dirty="0"/>
              <a:t>S</a:t>
            </a:r>
          </a:p>
          <a:p>
            <a:pPr algn="ctr"/>
            <a:r>
              <a:rPr lang="en-US" b="1" dirty="0"/>
              <a:t>0.9163</a:t>
            </a:r>
          </a:p>
        </p:txBody>
      </p:sp>
    </p:spTree>
    <p:extLst>
      <p:ext uri="{BB962C8B-B14F-4D97-AF65-F5344CB8AC3E}">
        <p14:creationId xmlns:p14="http://schemas.microsoft.com/office/powerpoint/2010/main" val="205254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4" name="Content Placeholder 3">
            <a:extLst>
              <a:ext uri="{FF2B5EF4-FFF2-40B4-BE49-F238E27FC236}">
                <a16:creationId xmlns:a16="http://schemas.microsoft.com/office/drawing/2014/main" id="{7741054B-9A0E-544D-80DE-34CB207B681C}"/>
              </a:ext>
            </a:extLst>
          </p:cNvPr>
          <p:cNvSpPr>
            <a:spLocks noGrp="1"/>
          </p:cNvSpPr>
          <p:nvPr>
            <p:ph idx="1"/>
          </p:nvPr>
        </p:nvSpPr>
        <p:spPr/>
        <p:txBody>
          <a:bodyPr/>
          <a:lstStyle/>
          <a:p>
            <a:pPr marL="0" indent="0">
              <a:buNone/>
            </a:pPr>
            <a:r>
              <a:rPr lang="en-US" dirty="0"/>
              <a:t>What should students do with their lessons?</a:t>
            </a:r>
          </a:p>
        </p:txBody>
      </p:sp>
      <p:graphicFrame>
        <p:nvGraphicFramePr>
          <p:cNvPr id="11" name="Table 10">
            <a:extLst>
              <a:ext uri="{FF2B5EF4-FFF2-40B4-BE49-F238E27FC236}">
                <a16:creationId xmlns:a16="http://schemas.microsoft.com/office/drawing/2014/main" id="{10CD9512-E0AC-A645-9070-CADFAA98F1D6}"/>
              </a:ext>
            </a:extLst>
          </p:cNvPr>
          <p:cNvGraphicFramePr>
            <a:graphicFrameLocks noGrp="1"/>
          </p:cNvGraphicFramePr>
          <p:nvPr>
            <p:extLst>
              <p:ext uri="{D42A27DB-BD31-4B8C-83A1-F6EECF244321}">
                <p14:modId xmlns:p14="http://schemas.microsoft.com/office/powerpoint/2010/main" val="300882142"/>
              </p:ext>
            </p:extLst>
          </p:nvPr>
        </p:nvGraphicFramePr>
        <p:xfrm>
          <a:off x="2031999" y="3058160"/>
          <a:ext cx="8128002" cy="10109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50824981"/>
                    </a:ext>
                  </a:extLst>
                </a:gridCol>
                <a:gridCol w="1354667">
                  <a:extLst>
                    <a:ext uri="{9D8B030D-6E8A-4147-A177-3AD203B41FA5}">
                      <a16:colId xmlns:a16="http://schemas.microsoft.com/office/drawing/2014/main" val="2489785693"/>
                    </a:ext>
                  </a:extLst>
                </a:gridCol>
                <a:gridCol w="1354667">
                  <a:extLst>
                    <a:ext uri="{9D8B030D-6E8A-4147-A177-3AD203B41FA5}">
                      <a16:colId xmlns:a16="http://schemas.microsoft.com/office/drawing/2014/main" val="4063237571"/>
                    </a:ext>
                  </a:extLst>
                </a:gridCol>
                <a:gridCol w="1354667">
                  <a:extLst>
                    <a:ext uri="{9D8B030D-6E8A-4147-A177-3AD203B41FA5}">
                      <a16:colId xmlns:a16="http://schemas.microsoft.com/office/drawing/2014/main" val="2451269085"/>
                    </a:ext>
                  </a:extLst>
                </a:gridCol>
                <a:gridCol w="1354667">
                  <a:extLst>
                    <a:ext uri="{9D8B030D-6E8A-4147-A177-3AD203B41FA5}">
                      <a16:colId xmlns:a16="http://schemas.microsoft.com/office/drawing/2014/main" val="1619450994"/>
                    </a:ext>
                  </a:extLst>
                </a:gridCol>
                <a:gridCol w="1354667">
                  <a:extLst>
                    <a:ext uri="{9D8B030D-6E8A-4147-A177-3AD203B41FA5}">
                      <a16:colId xmlns:a16="http://schemas.microsoft.com/office/drawing/2014/main" val="2972129538"/>
                    </a:ext>
                  </a:extLst>
                </a:gridCol>
              </a:tblGrid>
              <a:tr h="370840">
                <a:tc>
                  <a:txBody>
                    <a:bodyPr/>
                    <a:lstStyle/>
                    <a:p>
                      <a:r>
                        <a:rPr lang="en-US" b="1" dirty="0">
                          <a:solidFill>
                            <a:schemeClr val="tx1"/>
                          </a:solidFill>
                        </a:rPr>
                        <a:t>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173060"/>
                  </a:ext>
                </a:extLst>
              </a:tr>
              <a:tr h="370840">
                <a:tc>
                  <a:txBody>
                    <a:bodyPr/>
                    <a:lstStyle/>
                    <a:p>
                      <a:r>
                        <a:rPr lang="en-US" b="1" dirty="0">
                          <a:solidFill>
                            <a:schemeClr val="tx1"/>
                          </a:solidFill>
                        </a:rPr>
                        <a:t>Decimal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382872"/>
                  </a:ext>
                </a:extLst>
              </a:tr>
            </a:tbl>
          </a:graphicData>
        </a:graphic>
      </p:graphicFrame>
    </p:spTree>
    <p:extLst>
      <p:ext uri="{BB962C8B-B14F-4D97-AF65-F5344CB8AC3E}">
        <p14:creationId xmlns:p14="http://schemas.microsoft.com/office/powerpoint/2010/main" val="206534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4" name="Content Placeholder 3">
            <a:extLst>
              <a:ext uri="{FF2B5EF4-FFF2-40B4-BE49-F238E27FC236}">
                <a16:creationId xmlns:a16="http://schemas.microsoft.com/office/drawing/2014/main" id="{7741054B-9A0E-544D-80DE-34CB207B681C}"/>
              </a:ext>
            </a:extLst>
          </p:cNvPr>
          <p:cNvSpPr>
            <a:spLocks noGrp="1"/>
          </p:cNvSpPr>
          <p:nvPr>
            <p:ph idx="1"/>
          </p:nvPr>
        </p:nvSpPr>
        <p:spPr/>
        <p:txBody>
          <a:bodyPr>
            <a:normAutofit/>
          </a:bodyPr>
          <a:lstStyle/>
          <a:p>
            <a:pPr marL="0" indent="0" algn="just">
              <a:buNone/>
            </a:pPr>
            <a:r>
              <a:rPr lang="en-PH" dirty="0"/>
              <a:t>	The situation in the previous activity involves arranging decimals. The knowledge about comparing the value and place value of digits will lead to faster means of knowing the missing word.</a:t>
            </a:r>
          </a:p>
          <a:p>
            <a:pPr marL="0" indent="0" algn="just">
              <a:buNone/>
            </a:pPr>
            <a:r>
              <a:rPr lang="en-PH" dirty="0"/>
              <a:t>	In arranging decimals, compare the digits from left to right, starting with the digits in the tenths place. Since the tenths digits are the same, look and compare the hundredths digits and use the result to order the decimals in either increasing or decreasing order.</a:t>
            </a:r>
          </a:p>
          <a:p>
            <a:pPr marL="0" indent="0" algn="just">
              <a:buNone/>
            </a:pPr>
            <a:endParaRPr lang="en-US" dirty="0"/>
          </a:p>
        </p:txBody>
      </p:sp>
    </p:spTree>
    <p:extLst>
      <p:ext uri="{BB962C8B-B14F-4D97-AF65-F5344CB8AC3E}">
        <p14:creationId xmlns:p14="http://schemas.microsoft.com/office/powerpoint/2010/main" val="88571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graphicFrame>
        <p:nvGraphicFramePr>
          <p:cNvPr id="6" name="Content Placeholder 5">
            <a:extLst>
              <a:ext uri="{FF2B5EF4-FFF2-40B4-BE49-F238E27FC236}">
                <a16:creationId xmlns:a16="http://schemas.microsoft.com/office/drawing/2014/main" id="{D722B597-171B-3C4A-8AC0-4902BD940D17}"/>
              </a:ext>
            </a:extLst>
          </p:cNvPr>
          <p:cNvGraphicFramePr>
            <a:graphicFrameLocks noGrp="1"/>
          </p:cNvGraphicFramePr>
          <p:nvPr>
            <p:ph idx="1"/>
            <p:extLst>
              <p:ext uri="{D42A27DB-BD31-4B8C-83A1-F6EECF244321}">
                <p14:modId xmlns:p14="http://schemas.microsoft.com/office/powerpoint/2010/main" val="946721731"/>
              </p:ext>
            </p:extLst>
          </p:nvPr>
        </p:nvGraphicFramePr>
        <p:xfrm>
          <a:off x="838200" y="1825625"/>
          <a:ext cx="10515600" cy="24942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145825274"/>
                    </a:ext>
                  </a:extLst>
                </a:gridCol>
                <a:gridCol w="2103120">
                  <a:extLst>
                    <a:ext uri="{9D8B030D-6E8A-4147-A177-3AD203B41FA5}">
                      <a16:colId xmlns:a16="http://schemas.microsoft.com/office/drawing/2014/main" val="298540622"/>
                    </a:ext>
                  </a:extLst>
                </a:gridCol>
                <a:gridCol w="2103120">
                  <a:extLst>
                    <a:ext uri="{9D8B030D-6E8A-4147-A177-3AD203B41FA5}">
                      <a16:colId xmlns:a16="http://schemas.microsoft.com/office/drawing/2014/main" val="1559700251"/>
                    </a:ext>
                  </a:extLst>
                </a:gridCol>
                <a:gridCol w="2103120">
                  <a:extLst>
                    <a:ext uri="{9D8B030D-6E8A-4147-A177-3AD203B41FA5}">
                      <a16:colId xmlns:a16="http://schemas.microsoft.com/office/drawing/2014/main" val="3961181951"/>
                    </a:ext>
                  </a:extLst>
                </a:gridCol>
                <a:gridCol w="2103120">
                  <a:extLst>
                    <a:ext uri="{9D8B030D-6E8A-4147-A177-3AD203B41FA5}">
                      <a16:colId xmlns:a16="http://schemas.microsoft.com/office/drawing/2014/main" val="4090002421"/>
                    </a:ext>
                  </a:extLst>
                </a:gridCol>
              </a:tblGrid>
              <a:tr h="370840">
                <a:tc>
                  <a:txBody>
                    <a:bodyPr/>
                    <a:lstStyle/>
                    <a:p>
                      <a:pPr algn="ctr"/>
                      <a:r>
                        <a:rPr lang="en-US" dirty="0">
                          <a:solidFill>
                            <a:schemeClr val="tx1"/>
                          </a:solidFill>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Tenths Digit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Hundredths Digit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Thousandths Digit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Ten Thousandths Digit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43319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0.9564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7437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10494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0.9163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4620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76615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74225"/>
                  </a:ext>
                </a:extLst>
              </a:tr>
            </a:tbl>
          </a:graphicData>
        </a:graphic>
      </p:graphicFrame>
      <p:sp>
        <p:nvSpPr>
          <p:cNvPr id="7" name="TextBox 6">
            <a:extLst>
              <a:ext uri="{FF2B5EF4-FFF2-40B4-BE49-F238E27FC236}">
                <a16:creationId xmlns:a16="http://schemas.microsoft.com/office/drawing/2014/main" id="{C5460308-21CC-D440-BD07-C0BCBF8E2A5A}"/>
              </a:ext>
            </a:extLst>
          </p:cNvPr>
          <p:cNvSpPr txBox="1"/>
          <p:nvPr/>
        </p:nvSpPr>
        <p:spPr>
          <a:xfrm>
            <a:off x="838200" y="4745421"/>
            <a:ext cx="10515600" cy="1384995"/>
          </a:xfrm>
          <a:prstGeom prst="rect">
            <a:avLst/>
          </a:prstGeom>
          <a:noFill/>
        </p:spPr>
        <p:txBody>
          <a:bodyPr wrap="square" rtlCol="0">
            <a:spAutoFit/>
          </a:bodyPr>
          <a:lstStyle/>
          <a:p>
            <a:r>
              <a:rPr lang="en-PH" sz="2800" dirty="0"/>
              <a:t>The arrangement of the decimals in decreasing order is:</a:t>
            </a:r>
          </a:p>
          <a:p>
            <a:r>
              <a:rPr lang="en-PH" sz="2800" dirty="0"/>
              <a:t>	0.9</a:t>
            </a:r>
            <a:r>
              <a:rPr lang="en-PH" sz="2800" b="1" dirty="0"/>
              <a:t>8</a:t>
            </a:r>
            <a:r>
              <a:rPr lang="en-PH" sz="2800" dirty="0"/>
              <a:t>5, 0.9</a:t>
            </a:r>
            <a:r>
              <a:rPr lang="en-PH" sz="2800" b="1" dirty="0"/>
              <a:t>5</a:t>
            </a:r>
            <a:r>
              <a:rPr lang="en-PH" sz="2800" dirty="0"/>
              <a:t>64, 0.9</a:t>
            </a:r>
            <a:r>
              <a:rPr lang="en-PH" sz="2800" b="1" dirty="0"/>
              <a:t>4</a:t>
            </a:r>
            <a:r>
              <a:rPr lang="en-PH" sz="2800" dirty="0"/>
              <a:t>39, 0.9</a:t>
            </a:r>
            <a:r>
              <a:rPr lang="en-PH" sz="2800" b="1" dirty="0"/>
              <a:t>2</a:t>
            </a:r>
            <a:r>
              <a:rPr lang="en-PH" sz="2800" dirty="0"/>
              <a:t>56, 0.9</a:t>
            </a:r>
            <a:r>
              <a:rPr lang="en-PH" sz="2800" b="1" dirty="0"/>
              <a:t>1</a:t>
            </a:r>
            <a:r>
              <a:rPr lang="en-PH" sz="2800" dirty="0"/>
              <a:t>63</a:t>
            </a:r>
          </a:p>
          <a:p>
            <a:endParaRPr lang="en-US" sz="2800" dirty="0"/>
          </a:p>
        </p:txBody>
      </p:sp>
    </p:spTree>
    <p:extLst>
      <p:ext uri="{BB962C8B-B14F-4D97-AF65-F5344CB8AC3E}">
        <p14:creationId xmlns:p14="http://schemas.microsoft.com/office/powerpoint/2010/main" val="117411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4" name="Content Placeholder 3">
            <a:extLst>
              <a:ext uri="{FF2B5EF4-FFF2-40B4-BE49-F238E27FC236}">
                <a16:creationId xmlns:a16="http://schemas.microsoft.com/office/drawing/2014/main" id="{7741054B-9A0E-544D-80DE-34CB207B681C}"/>
              </a:ext>
            </a:extLst>
          </p:cNvPr>
          <p:cNvSpPr>
            <a:spLocks noGrp="1"/>
          </p:cNvSpPr>
          <p:nvPr>
            <p:ph idx="1"/>
          </p:nvPr>
        </p:nvSpPr>
        <p:spPr/>
        <p:txBody>
          <a:bodyPr/>
          <a:lstStyle/>
          <a:p>
            <a:pPr marL="0" indent="0">
              <a:buNone/>
            </a:pPr>
            <a:r>
              <a:rPr lang="en-PH" dirty="0"/>
              <a:t>The arrangement of the decimals in increasing order is:</a:t>
            </a:r>
          </a:p>
          <a:p>
            <a:pPr marL="0" indent="0">
              <a:buNone/>
            </a:pPr>
            <a:r>
              <a:rPr lang="en-PH" dirty="0"/>
              <a:t>	0.9</a:t>
            </a:r>
            <a:r>
              <a:rPr lang="en-PH" b="1" dirty="0"/>
              <a:t>1</a:t>
            </a:r>
            <a:r>
              <a:rPr lang="en-PH" dirty="0"/>
              <a:t>63, 0.9</a:t>
            </a:r>
            <a:r>
              <a:rPr lang="en-PH" b="1" dirty="0"/>
              <a:t>2</a:t>
            </a:r>
            <a:r>
              <a:rPr lang="en-PH" dirty="0"/>
              <a:t>56, 0.9</a:t>
            </a:r>
            <a:r>
              <a:rPr lang="en-PH" b="1" dirty="0"/>
              <a:t>4</a:t>
            </a:r>
            <a:r>
              <a:rPr lang="en-PH" dirty="0"/>
              <a:t>39, 0.9</a:t>
            </a:r>
            <a:r>
              <a:rPr lang="en-PH" b="1" dirty="0"/>
              <a:t>5</a:t>
            </a:r>
            <a:r>
              <a:rPr lang="en-PH" dirty="0"/>
              <a:t>64, 0.9</a:t>
            </a:r>
            <a:r>
              <a:rPr lang="en-PH" b="1" dirty="0"/>
              <a:t>8</a:t>
            </a:r>
            <a:r>
              <a:rPr lang="en-PH" dirty="0"/>
              <a:t>5</a:t>
            </a:r>
          </a:p>
        </p:txBody>
      </p:sp>
      <p:graphicFrame>
        <p:nvGraphicFramePr>
          <p:cNvPr id="11" name="Table 10">
            <a:extLst>
              <a:ext uri="{FF2B5EF4-FFF2-40B4-BE49-F238E27FC236}">
                <a16:creationId xmlns:a16="http://schemas.microsoft.com/office/drawing/2014/main" id="{10CD9512-E0AC-A645-9070-CADFAA98F1D6}"/>
              </a:ext>
            </a:extLst>
          </p:cNvPr>
          <p:cNvGraphicFramePr>
            <a:graphicFrameLocks noGrp="1"/>
          </p:cNvGraphicFramePr>
          <p:nvPr>
            <p:extLst>
              <p:ext uri="{D42A27DB-BD31-4B8C-83A1-F6EECF244321}">
                <p14:modId xmlns:p14="http://schemas.microsoft.com/office/powerpoint/2010/main" val="1834863485"/>
              </p:ext>
            </p:extLst>
          </p:nvPr>
        </p:nvGraphicFramePr>
        <p:xfrm>
          <a:off x="1841499" y="3429000"/>
          <a:ext cx="8128002" cy="10109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50824981"/>
                    </a:ext>
                  </a:extLst>
                </a:gridCol>
                <a:gridCol w="1354667">
                  <a:extLst>
                    <a:ext uri="{9D8B030D-6E8A-4147-A177-3AD203B41FA5}">
                      <a16:colId xmlns:a16="http://schemas.microsoft.com/office/drawing/2014/main" val="2489785693"/>
                    </a:ext>
                  </a:extLst>
                </a:gridCol>
                <a:gridCol w="1354667">
                  <a:extLst>
                    <a:ext uri="{9D8B030D-6E8A-4147-A177-3AD203B41FA5}">
                      <a16:colId xmlns:a16="http://schemas.microsoft.com/office/drawing/2014/main" val="4063237571"/>
                    </a:ext>
                  </a:extLst>
                </a:gridCol>
                <a:gridCol w="1354667">
                  <a:extLst>
                    <a:ext uri="{9D8B030D-6E8A-4147-A177-3AD203B41FA5}">
                      <a16:colId xmlns:a16="http://schemas.microsoft.com/office/drawing/2014/main" val="2451269085"/>
                    </a:ext>
                  </a:extLst>
                </a:gridCol>
                <a:gridCol w="1354667">
                  <a:extLst>
                    <a:ext uri="{9D8B030D-6E8A-4147-A177-3AD203B41FA5}">
                      <a16:colId xmlns:a16="http://schemas.microsoft.com/office/drawing/2014/main" val="1619450994"/>
                    </a:ext>
                  </a:extLst>
                </a:gridCol>
                <a:gridCol w="1354667">
                  <a:extLst>
                    <a:ext uri="{9D8B030D-6E8A-4147-A177-3AD203B41FA5}">
                      <a16:colId xmlns:a16="http://schemas.microsoft.com/office/drawing/2014/main" val="2972129538"/>
                    </a:ext>
                  </a:extLst>
                </a:gridCol>
              </a:tblGrid>
              <a:tr h="370840">
                <a:tc>
                  <a:txBody>
                    <a:bodyPr/>
                    <a:lstStyle/>
                    <a:p>
                      <a:r>
                        <a:rPr lang="en-US" b="1" dirty="0">
                          <a:solidFill>
                            <a:schemeClr val="tx1"/>
                          </a:solidFill>
                        </a:rPr>
                        <a:t>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173060"/>
                  </a:ext>
                </a:extLst>
              </a:tr>
              <a:tr h="370840">
                <a:tc>
                  <a:txBody>
                    <a:bodyPr/>
                    <a:lstStyle/>
                    <a:p>
                      <a:r>
                        <a:rPr lang="en-US" b="1" dirty="0">
                          <a:solidFill>
                            <a:schemeClr val="tx1"/>
                          </a:solidFill>
                        </a:rPr>
                        <a:t>Decimal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b="0" dirty="0"/>
                        <a:t>0.9163</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b="0" dirty="0"/>
                        <a:t>0.9256</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b="0" dirty="0"/>
                        <a:t>0.9439</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b="0" dirty="0"/>
                        <a:t>0.9564</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b="0" dirty="0"/>
                        <a:t>0.985</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382872"/>
                  </a:ext>
                </a:extLst>
              </a:tr>
            </a:tbl>
          </a:graphicData>
        </a:graphic>
      </p:graphicFrame>
    </p:spTree>
    <p:extLst>
      <p:ext uri="{BB962C8B-B14F-4D97-AF65-F5344CB8AC3E}">
        <p14:creationId xmlns:p14="http://schemas.microsoft.com/office/powerpoint/2010/main" val="212130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5" name="Content Placeholder 4">
            <a:extLst>
              <a:ext uri="{FF2B5EF4-FFF2-40B4-BE49-F238E27FC236}">
                <a16:creationId xmlns:a16="http://schemas.microsoft.com/office/drawing/2014/main" id="{1DBDF053-CE2A-EF44-B43E-E50C25B7822C}"/>
              </a:ext>
            </a:extLst>
          </p:cNvPr>
          <p:cNvSpPr>
            <a:spLocks noGrp="1"/>
          </p:cNvSpPr>
          <p:nvPr>
            <p:ph idx="1"/>
          </p:nvPr>
        </p:nvSpPr>
        <p:spPr/>
        <p:txBody>
          <a:bodyPr/>
          <a:lstStyle/>
          <a:p>
            <a:pPr marL="0" indent="0" algn="just">
              <a:buNone/>
            </a:pPr>
            <a:r>
              <a:rPr lang="en-US" dirty="0"/>
              <a:t>	</a:t>
            </a:r>
            <a:r>
              <a:rPr lang="en-PH" dirty="0"/>
              <a:t> Another way to arrange decimals is by plotting them on a number line. Let us try another set of decimals: 0.89</a:t>
            </a:r>
            <a:r>
              <a:rPr lang="en-PH" b="1" dirty="0"/>
              <a:t>5</a:t>
            </a:r>
            <a:r>
              <a:rPr lang="en-PH" dirty="0"/>
              <a:t>, 0.89</a:t>
            </a:r>
            <a:r>
              <a:rPr lang="en-PH" b="1" dirty="0"/>
              <a:t>4</a:t>
            </a:r>
            <a:r>
              <a:rPr lang="en-PH" dirty="0"/>
              <a:t>, 0.89</a:t>
            </a:r>
            <a:r>
              <a:rPr lang="en-PH" b="1" dirty="0"/>
              <a:t>1</a:t>
            </a:r>
            <a:r>
              <a:rPr lang="en-PH" dirty="0"/>
              <a:t>, 0.89</a:t>
            </a:r>
            <a:r>
              <a:rPr lang="en-PH" b="1" dirty="0"/>
              <a:t>7</a:t>
            </a:r>
            <a:r>
              <a:rPr lang="en-PH" dirty="0"/>
              <a:t>, 0.89</a:t>
            </a:r>
            <a:r>
              <a:rPr lang="en-PH" b="1" dirty="0"/>
              <a:t>2</a:t>
            </a:r>
          </a:p>
          <a:p>
            <a:pPr marL="0" indent="0" algn="just">
              <a:buNone/>
            </a:pPr>
            <a:endParaRPr lang="en-US" dirty="0"/>
          </a:p>
        </p:txBody>
      </p:sp>
      <p:pic>
        <p:nvPicPr>
          <p:cNvPr id="6" name="Picture 5">
            <a:extLst>
              <a:ext uri="{FF2B5EF4-FFF2-40B4-BE49-F238E27FC236}">
                <a16:creationId xmlns:a16="http://schemas.microsoft.com/office/drawing/2014/main" id="{525257A0-89F2-A647-A32F-C8A7842A4DAB}"/>
              </a:ext>
            </a:extLst>
          </p:cNvPr>
          <p:cNvPicPr>
            <a:picLocks noChangeAspect="1"/>
          </p:cNvPicPr>
          <p:nvPr/>
        </p:nvPicPr>
        <p:blipFill>
          <a:blip r:embed="rId3"/>
          <a:stretch>
            <a:fillRect/>
          </a:stretch>
        </p:blipFill>
        <p:spPr>
          <a:xfrm>
            <a:off x="1487628" y="3618186"/>
            <a:ext cx="9216743" cy="1746061"/>
          </a:xfrm>
          <a:prstGeom prst="rect">
            <a:avLst/>
          </a:prstGeom>
        </p:spPr>
      </p:pic>
      <p:sp>
        <p:nvSpPr>
          <p:cNvPr id="7" name="TextBox 6">
            <a:extLst>
              <a:ext uri="{FF2B5EF4-FFF2-40B4-BE49-F238E27FC236}">
                <a16:creationId xmlns:a16="http://schemas.microsoft.com/office/drawing/2014/main" id="{BE31F07C-51B4-614E-A292-EE8870FFE2F1}"/>
              </a:ext>
            </a:extLst>
          </p:cNvPr>
          <p:cNvSpPr txBox="1"/>
          <p:nvPr/>
        </p:nvSpPr>
        <p:spPr>
          <a:xfrm>
            <a:off x="3610304" y="3646991"/>
            <a:ext cx="710451" cy="369332"/>
          </a:xfrm>
          <a:prstGeom prst="rect">
            <a:avLst/>
          </a:prstGeom>
          <a:noFill/>
        </p:spPr>
        <p:txBody>
          <a:bodyPr wrap="none" rtlCol="0">
            <a:spAutoFit/>
          </a:bodyPr>
          <a:lstStyle/>
          <a:p>
            <a:r>
              <a:rPr lang="en-PH" dirty="0"/>
              <a:t>0.891</a:t>
            </a:r>
          </a:p>
        </p:txBody>
      </p:sp>
      <p:sp>
        <p:nvSpPr>
          <p:cNvPr id="8" name="TextBox 7">
            <a:extLst>
              <a:ext uri="{FF2B5EF4-FFF2-40B4-BE49-F238E27FC236}">
                <a16:creationId xmlns:a16="http://schemas.microsoft.com/office/drawing/2014/main" id="{ACE80EE9-7511-4E45-B70F-B97D9F7A444C}"/>
              </a:ext>
            </a:extLst>
          </p:cNvPr>
          <p:cNvSpPr txBox="1"/>
          <p:nvPr/>
        </p:nvSpPr>
        <p:spPr>
          <a:xfrm>
            <a:off x="4556237" y="3662757"/>
            <a:ext cx="710451" cy="369332"/>
          </a:xfrm>
          <a:prstGeom prst="rect">
            <a:avLst/>
          </a:prstGeom>
          <a:noFill/>
        </p:spPr>
        <p:txBody>
          <a:bodyPr wrap="none" rtlCol="0">
            <a:spAutoFit/>
          </a:bodyPr>
          <a:lstStyle/>
          <a:p>
            <a:r>
              <a:rPr lang="en-PH" dirty="0"/>
              <a:t>0.892</a:t>
            </a:r>
          </a:p>
        </p:txBody>
      </p:sp>
      <p:sp>
        <p:nvSpPr>
          <p:cNvPr id="9" name="TextBox 8">
            <a:extLst>
              <a:ext uri="{FF2B5EF4-FFF2-40B4-BE49-F238E27FC236}">
                <a16:creationId xmlns:a16="http://schemas.microsoft.com/office/drawing/2014/main" id="{52B3F423-84C7-4B4D-A9BB-66E78F9DCA70}"/>
              </a:ext>
            </a:extLst>
          </p:cNvPr>
          <p:cNvSpPr txBox="1"/>
          <p:nvPr/>
        </p:nvSpPr>
        <p:spPr>
          <a:xfrm>
            <a:off x="6344911" y="3710055"/>
            <a:ext cx="710451" cy="369332"/>
          </a:xfrm>
          <a:prstGeom prst="rect">
            <a:avLst/>
          </a:prstGeom>
          <a:noFill/>
        </p:spPr>
        <p:txBody>
          <a:bodyPr wrap="none" rtlCol="0">
            <a:spAutoFit/>
          </a:bodyPr>
          <a:lstStyle/>
          <a:p>
            <a:r>
              <a:rPr lang="en-PH" dirty="0"/>
              <a:t>0.894</a:t>
            </a:r>
          </a:p>
        </p:txBody>
      </p:sp>
      <p:sp>
        <p:nvSpPr>
          <p:cNvPr id="10" name="TextBox 9">
            <a:extLst>
              <a:ext uri="{FF2B5EF4-FFF2-40B4-BE49-F238E27FC236}">
                <a16:creationId xmlns:a16="http://schemas.microsoft.com/office/drawing/2014/main" id="{01B8A7C9-1FBD-8C42-B217-F112D586162A}"/>
              </a:ext>
            </a:extLst>
          </p:cNvPr>
          <p:cNvSpPr txBox="1"/>
          <p:nvPr/>
        </p:nvSpPr>
        <p:spPr>
          <a:xfrm>
            <a:off x="8175625" y="3710055"/>
            <a:ext cx="710451" cy="369332"/>
          </a:xfrm>
          <a:prstGeom prst="rect">
            <a:avLst/>
          </a:prstGeom>
          <a:noFill/>
        </p:spPr>
        <p:txBody>
          <a:bodyPr wrap="none" rtlCol="0">
            <a:spAutoFit/>
          </a:bodyPr>
          <a:lstStyle/>
          <a:p>
            <a:r>
              <a:rPr lang="en-PH" dirty="0"/>
              <a:t>0.896</a:t>
            </a:r>
          </a:p>
        </p:txBody>
      </p:sp>
      <p:sp>
        <p:nvSpPr>
          <p:cNvPr id="12" name="TextBox 11">
            <a:extLst>
              <a:ext uri="{FF2B5EF4-FFF2-40B4-BE49-F238E27FC236}">
                <a16:creationId xmlns:a16="http://schemas.microsoft.com/office/drawing/2014/main" id="{A0F6A212-AA5F-F147-8A7A-46E697CE1645}"/>
              </a:ext>
            </a:extLst>
          </p:cNvPr>
          <p:cNvSpPr txBox="1"/>
          <p:nvPr/>
        </p:nvSpPr>
        <p:spPr>
          <a:xfrm>
            <a:off x="9180278" y="3725821"/>
            <a:ext cx="710451" cy="369332"/>
          </a:xfrm>
          <a:prstGeom prst="rect">
            <a:avLst/>
          </a:prstGeom>
          <a:noFill/>
        </p:spPr>
        <p:txBody>
          <a:bodyPr wrap="none" rtlCol="0">
            <a:spAutoFit/>
          </a:bodyPr>
          <a:lstStyle/>
          <a:p>
            <a:r>
              <a:rPr lang="en-PH" dirty="0"/>
              <a:t>0.897</a:t>
            </a:r>
          </a:p>
        </p:txBody>
      </p:sp>
      <p:sp>
        <p:nvSpPr>
          <p:cNvPr id="13" name="TextBox 12">
            <a:extLst>
              <a:ext uri="{FF2B5EF4-FFF2-40B4-BE49-F238E27FC236}">
                <a16:creationId xmlns:a16="http://schemas.microsoft.com/office/drawing/2014/main" id="{A0B4699B-966F-3640-A8F5-54B1E767F5D8}"/>
              </a:ext>
            </a:extLst>
          </p:cNvPr>
          <p:cNvSpPr txBox="1"/>
          <p:nvPr/>
        </p:nvSpPr>
        <p:spPr>
          <a:xfrm>
            <a:off x="3255078" y="4855681"/>
            <a:ext cx="710451" cy="369332"/>
          </a:xfrm>
          <a:prstGeom prst="rect">
            <a:avLst/>
          </a:prstGeom>
          <a:noFill/>
        </p:spPr>
        <p:txBody>
          <a:bodyPr wrap="none" rtlCol="0">
            <a:spAutoFit/>
          </a:bodyPr>
          <a:lstStyle/>
          <a:p>
            <a:r>
              <a:rPr lang="en-PH" dirty="0"/>
              <a:t>0.891</a:t>
            </a:r>
          </a:p>
        </p:txBody>
      </p:sp>
      <p:sp>
        <p:nvSpPr>
          <p:cNvPr id="14" name="TextBox 13">
            <a:extLst>
              <a:ext uri="{FF2B5EF4-FFF2-40B4-BE49-F238E27FC236}">
                <a16:creationId xmlns:a16="http://schemas.microsoft.com/office/drawing/2014/main" id="{DE8122CF-BDF9-BA47-8CAC-1CB68BAEE12F}"/>
              </a:ext>
            </a:extLst>
          </p:cNvPr>
          <p:cNvSpPr txBox="1"/>
          <p:nvPr/>
        </p:nvSpPr>
        <p:spPr>
          <a:xfrm>
            <a:off x="4153713" y="4860610"/>
            <a:ext cx="710451" cy="369332"/>
          </a:xfrm>
          <a:prstGeom prst="rect">
            <a:avLst/>
          </a:prstGeom>
          <a:noFill/>
        </p:spPr>
        <p:txBody>
          <a:bodyPr wrap="none" rtlCol="0">
            <a:spAutoFit/>
          </a:bodyPr>
          <a:lstStyle/>
          <a:p>
            <a:r>
              <a:rPr lang="en-PH" dirty="0"/>
              <a:t>0.892</a:t>
            </a:r>
          </a:p>
        </p:txBody>
      </p:sp>
      <p:sp>
        <p:nvSpPr>
          <p:cNvPr id="15" name="TextBox 14">
            <a:extLst>
              <a:ext uri="{FF2B5EF4-FFF2-40B4-BE49-F238E27FC236}">
                <a16:creationId xmlns:a16="http://schemas.microsoft.com/office/drawing/2014/main" id="{F940C3E7-FB4F-7742-A787-8F04C6551628}"/>
              </a:ext>
            </a:extLst>
          </p:cNvPr>
          <p:cNvSpPr txBox="1"/>
          <p:nvPr/>
        </p:nvSpPr>
        <p:spPr>
          <a:xfrm>
            <a:off x="5989685" y="4855681"/>
            <a:ext cx="710451" cy="369332"/>
          </a:xfrm>
          <a:prstGeom prst="rect">
            <a:avLst/>
          </a:prstGeom>
          <a:noFill/>
        </p:spPr>
        <p:txBody>
          <a:bodyPr wrap="none" rtlCol="0">
            <a:spAutoFit/>
          </a:bodyPr>
          <a:lstStyle/>
          <a:p>
            <a:r>
              <a:rPr lang="en-PH" dirty="0"/>
              <a:t>0.894</a:t>
            </a:r>
          </a:p>
        </p:txBody>
      </p:sp>
      <p:sp>
        <p:nvSpPr>
          <p:cNvPr id="16" name="TextBox 15">
            <a:extLst>
              <a:ext uri="{FF2B5EF4-FFF2-40B4-BE49-F238E27FC236}">
                <a16:creationId xmlns:a16="http://schemas.microsoft.com/office/drawing/2014/main" id="{E1820317-4DD4-4B46-9B22-7FB7A50194F0}"/>
              </a:ext>
            </a:extLst>
          </p:cNvPr>
          <p:cNvSpPr txBox="1"/>
          <p:nvPr/>
        </p:nvSpPr>
        <p:spPr>
          <a:xfrm>
            <a:off x="7825657" y="4855681"/>
            <a:ext cx="710451" cy="369332"/>
          </a:xfrm>
          <a:prstGeom prst="rect">
            <a:avLst/>
          </a:prstGeom>
          <a:noFill/>
        </p:spPr>
        <p:txBody>
          <a:bodyPr wrap="none" rtlCol="0">
            <a:spAutoFit/>
          </a:bodyPr>
          <a:lstStyle/>
          <a:p>
            <a:r>
              <a:rPr lang="en-PH" dirty="0"/>
              <a:t>0.896</a:t>
            </a:r>
          </a:p>
        </p:txBody>
      </p:sp>
      <p:sp>
        <p:nvSpPr>
          <p:cNvPr id="17" name="TextBox 16">
            <a:extLst>
              <a:ext uri="{FF2B5EF4-FFF2-40B4-BE49-F238E27FC236}">
                <a16:creationId xmlns:a16="http://schemas.microsoft.com/office/drawing/2014/main" id="{9C0BD9FF-3B76-F247-AC8B-9E479E063292}"/>
              </a:ext>
            </a:extLst>
          </p:cNvPr>
          <p:cNvSpPr txBox="1"/>
          <p:nvPr/>
        </p:nvSpPr>
        <p:spPr>
          <a:xfrm>
            <a:off x="8816056" y="4855681"/>
            <a:ext cx="710451" cy="369332"/>
          </a:xfrm>
          <a:prstGeom prst="rect">
            <a:avLst/>
          </a:prstGeom>
          <a:noFill/>
        </p:spPr>
        <p:txBody>
          <a:bodyPr wrap="none" rtlCol="0">
            <a:spAutoFit/>
          </a:bodyPr>
          <a:lstStyle/>
          <a:p>
            <a:r>
              <a:rPr lang="en-PH" dirty="0"/>
              <a:t>0.897</a:t>
            </a:r>
          </a:p>
        </p:txBody>
      </p:sp>
      <p:sp>
        <p:nvSpPr>
          <p:cNvPr id="18" name="TextBox 17">
            <a:extLst>
              <a:ext uri="{FF2B5EF4-FFF2-40B4-BE49-F238E27FC236}">
                <a16:creationId xmlns:a16="http://schemas.microsoft.com/office/drawing/2014/main" id="{57445AB1-BA99-6649-A66E-D973A178D9B9}"/>
              </a:ext>
            </a:extLst>
          </p:cNvPr>
          <p:cNvSpPr txBox="1"/>
          <p:nvPr/>
        </p:nvSpPr>
        <p:spPr>
          <a:xfrm>
            <a:off x="2317741" y="4855681"/>
            <a:ext cx="710451" cy="369332"/>
          </a:xfrm>
          <a:prstGeom prst="rect">
            <a:avLst/>
          </a:prstGeom>
          <a:noFill/>
        </p:spPr>
        <p:txBody>
          <a:bodyPr wrap="none" rtlCol="0">
            <a:spAutoFit/>
          </a:bodyPr>
          <a:lstStyle/>
          <a:p>
            <a:r>
              <a:rPr lang="en-PH" dirty="0"/>
              <a:t>0.890</a:t>
            </a:r>
          </a:p>
        </p:txBody>
      </p:sp>
      <p:sp>
        <p:nvSpPr>
          <p:cNvPr id="19" name="TextBox 18">
            <a:extLst>
              <a:ext uri="{FF2B5EF4-FFF2-40B4-BE49-F238E27FC236}">
                <a16:creationId xmlns:a16="http://schemas.microsoft.com/office/drawing/2014/main" id="{2C3EC846-90A8-A24D-A2E9-8A2B61651A1B}"/>
              </a:ext>
            </a:extLst>
          </p:cNvPr>
          <p:cNvSpPr txBox="1"/>
          <p:nvPr/>
        </p:nvSpPr>
        <p:spPr>
          <a:xfrm>
            <a:off x="5052348" y="4855681"/>
            <a:ext cx="710451" cy="369332"/>
          </a:xfrm>
          <a:prstGeom prst="rect">
            <a:avLst/>
          </a:prstGeom>
          <a:noFill/>
        </p:spPr>
        <p:txBody>
          <a:bodyPr wrap="none" rtlCol="0">
            <a:spAutoFit/>
          </a:bodyPr>
          <a:lstStyle/>
          <a:p>
            <a:r>
              <a:rPr lang="en-PH" dirty="0"/>
              <a:t>0.893</a:t>
            </a:r>
          </a:p>
        </p:txBody>
      </p:sp>
      <p:sp>
        <p:nvSpPr>
          <p:cNvPr id="20" name="TextBox 19">
            <a:extLst>
              <a:ext uri="{FF2B5EF4-FFF2-40B4-BE49-F238E27FC236}">
                <a16:creationId xmlns:a16="http://schemas.microsoft.com/office/drawing/2014/main" id="{AC598335-BBE2-EF45-AAA4-7904B7E17FFC}"/>
              </a:ext>
            </a:extLst>
          </p:cNvPr>
          <p:cNvSpPr txBox="1"/>
          <p:nvPr/>
        </p:nvSpPr>
        <p:spPr>
          <a:xfrm>
            <a:off x="6890940" y="4856927"/>
            <a:ext cx="710451" cy="369332"/>
          </a:xfrm>
          <a:prstGeom prst="rect">
            <a:avLst/>
          </a:prstGeom>
          <a:noFill/>
        </p:spPr>
        <p:txBody>
          <a:bodyPr wrap="none" rtlCol="0">
            <a:spAutoFit/>
          </a:bodyPr>
          <a:lstStyle/>
          <a:p>
            <a:r>
              <a:rPr lang="en-PH" dirty="0"/>
              <a:t>0.895</a:t>
            </a:r>
          </a:p>
        </p:txBody>
      </p:sp>
      <p:sp>
        <p:nvSpPr>
          <p:cNvPr id="21" name="TextBox 20">
            <a:extLst>
              <a:ext uri="{FF2B5EF4-FFF2-40B4-BE49-F238E27FC236}">
                <a16:creationId xmlns:a16="http://schemas.microsoft.com/office/drawing/2014/main" id="{F0DC526F-34F6-6C4B-8F12-27B35BCC5CA9}"/>
              </a:ext>
            </a:extLst>
          </p:cNvPr>
          <p:cNvSpPr txBox="1"/>
          <p:nvPr/>
        </p:nvSpPr>
        <p:spPr>
          <a:xfrm>
            <a:off x="9722176" y="4855681"/>
            <a:ext cx="710451" cy="369332"/>
          </a:xfrm>
          <a:prstGeom prst="rect">
            <a:avLst/>
          </a:prstGeom>
          <a:noFill/>
        </p:spPr>
        <p:txBody>
          <a:bodyPr wrap="none" rtlCol="0">
            <a:spAutoFit/>
          </a:bodyPr>
          <a:lstStyle/>
          <a:p>
            <a:r>
              <a:rPr lang="en-PH" dirty="0"/>
              <a:t>0.898</a:t>
            </a:r>
          </a:p>
        </p:txBody>
      </p:sp>
    </p:spTree>
    <p:extLst>
      <p:ext uri="{BB962C8B-B14F-4D97-AF65-F5344CB8AC3E}">
        <p14:creationId xmlns:p14="http://schemas.microsoft.com/office/powerpoint/2010/main" val="415528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Arranging Decimals in Increasing or Decreasing Order</a:t>
            </a:r>
          </a:p>
        </p:txBody>
      </p:sp>
      <p:sp>
        <p:nvSpPr>
          <p:cNvPr id="4" name="Content Placeholder 3">
            <a:extLst>
              <a:ext uri="{FF2B5EF4-FFF2-40B4-BE49-F238E27FC236}">
                <a16:creationId xmlns:a16="http://schemas.microsoft.com/office/drawing/2014/main" id="{0BA60860-5A8E-A444-BC82-C94C06FFA350}"/>
              </a:ext>
            </a:extLst>
          </p:cNvPr>
          <p:cNvSpPr>
            <a:spLocks noGrp="1"/>
          </p:cNvSpPr>
          <p:nvPr>
            <p:ph idx="1"/>
          </p:nvPr>
        </p:nvSpPr>
        <p:spPr/>
        <p:txBody>
          <a:bodyPr/>
          <a:lstStyle/>
          <a:p>
            <a:pPr marL="0" indent="0" algn="just">
              <a:buNone/>
            </a:pPr>
            <a:r>
              <a:rPr lang="en-PH" dirty="0"/>
              <a:t>	Now, you can easily arrange the decimals in increasing and decreasing order by just looking at the number line.</a:t>
            </a:r>
          </a:p>
          <a:p>
            <a:pPr marL="0" indent="0" algn="just">
              <a:buNone/>
            </a:pPr>
            <a:endParaRPr lang="en-PH" dirty="0"/>
          </a:p>
          <a:p>
            <a:pPr marL="0" indent="0" algn="just">
              <a:buNone/>
            </a:pPr>
            <a:r>
              <a:rPr lang="en-PH" b="1" dirty="0"/>
              <a:t>Increasing order:</a:t>
            </a:r>
            <a:r>
              <a:rPr lang="en-PH" dirty="0"/>
              <a:t>		0.891, 0.892, 0.894, 0.896, 0.897</a:t>
            </a:r>
          </a:p>
          <a:p>
            <a:pPr marL="0" indent="0" algn="just">
              <a:buNone/>
            </a:pPr>
            <a:r>
              <a:rPr lang="en-PH" b="1" dirty="0"/>
              <a:t>Decreasing order: </a:t>
            </a:r>
            <a:r>
              <a:rPr lang="en-PH" dirty="0"/>
              <a:t>		0.897, 0.896, 0.894, 0.892, 0.891</a:t>
            </a:r>
          </a:p>
          <a:p>
            <a:pPr marL="0" indent="0" algn="just">
              <a:buNone/>
            </a:pPr>
            <a:endParaRPr lang="en-US" dirty="0"/>
          </a:p>
        </p:txBody>
      </p:sp>
    </p:spTree>
    <p:extLst>
      <p:ext uri="{BB962C8B-B14F-4D97-AF65-F5344CB8AC3E}">
        <p14:creationId xmlns:p14="http://schemas.microsoft.com/office/powerpoint/2010/main" val="36083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5113</TotalTime>
  <Words>173</Words>
  <Application>Microsoft Macintosh PowerPoint</Application>
  <PresentationFormat>Widescreen</PresentationFormat>
  <Paragraphs>99</Paragraphs>
  <Slides>10</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Lato</vt:lpstr>
      <vt:lpstr>Montserrat Medium</vt:lpstr>
      <vt:lpstr>Office Theme</vt:lpstr>
      <vt:lpstr>Custom Design</vt:lpstr>
      <vt:lpstr>1_Custom Design</vt:lpstr>
      <vt:lpstr>PowerPoint Presentation</vt:lpstr>
      <vt:lpstr>Arranging Decimals in Increasing or Decreasing Order</vt:lpstr>
      <vt:lpstr>Arranging Decimals in Increasing or Decreasing Order</vt:lpstr>
      <vt:lpstr>Arranging Decimals in Increasing or Decreasing Order</vt:lpstr>
      <vt:lpstr>Arranging Decimals in Increasing or Decreasing Order</vt:lpstr>
      <vt:lpstr>Arranging Decimals in Increasing or Decreasing Order</vt:lpstr>
      <vt:lpstr>Arranging Decimals in Increasing or Decreasing Order</vt:lpstr>
      <vt:lpstr>Arranging Decimals in Increasing or Decreasing Order</vt:lpstr>
      <vt:lpstr>Arranging Decimals in Increasing or Decreasing Order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422</cp:revision>
  <cp:lastPrinted>2023-03-16T06:30:06Z</cp:lastPrinted>
  <dcterms:created xsi:type="dcterms:W3CDTF">2019-04-16T02:10:14Z</dcterms:created>
  <dcterms:modified xsi:type="dcterms:W3CDTF">2023-07-12T00:18:30Z</dcterms:modified>
</cp:coreProperties>
</file>