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8720" cy="68346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5600" cy="27756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1040" cy="38390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1040" cy="3607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8720" cy="6116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7160" cy="9471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1240" cy="10112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8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9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3040" cy="33613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518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Nang Magtampo ang Palaruan (Tayo, Kami, Kayo, at Sila)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6851520" y="1440000"/>
            <a:ext cx="4848120" cy="3239640"/>
          </a:xfrm>
          <a:prstGeom prst="rect">
            <a:avLst/>
          </a:prstGeom>
          <a:ln w="0">
            <a:noFill/>
          </a:ln>
        </p:spPr>
      </p:pic>
      <p:sp>
        <p:nvSpPr>
          <p:cNvPr id="146" name=""/>
          <p:cNvSpPr/>
          <p:nvPr/>
        </p:nvSpPr>
        <p:spPr>
          <a:xfrm>
            <a:off x="272160" y="1440000"/>
            <a:ext cx="6387480" cy="3239640"/>
          </a:xfrm>
          <a:prstGeom prst="rect">
            <a:avLst/>
          </a:prstGeom>
          <a:solidFill>
            <a:srgbClr val="ffebcd"/>
          </a:solidFill>
          <a:ln w="57240">
            <a:solidFill>
              <a:srgbClr val="8b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latin typeface="Lato"/>
              </a:rPr>
              <a:t>Tayo, Kami, Kayo, at Sila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	</a:t>
            </a:r>
            <a:r>
              <a:rPr b="0" lang="en-PH" sz="2800" spc="-1" strike="noStrike">
                <a:latin typeface="Lato"/>
              </a:rPr>
              <a:t>Sa nakaraang aralin, natutuhan mo ang mga panghalip panao na tumutukoy sa iisang tao lamang.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740160" y="1440000"/>
            <a:ext cx="10707480" cy="3989520"/>
          </a:xfrm>
          <a:prstGeom prst="rect">
            <a:avLst/>
          </a:prstGeom>
          <a:solidFill>
            <a:srgbClr val="faebd7"/>
          </a:solidFill>
          <a:ln w="57240">
            <a:solidFill>
              <a:srgbClr val="8b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	</a:t>
            </a:r>
            <a:r>
              <a:rPr b="0" lang="en-PH" sz="2800" spc="-1" strike="noStrike">
                <a:latin typeface="Lato"/>
              </a:rPr>
              <a:t>Mayroon ding mga panghalip na ginagamit naman kapag ang tinutukoy ay maraming tao.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800" spc="-1" strike="noStrike">
                <a:latin typeface="Lato"/>
              </a:rPr>
              <a:t>	</a:t>
            </a:r>
            <a:r>
              <a:rPr b="0" lang="en-PH" sz="2800" spc="-1" strike="noStrike">
                <a:latin typeface="Lato"/>
              </a:rPr>
              <a:t>Ang mga ito ay </a:t>
            </a:r>
            <a:r>
              <a:rPr b="0" lang="en-PH" sz="2800" spc="-1" strike="noStrike">
                <a:highlight>
                  <a:srgbClr val="ffff00"/>
                </a:highlight>
                <a:latin typeface="Lato"/>
              </a:rPr>
              <a:t>tayo</a:t>
            </a:r>
            <a:r>
              <a:rPr b="0" lang="en-PH" sz="2800" spc="-1" strike="noStrike">
                <a:latin typeface="Lato"/>
              </a:rPr>
              <a:t>, </a:t>
            </a:r>
            <a:r>
              <a:rPr b="0" lang="en-PH" sz="2800" spc="-1" strike="noStrike">
                <a:highlight>
                  <a:srgbClr val="ffff00"/>
                </a:highlight>
                <a:latin typeface="Lato"/>
              </a:rPr>
              <a:t>kami</a:t>
            </a:r>
            <a:r>
              <a:rPr b="0" lang="en-PH" sz="2800" spc="-1" strike="noStrike">
                <a:latin typeface="Lato"/>
              </a:rPr>
              <a:t>, </a:t>
            </a:r>
            <a:r>
              <a:rPr b="0" lang="en-PH" sz="2800" spc="-1" strike="noStrike">
                <a:highlight>
                  <a:srgbClr val="ffff00"/>
                </a:highlight>
                <a:latin typeface="Lato"/>
              </a:rPr>
              <a:t>kayo</a:t>
            </a:r>
            <a:r>
              <a:rPr b="0" lang="en-PH" sz="2800" spc="-1" strike="noStrike">
                <a:latin typeface="Lato"/>
              </a:rPr>
              <a:t>, at </a:t>
            </a:r>
            <a:r>
              <a:rPr b="0" lang="en-PH" sz="2800" spc="-1" strike="noStrike">
                <a:highlight>
                  <a:srgbClr val="ffff00"/>
                </a:highlight>
                <a:latin typeface="Lato"/>
              </a:rPr>
              <a:t>sila</a:t>
            </a:r>
            <a:r>
              <a:rPr b="0" lang="en-PH" sz="2800" spc="-1" strike="noStrike">
                <a:latin typeface="Lato"/>
              </a:rPr>
              <a:t>.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	</a:t>
            </a:r>
            <a:r>
              <a:rPr b="0" lang="en-PH" sz="2800" spc="-1" strike="noStrike">
                <a:latin typeface="Lato"/>
              </a:rPr>
              <a:t>Ang </a:t>
            </a:r>
            <a:r>
              <a:rPr b="0" lang="en-PH" sz="2800" spc="-1" strike="noStrike">
                <a:highlight>
                  <a:srgbClr val="ffff00"/>
                </a:highlight>
                <a:latin typeface="Lato"/>
              </a:rPr>
              <a:t>tayo</a:t>
            </a:r>
            <a:r>
              <a:rPr b="0" lang="en-PH" sz="2800" spc="-1" strike="noStrike">
                <a:latin typeface="Lato"/>
              </a:rPr>
              <a:t> ay ginagamit kung ang tinutukoy ay ang kausap, o mga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kausap, at ang sarili.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540000" y="1040760"/>
            <a:ext cx="10707480" cy="1427760"/>
          </a:xfrm>
          <a:prstGeom prst="rect">
            <a:avLst/>
          </a:prstGeom>
          <a:solidFill>
            <a:srgbClr val="faebd7"/>
          </a:solidFill>
          <a:ln w="57240">
            <a:solidFill>
              <a:srgbClr val="8b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	</a:t>
            </a:r>
            <a:r>
              <a:rPr b="0" lang="en-PH" sz="2800" spc="-1" strike="noStrike">
                <a:latin typeface="Lato"/>
              </a:rPr>
              <a:t>Ang </a:t>
            </a:r>
            <a:r>
              <a:rPr b="0" lang="en-PH" sz="2800" spc="-1" strike="noStrike">
                <a:highlight>
                  <a:srgbClr val="ffff00"/>
                </a:highlight>
                <a:latin typeface="Lato"/>
              </a:rPr>
              <a:t>kami </a:t>
            </a:r>
            <a:r>
              <a:rPr b="0" lang="en-PH" sz="2800" spc="-1" strike="noStrike">
                <a:latin typeface="Lato"/>
              </a:rPr>
              <a:t>ay ginagamit kung ang tinutukoy ay ang sarili at ang ibang tao na hindi kausap.</a:t>
            </a:r>
            <a:endParaRPr b="0" lang="en-PH" sz="2800" spc="-1" strike="noStrike"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7079760" y="2700000"/>
            <a:ext cx="4619880" cy="3419640"/>
          </a:xfrm>
          <a:prstGeom prst="rect">
            <a:avLst/>
          </a:prstGeom>
          <a:ln w="0">
            <a:noFill/>
          </a:ln>
        </p:spPr>
      </p:pic>
      <p:sp>
        <p:nvSpPr>
          <p:cNvPr id="150" name=""/>
          <p:cNvSpPr/>
          <p:nvPr/>
        </p:nvSpPr>
        <p:spPr>
          <a:xfrm>
            <a:off x="540000" y="2647440"/>
            <a:ext cx="6299640" cy="3349080"/>
          </a:xfrm>
          <a:prstGeom prst="rect">
            <a:avLst/>
          </a:prstGeom>
          <a:solidFill>
            <a:srgbClr val="faebd7"/>
          </a:solidFill>
          <a:ln w="57240">
            <a:solidFill>
              <a:srgbClr val="8b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Ang </a:t>
            </a:r>
            <a:r>
              <a:rPr b="0" lang="en-PH" sz="2800" spc="-1" strike="noStrike">
                <a:highlight>
                  <a:srgbClr val="ffff00"/>
                </a:highlight>
                <a:latin typeface="Lato"/>
              </a:rPr>
              <a:t>kayo</a:t>
            </a:r>
            <a:r>
              <a:rPr b="0" lang="en-PH" sz="2800" spc="-1" strike="noStrike">
                <a:latin typeface="Lato"/>
              </a:rPr>
              <a:t> ay ginagamit kung ang tinutukoy ay ang mga kausap.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Ang </a:t>
            </a:r>
            <a:r>
              <a:rPr b="0" lang="en-PH" sz="2800" spc="-1" strike="noStrike">
                <a:highlight>
                  <a:srgbClr val="ffff00"/>
                </a:highlight>
                <a:latin typeface="Lato"/>
              </a:rPr>
              <a:t>sila</a:t>
            </a:r>
            <a:r>
              <a:rPr b="0" lang="en-PH" sz="2800" spc="-1" strike="noStrike">
                <a:latin typeface="Lato"/>
              </a:rPr>
              <a:t> ay ginagamit kung ang tinutukoy ay ibang mga tao na hindi kausap.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"/>
          <p:cNvSpPr/>
          <p:nvPr/>
        </p:nvSpPr>
        <p:spPr>
          <a:xfrm>
            <a:off x="2016000" y="229320"/>
            <a:ext cx="8279640" cy="70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800" spc="-1" strike="noStrike">
                <a:latin typeface="Lato"/>
              </a:rPr>
              <a:t>Ang sumusunod ay mga panghalip panao.</a:t>
            </a:r>
            <a:endParaRPr b="0" lang="en-PH" sz="2800" spc="-1" strike="noStrike">
              <a:latin typeface="Arial"/>
            </a:endParaRPr>
          </a:p>
        </p:txBody>
      </p:sp>
      <p:graphicFrame>
        <p:nvGraphicFramePr>
          <p:cNvPr id="152" name=""/>
          <p:cNvGraphicFramePr/>
          <p:nvPr/>
        </p:nvGraphicFramePr>
        <p:xfrm>
          <a:off x="672120" y="2027520"/>
          <a:ext cx="10847520" cy="2991240"/>
        </p:xfrm>
        <a:graphic>
          <a:graphicData uri="http://schemas.openxmlformats.org/drawingml/2006/table">
            <a:tbl>
              <a:tblPr/>
              <a:tblGrid>
                <a:gridCol w="5539680"/>
                <a:gridCol w="2509920"/>
                <a:gridCol w="2798280"/>
              </a:tblGrid>
              <a:tr h="757080">
                <a:tc>
                  <a:tcPr anchor="t" marL="90000" marR="90000">
                    <a:lnL w="720">
                      <a:solidFill>
                        <a:srgbClr val="ff0000"/>
                      </a:solidFill>
                    </a:lnL>
                    <a:lnR w="720">
                      <a:solidFill>
                        <a:srgbClr val="ff0000"/>
                      </a:solidFill>
                    </a:lnR>
                    <a:lnT w="720">
                      <a:solidFill>
                        <a:srgbClr val="ff0000"/>
                      </a:solidFill>
                    </a:lnT>
                    <a:lnB w="720">
                      <a:solidFill>
                        <a:srgbClr val="ff0000"/>
                      </a:solidFill>
                    </a:lnB>
                    <a:solidFill>
                      <a:srgbClr val="faebd7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Isahan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0000"/>
                      </a:solidFill>
                    </a:lnL>
                    <a:lnR w="720">
                      <a:solidFill>
                        <a:srgbClr val="ff0000"/>
                      </a:solidFill>
                    </a:lnR>
                    <a:lnT w="720">
                      <a:solidFill>
                        <a:srgbClr val="ff0000"/>
                      </a:solidFill>
                    </a:lnT>
                    <a:lnB w="720">
                      <a:solidFill>
                        <a:srgbClr val="ff0000"/>
                      </a:solidFill>
                    </a:lnB>
                    <a:solidFill>
                      <a:srgbClr val="fff0f5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Maramihan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0000"/>
                      </a:solidFill>
                    </a:lnL>
                    <a:lnR w="720">
                      <a:solidFill>
                        <a:srgbClr val="ff0000"/>
                      </a:solidFill>
                    </a:lnR>
                    <a:lnT w="720">
                      <a:solidFill>
                        <a:srgbClr val="ff0000"/>
                      </a:solidFill>
                    </a:lnT>
                    <a:lnB w="720">
                      <a:solidFill>
                        <a:srgbClr val="ff0000"/>
                      </a:solidFill>
                    </a:lnB>
                    <a:solidFill>
                      <a:srgbClr val="fff0f5"/>
                    </a:solidFill>
                  </a:tcPr>
                </a:tc>
              </a:tr>
              <a:tr h="63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Unang Panauhan </a:t>
                      </a:r>
                      <a:r>
                        <a:rPr b="1" lang="en-PH" sz="2600" spc="-1" strike="noStrike">
                          <a:latin typeface="Lato"/>
                        </a:rPr>
                        <a:t>(kasama ang sarili)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0000"/>
                      </a:solidFill>
                    </a:lnL>
                    <a:lnR w="720">
                      <a:solidFill>
                        <a:srgbClr val="ff0000"/>
                      </a:solidFill>
                    </a:lnR>
                    <a:lnT w="720">
                      <a:solidFill>
                        <a:srgbClr val="ff0000"/>
                      </a:solidFill>
                    </a:lnT>
                    <a:lnB w="720">
                      <a:solidFill>
                        <a:srgbClr val="ff0000"/>
                      </a:solidFill>
                    </a:lnB>
                    <a:solidFill>
                      <a:srgbClr val="faebd7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ako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0000"/>
                      </a:solidFill>
                    </a:lnL>
                    <a:lnR w="720">
                      <a:solidFill>
                        <a:srgbClr val="ff0000"/>
                      </a:solidFill>
                    </a:lnR>
                    <a:lnT w="720">
                      <a:solidFill>
                        <a:srgbClr val="ff0000"/>
                      </a:solidFill>
                    </a:lnT>
                    <a:lnB w="720">
                      <a:solidFill>
                        <a:srgbClr val="ff0000"/>
                      </a:solidFill>
                    </a:lnB>
                    <a:solidFill>
                      <a:srgbClr val="faebd7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Tayo, kami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0000"/>
                      </a:solidFill>
                    </a:lnL>
                    <a:lnR w="720">
                      <a:solidFill>
                        <a:srgbClr val="ff0000"/>
                      </a:solidFill>
                    </a:lnR>
                    <a:lnT w="720">
                      <a:solidFill>
                        <a:srgbClr val="ff0000"/>
                      </a:solidFill>
                    </a:lnT>
                    <a:lnB w="720">
                      <a:solidFill>
                        <a:srgbClr val="ff0000"/>
                      </a:solidFill>
                    </a:lnB>
                    <a:solidFill>
                      <a:srgbClr val="faebd7"/>
                    </a:solidFill>
                  </a:tcPr>
                </a:tc>
              </a:tr>
              <a:tr h="632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Ikalawang Panauhan </a:t>
                      </a:r>
                      <a:r>
                        <a:rPr b="1" lang="en-PH" sz="2600" spc="-1" strike="noStrike">
                          <a:latin typeface="Lato"/>
                        </a:rPr>
                        <a:t>(kausap)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0000"/>
                      </a:solidFill>
                    </a:lnL>
                    <a:lnR w="720">
                      <a:solidFill>
                        <a:srgbClr val="ff0000"/>
                      </a:solidFill>
                    </a:lnR>
                    <a:lnT w="720">
                      <a:solidFill>
                        <a:srgbClr val="ff0000"/>
                      </a:solidFill>
                    </a:lnT>
                    <a:lnB w="720">
                      <a:solidFill>
                        <a:srgbClr val="ff0000"/>
                      </a:solidFill>
                    </a:lnB>
                    <a:solidFill>
                      <a:srgbClr val="faebd7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ikaw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0000"/>
                      </a:solidFill>
                    </a:lnL>
                    <a:lnR w="720">
                      <a:solidFill>
                        <a:srgbClr val="ff0000"/>
                      </a:solidFill>
                    </a:lnR>
                    <a:lnT w="720">
                      <a:solidFill>
                        <a:srgbClr val="ff0000"/>
                      </a:solidFill>
                    </a:lnT>
                    <a:lnB w="720">
                      <a:solidFill>
                        <a:srgbClr val="ff0000"/>
                      </a:solidFill>
                    </a:lnB>
                    <a:solidFill>
                      <a:srgbClr val="faebd7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kayo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0000"/>
                      </a:solidFill>
                    </a:lnL>
                    <a:lnR w="720">
                      <a:solidFill>
                        <a:srgbClr val="ff0000"/>
                      </a:solidFill>
                    </a:lnR>
                    <a:lnT w="720">
                      <a:solidFill>
                        <a:srgbClr val="ff0000"/>
                      </a:solidFill>
                    </a:lnT>
                    <a:lnB w="720">
                      <a:solidFill>
                        <a:srgbClr val="ff0000"/>
                      </a:solidFill>
                    </a:lnB>
                    <a:solidFill>
                      <a:srgbClr val="faebd7"/>
                    </a:solidFill>
                  </a:tcPr>
                </a:tc>
              </a:tr>
              <a:tr h="9662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Ikatlong Panauhan </a:t>
                      </a:r>
                      <a:r>
                        <a:rPr b="1" lang="en-PH" sz="2600" spc="-1" strike="noStrike">
                          <a:latin typeface="Lato"/>
                        </a:rPr>
                        <a:t>(ibang tao, maliban sa sarili at kausap)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0000"/>
                      </a:solidFill>
                    </a:lnL>
                    <a:lnR w="720">
                      <a:solidFill>
                        <a:srgbClr val="ff0000"/>
                      </a:solidFill>
                    </a:lnR>
                    <a:lnT w="720">
                      <a:solidFill>
                        <a:srgbClr val="ff0000"/>
                      </a:solidFill>
                    </a:lnT>
                    <a:lnB w="720">
                      <a:solidFill>
                        <a:srgbClr val="ff0000"/>
                      </a:solidFill>
                    </a:lnB>
                    <a:solidFill>
                      <a:srgbClr val="faebd7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siya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0000"/>
                      </a:solidFill>
                    </a:lnL>
                    <a:lnR w="720">
                      <a:solidFill>
                        <a:srgbClr val="ff0000"/>
                      </a:solidFill>
                    </a:lnR>
                    <a:lnT w="720">
                      <a:solidFill>
                        <a:srgbClr val="ff0000"/>
                      </a:solidFill>
                    </a:lnT>
                    <a:lnB w="720">
                      <a:solidFill>
                        <a:srgbClr val="ff0000"/>
                      </a:solidFill>
                    </a:lnB>
                    <a:solidFill>
                      <a:srgbClr val="faebd7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600" spc="-1" strike="noStrike">
                          <a:latin typeface="Lato"/>
                        </a:rPr>
                        <a:t>sila</a:t>
                      </a:r>
                      <a:endParaRPr b="0" lang="en-PH" sz="26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0000"/>
                      </a:solidFill>
                    </a:lnL>
                    <a:lnR w="720">
                      <a:solidFill>
                        <a:srgbClr val="ff0000"/>
                      </a:solidFill>
                    </a:lnR>
                    <a:lnT w="720">
                      <a:solidFill>
                        <a:srgbClr val="ff0000"/>
                      </a:solidFill>
                    </a:lnT>
                    <a:lnB w="720">
                      <a:solidFill>
                        <a:srgbClr val="ff0000"/>
                      </a:solidFill>
                    </a:lnB>
                    <a:solidFill>
                      <a:srgbClr val="faebd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180000" y="369360"/>
            <a:ext cx="10439640" cy="1199160"/>
          </a:xfrm>
          <a:prstGeom prst="rect">
            <a:avLst/>
          </a:prstGeom>
          <a:solidFill>
            <a:srgbClr val="deb887"/>
          </a:solidFill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800" spc="-1" strike="noStrike">
                <a:latin typeface="Lato"/>
              </a:rPr>
              <a:t>Panuto:</a:t>
            </a:r>
            <a:r>
              <a:rPr b="0" lang="en-PH" sz="2800" spc="-1" strike="noStrike">
                <a:latin typeface="Lato"/>
              </a:rPr>
              <a:t> Isulat ang </a:t>
            </a:r>
            <a:r>
              <a:rPr b="1" lang="en-PH" sz="2800" spc="-1" strike="noStrike">
                <a:latin typeface="Lato"/>
              </a:rPr>
              <a:t>S</a:t>
            </a:r>
            <a:r>
              <a:rPr b="0" lang="en-PH" sz="2800" spc="-1" strike="noStrike">
                <a:latin typeface="Lato"/>
              </a:rPr>
              <a:t> kung ang panghalip ay isahan. Isulat ang </a:t>
            </a:r>
            <a:r>
              <a:rPr b="1" lang="en-PH" sz="2800" spc="-1" strike="noStrike">
                <a:latin typeface="Lato"/>
              </a:rPr>
              <a:t>M</a:t>
            </a:r>
            <a:r>
              <a:rPr b="0" lang="en-PH" sz="2800" spc="-1" strike="noStrike">
                <a:latin typeface="Lato"/>
              </a:rPr>
              <a:t> kung ang panghalip ay maramihan.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720000" y="1800000"/>
            <a:ext cx="9899640" cy="3349080"/>
          </a:xfrm>
          <a:prstGeom prst="rect">
            <a:avLst/>
          </a:prstGeom>
          <a:solidFill>
            <a:srgbClr val="90ee90"/>
          </a:solidFill>
          <a:ln w="57240">
            <a:solidFill>
              <a:srgbClr val="0000c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1. kayo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2. siya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3. tayo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4. ako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5. sila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5162040" y="900000"/>
            <a:ext cx="6357600" cy="4934160"/>
          </a:xfrm>
          <a:prstGeom prst="rect">
            <a:avLst/>
          </a:prstGeom>
          <a:ln w="0">
            <a:noFill/>
          </a:ln>
        </p:spPr>
      </p:pic>
      <p:sp>
        <p:nvSpPr>
          <p:cNvPr id="126" name=""/>
          <p:cNvSpPr/>
          <p:nvPr/>
        </p:nvSpPr>
        <p:spPr>
          <a:xfrm>
            <a:off x="495000" y="2700000"/>
            <a:ext cx="4724280" cy="1259640"/>
          </a:xfrm>
          <a:prstGeom prst="rect">
            <a:avLst/>
          </a:prstGeom>
          <a:solidFill>
            <a:srgbClr val="ffdead"/>
          </a:solidFill>
          <a:ln w="57240">
            <a:solidFill>
              <a:srgbClr val="2f4f4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Nang Magtampo ang Palaruan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3600000" y="1064160"/>
            <a:ext cx="5585760" cy="4335120"/>
          </a:xfrm>
          <a:prstGeom prst="rect">
            <a:avLst/>
          </a:prstGeom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360000" y="720000"/>
            <a:ext cx="3059280" cy="1979280"/>
          </a:xfrm>
          <a:prstGeom prst="wedgeEllipseCallout">
            <a:avLst>
              <a:gd name="adj1" fmla="val 85623"/>
              <a:gd name="adj2" fmla="val 83436"/>
            </a:avLst>
          </a:prstGeom>
          <a:solidFill>
            <a:srgbClr val="faebd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Nakakalungkot. Wala nang batang dumadalaw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atin.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5580000" y="180000"/>
            <a:ext cx="3059280" cy="1979280"/>
          </a:xfrm>
          <a:prstGeom prst="wedgeEllipseCallout">
            <a:avLst>
              <a:gd name="adj1" fmla="val -40482"/>
              <a:gd name="adj2" fmla="val 118163"/>
            </a:avLst>
          </a:prstGeom>
          <a:solidFill>
            <a:srgbClr val="faebd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Oo nga e. Samantalang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dati, nag-uunahan pa sila sa akin.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8820360" y="1260000"/>
            <a:ext cx="3059280" cy="3059640"/>
          </a:xfrm>
          <a:prstGeom prst="wedgeEllipseCallout">
            <a:avLst>
              <a:gd name="adj1" fmla="val -71882"/>
              <a:gd name="adj2" fmla="val 19203"/>
            </a:avLst>
          </a:prstGeom>
          <a:solidFill>
            <a:srgbClr val="faebd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Hahaha. Kawawa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naman kayo.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Sabi naman kasi namin ni Poste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inyo, huwag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n‛yo na silang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hayaang maglaro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dito.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3780000" y="1266480"/>
            <a:ext cx="5259600" cy="4133160"/>
          </a:xfrm>
          <a:prstGeom prst="rect">
            <a:avLst/>
          </a:prstGeom>
          <a:ln w="0">
            <a:noFill/>
          </a:ln>
        </p:spPr>
      </p:pic>
      <p:sp>
        <p:nvSpPr>
          <p:cNvPr id="132" name=""/>
          <p:cNvSpPr/>
          <p:nvPr/>
        </p:nvSpPr>
        <p:spPr>
          <a:xfrm>
            <a:off x="1260000" y="720000"/>
            <a:ext cx="3599280" cy="1979280"/>
          </a:xfrm>
          <a:prstGeom prst="wedgeEllipseCallout">
            <a:avLst>
              <a:gd name="adj1" fmla="val 78660"/>
              <a:gd name="adj2" fmla="val 99509"/>
            </a:avLst>
          </a:prstGeom>
          <a:solidFill>
            <a:srgbClr val="faebd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Dapat na ba tayong makinig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kina Puno at Poste?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8460360" y="1440000"/>
            <a:ext cx="3059280" cy="1979280"/>
          </a:xfrm>
          <a:prstGeom prst="wedgeEllipseCallout">
            <a:avLst>
              <a:gd name="adj1" fmla="val -72600"/>
              <a:gd name="adj2" fmla="val 100690"/>
            </a:avLst>
          </a:prstGeom>
          <a:solidFill>
            <a:srgbClr val="faebd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Siguro. Hindi rin naman tayo inaalagaan ng mga bata e.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rcRect l="0" t="3557" r="0" b="0"/>
          <a:stretch/>
        </p:blipFill>
        <p:spPr>
          <a:xfrm>
            <a:off x="1980000" y="360000"/>
            <a:ext cx="7559640" cy="567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2160000" y="360000"/>
            <a:ext cx="7739640" cy="572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1725840" y="262800"/>
            <a:ext cx="8353800" cy="567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540000" y="303120"/>
            <a:ext cx="10079640" cy="776520"/>
          </a:xfrm>
          <a:prstGeom prst="rect">
            <a:avLst/>
          </a:prstGeom>
          <a:solidFill>
            <a:srgbClr val="faebd7"/>
          </a:solidFill>
          <a:ln w="57240">
            <a:solidFill>
              <a:srgbClr val="0000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latin typeface="Lato"/>
              </a:rPr>
              <a:t>Panuto:</a:t>
            </a:r>
            <a:r>
              <a:rPr b="0" lang="en-PH" sz="3200" spc="-1" strike="noStrike">
                <a:latin typeface="Lato"/>
              </a:rPr>
              <a:t> Idugtong ang larawan sa angkop na salita.</a:t>
            </a:r>
            <a:endParaRPr b="0" lang="en-PH" sz="32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8280000" y="1440000"/>
            <a:ext cx="1799640" cy="1283760"/>
          </a:xfrm>
          <a:prstGeom prst="rect">
            <a:avLst/>
          </a:prstGeom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8139960" y="2949480"/>
            <a:ext cx="1939680" cy="1478160"/>
          </a:xfrm>
          <a:prstGeom prst="rect">
            <a:avLst/>
          </a:prstGeom>
          <a:ln w="0">
            <a:noFill/>
          </a:ln>
        </p:spPr>
      </p:pic>
      <p:pic>
        <p:nvPicPr>
          <p:cNvPr id="140" name="" descr=""/>
          <p:cNvPicPr/>
          <p:nvPr/>
        </p:nvPicPr>
        <p:blipFill>
          <a:blip r:embed="rId3"/>
          <a:stretch/>
        </p:blipFill>
        <p:spPr>
          <a:xfrm>
            <a:off x="8325000" y="4592880"/>
            <a:ext cx="1754640" cy="1490760"/>
          </a:xfrm>
          <a:prstGeom prst="rect">
            <a:avLst/>
          </a:prstGeom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1404000" y="2160000"/>
            <a:ext cx="1799640" cy="596520"/>
          </a:xfrm>
          <a:prstGeom prst="rect">
            <a:avLst/>
          </a:prstGeom>
          <a:solidFill>
            <a:srgbClr val="faebd7"/>
          </a:solidFill>
          <a:ln w="57240">
            <a:solidFill>
              <a:srgbClr val="0000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sira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1440000" y="3600000"/>
            <a:ext cx="1799640" cy="596520"/>
          </a:xfrm>
          <a:prstGeom prst="rect">
            <a:avLst/>
          </a:prstGeom>
          <a:solidFill>
            <a:srgbClr val="faebd7"/>
          </a:solidFill>
          <a:ln w="57240">
            <a:solidFill>
              <a:srgbClr val="0000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dumalaw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1440000" y="5163120"/>
            <a:ext cx="1799640" cy="596520"/>
          </a:xfrm>
          <a:prstGeom prst="rect">
            <a:avLst/>
          </a:prstGeom>
          <a:solidFill>
            <a:srgbClr val="faebd7"/>
          </a:solidFill>
          <a:ln w="57240">
            <a:solidFill>
              <a:srgbClr val="0000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madulas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1620000" y="2223720"/>
            <a:ext cx="9179640" cy="892800"/>
          </a:xfrm>
          <a:prstGeom prst="rect">
            <a:avLst/>
          </a:prstGeom>
          <a:solidFill>
            <a:srgbClr val="afeeee"/>
          </a:solidFill>
          <a:ln w="57240">
            <a:solidFill>
              <a:srgbClr val="4b008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latin typeface="Lato"/>
              </a:rPr>
              <a:t>Paggamit ng Panghalip na Pangmaramihan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2693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2023-08-25T08:02:24Z</dcterms:modified>
  <cp:revision>258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